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4" r:id="rId5"/>
  </p:sldMasterIdLst>
  <p:notesMasterIdLst>
    <p:notesMasterId r:id="rId22"/>
  </p:notesMasterIdLst>
  <p:handoutMasterIdLst>
    <p:handoutMasterId r:id="rId23"/>
  </p:handoutMasterIdLst>
  <p:sldIdLst>
    <p:sldId id="257" r:id="rId6"/>
    <p:sldId id="267" r:id="rId7"/>
    <p:sldId id="258" r:id="rId8"/>
    <p:sldId id="266" r:id="rId9"/>
    <p:sldId id="259" r:id="rId10"/>
    <p:sldId id="260" r:id="rId11"/>
    <p:sldId id="261" r:id="rId12"/>
    <p:sldId id="275" r:id="rId13"/>
    <p:sldId id="268" r:id="rId14"/>
    <p:sldId id="272" r:id="rId15"/>
    <p:sldId id="274" r:id="rId16"/>
    <p:sldId id="276" r:id="rId17"/>
    <p:sldId id="269" r:id="rId18"/>
    <p:sldId id="264" r:id="rId19"/>
    <p:sldId id="270" r:id="rId20"/>
    <p:sldId id="265" r:id="rId2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2C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09" autoAdjust="0"/>
    <p:restoredTop sz="94660"/>
  </p:normalViewPr>
  <p:slideViewPr>
    <p:cSldViewPr snapToGrid="0">
      <p:cViewPr varScale="1">
        <p:scale>
          <a:sx n="91" d="100"/>
          <a:sy n="91" d="100"/>
        </p:scale>
        <p:origin x="12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39A1F2B-61A9-4CEC-94F9-DC0382D32EF5}" type="datetimeFigureOut">
              <a:rPr lang="en-US" smtClean="0"/>
              <a:t>8/28/2018</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52984AD9-F900-4DA6-A7DC-0780686946DF}" type="slidenum">
              <a:rPr lang="en-US" smtClean="0"/>
              <a:t>‹#›</a:t>
            </a:fld>
            <a:endParaRPr lang="en-US"/>
          </a:p>
        </p:txBody>
      </p:sp>
    </p:spTree>
    <p:extLst>
      <p:ext uri="{BB962C8B-B14F-4D97-AF65-F5344CB8AC3E}">
        <p14:creationId xmlns:p14="http://schemas.microsoft.com/office/powerpoint/2010/main" val="1876330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8D9A605-8C01-4022-8B72-1089828EC2C4}" type="datetimeFigureOut">
              <a:rPr lang="en-US" smtClean="0"/>
              <a:t>8/28/2018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D58F9CD0-2036-4CDC-BD2A-7E3DC4D635E7}" type="slidenum">
              <a:rPr lang="en-US" smtClean="0"/>
              <a:t>‹#›</a:t>
            </a:fld>
            <a:endParaRPr lang="en-US"/>
          </a:p>
        </p:txBody>
      </p:sp>
    </p:spTree>
    <p:extLst>
      <p:ext uri="{BB962C8B-B14F-4D97-AF65-F5344CB8AC3E}">
        <p14:creationId xmlns:p14="http://schemas.microsoft.com/office/powerpoint/2010/main" val="871913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4" name="Slide Number Placeholder 3"/>
          <p:cNvSpPr>
            <a:spLocks noGrp="1"/>
          </p:cNvSpPr>
          <p:nvPr>
            <p:ph type="sldNum" sz="quarter" idx="10"/>
          </p:nvPr>
        </p:nvSpPr>
        <p:spPr/>
        <p:txBody>
          <a:bodyPr/>
          <a:lstStyle/>
          <a:p>
            <a:pPr defTabSz="931774">
              <a:defRPr/>
            </a:pPr>
            <a:fld id="{97E4FCF1-094B-4EDE-9EAB-83AFC9409CD5}" type="slidenum">
              <a:rPr lang="en-US">
                <a:solidFill>
                  <a:prstClr val="black"/>
                </a:solidFill>
                <a:latin typeface="Calibri"/>
              </a:rPr>
              <a:pPr defTabSz="931774">
                <a:defRPr/>
              </a:pPr>
              <a:t>3</a:t>
            </a:fld>
            <a:endParaRPr lang="en-US" dirty="0">
              <a:solidFill>
                <a:prstClr val="black"/>
              </a:solidFill>
              <a:latin typeface="Calibri"/>
            </a:endParaRPr>
          </a:p>
        </p:txBody>
      </p:sp>
      <p:sp>
        <p:nvSpPr>
          <p:cNvPr id="5" name="Notes Placeholder 4"/>
          <p:cNvSpPr>
            <a:spLocks noGrp="1"/>
          </p:cNvSpPr>
          <p:nvPr>
            <p:ph type="body" sz="quarter" idx="11"/>
          </p:nvPr>
        </p:nvSpPr>
        <p:spPr/>
        <p:txBody>
          <a:bodyPr/>
          <a:lstStyle/>
          <a:p>
            <a:endParaRPr lang="en-US" baseline="0" dirty="0" smtClean="0"/>
          </a:p>
        </p:txBody>
      </p:sp>
    </p:spTree>
    <p:extLst>
      <p:ext uri="{BB962C8B-B14F-4D97-AF65-F5344CB8AC3E}">
        <p14:creationId xmlns:p14="http://schemas.microsoft.com/office/powerpoint/2010/main" val="3235150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4" name="Slide Number Placeholder 3"/>
          <p:cNvSpPr>
            <a:spLocks noGrp="1"/>
          </p:cNvSpPr>
          <p:nvPr>
            <p:ph type="sldNum" sz="quarter" idx="10"/>
          </p:nvPr>
        </p:nvSpPr>
        <p:spPr/>
        <p:txBody>
          <a:bodyPr/>
          <a:lstStyle/>
          <a:p>
            <a:pPr defTabSz="949478">
              <a:defRPr/>
            </a:pPr>
            <a:fld id="{97E4FCF1-094B-4EDE-9EAB-83AFC9409CD5}" type="slidenum">
              <a:rPr lang="en-US">
                <a:solidFill>
                  <a:prstClr val="black"/>
                </a:solidFill>
                <a:latin typeface="Calibri"/>
              </a:rPr>
              <a:pPr defTabSz="949478">
                <a:defRPr/>
              </a:pPr>
              <a:t>5</a:t>
            </a:fld>
            <a:endParaRPr lang="en-US" dirty="0">
              <a:solidFill>
                <a:prstClr val="black"/>
              </a:solidFill>
              <a:latin typeface="Calibri"/>
            </a:endParaRPr>
          </a:p>
        </p:txBody>
      </p:sp>
      <p:sp>
        <p:nvSpPr>
          <p:cNvPr id="5" name="Notes Placeholder 4"/>
          <p:cNvSpPr>
            <a:spLocks noGrp="1"/>
          </p:cNvSpPr>
          <p:nvPr>
            <p:ph type="body" sz="quarter" idx="11"/>
          </p:nvPr>
        </p:nvSpPr>
        <p:spPr/>
        <p:txBody>
          <a:bodyPr/>
          <a:lstStyle/>
          <a:p>
            <a:endParaRPr lang="en-US" baseline="0" dirty="0" smtClean="0"/>
          </a:p>
        </p:txBody>
      </p:sp>
    </p:spTree>
    <p:extLst>
      <p:ext uri="{BB962C8B-B14F-4D97-AF65-F5344CB8AC3E}">
        <p14:creationId xmlns:p14="http://schemas.microsoft.com/office/powerpoint/2010/main" val="3645749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7325" y="1181100"/>
            <a:ext cx="4251325" cy="3189288"/>
          </a:xfrm>
        </p:spPr>
      </p:sp>
      <p:sp>
        <p:nvSpPr>
          <p:cNvPr id="4" name="Slide Number Placeholder 3"/>
          <p:cNvSpPr>
            <a:spLocks noGrp="1"/>
          </p:cNvSpPr>
          <p:nvPr>
            <p:ph type="sldNum" sz="quarter" idx="10"/>
          </p:nvPr>
        </p:nvSpPr>
        <p:spPr/>
        <p:txBody>
          <a:bodyPr/>
          <a:lstStyle/>
          <a:p>
            <a:pPr defTabSz="949478">
              <a:defRPr/>
            </a:pPr>
            <a:fld id="{97E4FCF1-094B-4EDE-9EAB-83AFC9409CD5}" type="slidenum">
              <a:rPr lang="en-US">
                <a:solidFill>
                  <a:prstClr val="black"/>
                </a:solidFill>
                <a:latin typeface="Calibri"/>
              </a:rPr>
              <a:pPr defTabSz="949478">
                <a:defRPr/>
              </a:pPr>
              <a:t>6</a:t>
            </a:fld>
            <a:endParaRPr lang="en-US" dirty="0">
              <a:solidFill>
                <a:prstClr val="black"/>
              </a:solidFill>
              <a:latin typeface="Calibri"/>
            </a:endParaRPr>
          </a:p>
        </p:txBody>
      </p:sp>
      <p:sp>
        <p:nvSpPr>
          <p:cNvPr id="5" name="Notes Placeholder 4"/>
          <p:cNvSpPr>
            <a:spLocks noGrp="1"/>
          </p:cNvSpPr>
          <p:nvPr>
            <p:ph type="body" sz="quarter" idx="11"/>
          </p:nvPr>
        </p:nvSpPr>
        <p:spPr/>
        <p:txBody>
          <a:bodyPr/>
          <a:lstStyle/>
          <a:p>
            <a:endParaRPr lang="en-US" baseline="0" dirty="0" smtClean="0"/>
          </a:p>
        </p:txBody>
      </p:sp>
    </p:spTree>
    <p:extLst>
      <p:ext uri="{BB962C8B-B14F-4D97-AF65-F5344CB8AC3E}">
        <p14:creationId xmlns:p14="http://schemas.microsoft.com/office/powerpoint/2010/main" val="861914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p:txBody>
      </p:sp>
    </p:spTree>
    <p:extLst>
      <p:ext uri="{BB962C8B-B14F-4D97-AF65-F5344CB8AC3E}">
        <p14:creationId xmlns:p14="http://schemas.microsoft.com/office/powerpoint/2010/main" val="214077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D58F9CD0-2036-4CDC-BD2A-7E3DC4D635E7}" type="slidenum">
              <a:rPr lang="en-US">
                <a:solidFill>
                  <a:prstClr val="black"/>
                </a:solidFill>
                <a:latin typeface="Calibri" panose="020F0502020204030204"/>
              </a:rPr>
              <a:pPr defTabSz="931774">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761301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9948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10" name="Line 81"/>
          <p:cNvSpPr>
            <a:spLocks noChangeShapeType="1"/>
          </p:cNvSpPr>
          <p:nvPr userDrawn="1"/>
        </p:nvSpPr>
        <p:spPr bwMode="auto">
          <a:xfrm>
            <a:off x="0" y="1752600"/>
            <a:ext cx="9144000" cy="0"/>
          </a:xfrm>
          <a:prstGeom prst="line">
            <a:avLst/>
          </a:prstGeom>
          <a:noFill/>
          <a:ln w="76200">
            <a:solidFill>
              <a:srgbClr val="222C58"/>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14" name="Line 81"/>
          <p:cNvSpPr>
            <a:spLocks noChangeShapeType="1"/>
          </p:cNvSpPr>
          <p:nvPr userDrawn="1"/>
        </p:nvSpPr>
        <p:spPr bwMode="auto">
          <a:xfrm>
            <a:off x="0" y="1676400"/>
            <a:ext cx="9144000" cy="0"/>
          </a:xfrm>
          <a:prstGeom prst="line">
            <a:avLst/>
          </a:prstGeom>
          <a:noFill/>
          <a:ln w="38100">
            <a:solidFill>
              <a:srgbClr val="9B191C"/>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2" name="Title 1"/>
          <p:cNvSpPr>
            <a:spLocks noGrp="1"/>
          </p:cNvSpPr>
          <p:nvPr userDrawn="1">
            <p:ph type="ctrTitle"/>
          </p:nvPr>
        </p:nvSpPr>
        <p:spPr>
          <a:xfrm>
            <a:off x="762000" y="2362202"/>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1371600" y="3886200"/>
            <a:ext cx="6400800" cy="11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Rectangle 11"/>
          <p:cNvSpPr/>
          <p:nvPr userDrawn="1"/>
        </p:nvSpPr>
        <p:spPr>
          <a:xfrm>
            <a:off x="1524000" y="6519446"/>
            <a:ext cx="6172200" cy="338554"/>
          </a:xfrm>
          <a:prstGeom prst="rect">
            <a:avLst/>
          </a:prstGeom>
        </p:spPr>
        <p:txBody>
          <a:bodyPr wrap="square">
            <a:spAutoFit/>
          </a:bodyPr>
          <a:lstStyle/>
          <a:p>
            <a:pPr marL="0" indent="0" algn="ctr">
              <a:buFont typeface="Arial" panose="020B0604020202020204" pitchFamily="34" charset="0"/>
              <a:buNone/>
            </a:pPr>
            <a:r>
              <a:rPr lang="en-US" sz="1600" b="1" kern="1200" dirty="0" smtClean="0">
                <a:solidFill>
                  <a:srgbClr val="3F4471"/>
                </a:solidFill>
                <a:effectLst/>
                <a:latin typeface="+mn-lt"/>
                <a:ea typeface="+mn-ea"/>
                <a:cs typeface="+mn-cs"/>
              </a:rPr>
              <a:t>U.S. Department of State </a:t>
            </a:r>
            <a:r>
              <a:rPr lang="en-US" sz="1600" b="1" kern="1200" dirty="0" smtClean="0">
                <a:solidFill>
                  <a:srgbClr val="3F4471"/>
                </a:solidFill>
                <a:effectLst/>
                <a:latin typeface="Wingdings" panose="05000000000000000000" pitchFamily="2" charset="2"/>
                <a:ea typeface="+mn-ea"/>
                <a:cs typeface="+mn-cs"/>
              </a:rPr>
              <a:t>s</a:t>
            </a:r>
            <a:r>
              <a:rPr lang="en-US" sz="1600" b="1" kern="1200" dirty="0" smtClean="0">
                <a:solidFill>
                  <a:srgbClr val="3F4471"/>
                </a:solidFill>
                <a:effectLst/>
                <a:latin typeface="+mn-lt"/>
                <a:ea typeface="+mn-ea"/>
                <a:cs typeface="+mn-cs"/>
              </a:rPr>
              <a:t> Directorate of Defense Trade Controls</a:t>
            </a:r>
            <a:endParaRPr lang="en-US" sz="1600" b="1" dirty="0">
              <a:solidFill>
                <a:srgbClr val="3F4471"/>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4930" y="-762000"/>
            <a:ext cx="2914141" cy="3773751"/>
          </a:xfrm>
          <a:prstGeom prst="rect">
            <a:avLst/>
          </a:prstGeom>
        </p:spPr>
      </p:pic>
    </p:spTree>
    <p:extLst>
      <p:ext uri="{BB962C8B-B14F-4D97-AF65-F5344CB8AC3E}">
        <p14:creationId xmlns:p14="http://schemas.microsoft.com/office/powerpoint/2010/main" val="29855315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Footer Placeholder 4"/>
          <p:cNvSpPr>
            <a:spLocks noGrp="1"/>
          </p:cNvSpPr>
          <p:nvPr>
            <p:ph type="ftr" sz="quarter" idx="11"/>
          </p:nvPr>
        </p:nvSpPr>
        <p:spPr>
          <a:xfrm>
            <a:off x="3124200" y="6492877"/>
            <a:ext cx="2895600" cy="365125"/>
          </a:xfrm>
        </p:spPr>
        <p:txBody>
          <a:bodyPr/>
          <a:lstStyle>
            <a:lvl1pPr>
              <a:defRPr sz="1100">
                <a:latin typeface="Arial" panose="020B0604020202020204" pitchFamily="34" charset="0"/>
                <a:cs typeface="Arial" panose="020B0604020202020204" pitchFamily="34" charset="0"/>
              </a:defRPr>
            </a:lvl1pPr>
          </a:lstStyle>
          <a:p>
            <a:r>
              <a:rPr lang="en-US" dirty="0" smtClean="0"/>
              <a:t>Unclassified</a:t>
            </a:r>
            <a:endParaRPr lang="en-US" dirty="0"/>
          </a:p>
        </p:txBody>
      </p:sp>
      <p:sp>
        <p:nvSpPr>
          <p:cNvPr id="19" name="Slide Number Placeholder 5"/>
          <p:cNvSpPr>
            <a:spLocks noGrp="1"/>
          </p:cNvSpPr>
          <p:nvPr>
            <p:ph type="sldNum" sz="quarter" idx="12"/>
          </p:nvPr>
        </p:nvSpPr>
        <p:spPr>
          <a:xfrm>
            <a:off x="8749683" y="6492876"/>
            <a:ext cx="381000" cy="365125"/>
          </a:xfrm>
        </p:spPr>
        <p:txBody>
          <a:bodyPr/>
          <a:lstStyle>
            <a:lvl1pPr>
              <a:defRPr sz="1100">
                <a:latin typeface="Arial" panose="020B0604020202020204" pitchFamily="34" charset="0"/>
                <a:cs typeface="Arial" panose="020B0604020202020204" pitchFamily="34" charset="0"/>
              </a:defRPr>
            </a:lvl1pPr>
          </a:lstStyle>
          <a:p>
            <a:fld id="{DFD88E76-0BC3-407A-B533-1E1673D0C469}" type="slidenum">
              <a:rPr lang="en-US" smtClean="0"/>
              <a:pPr/>
              <a:t>‹#›</a:t>
            </a:fld>
            <a:endParaRPr lang="en-US" dirty="0"/>
          </a:p>
        </p:txBody>
      </p:sp>
      <p:sp>
        <p:nvSpPr>
          <p:cNvPr id="20" name="Title 1"/>
          <p:cNvSpPr>
            <a:spLocks noGrp="1"/>
          </p:cNvSpPr>
          <p:nvPr>
            <p:ph type="title"/>
          </p:nvPr>
        </p:nvSpPr>
        <p:spPr>
          <a:xfrm>
            <a:off x="1143000" y="218278"/>
            <a:ext cx="6934200" cy="852488"/>
          </a:xfrm>
        </p:spPr>
        <p:txBody>
          <a:bodyPr>
            <a:normAutofit/>
          </a:bodyPr>
          <a:lstStyle>
            <a:lvl1pPr>
              <a:defRPr sz="3200">
                <a:solidFill>
                  <a:schemeClr val="tx1"/>
                </a:solidFill>
              </a:defRPr>
            </a:lvl1pPr>
          </a:lstStyle>
          <a:p>
            <a:r>
              <a:rPr lang="en-US" smtClean="0"/>
              <a:t>Click to edit Master title style</a:t>
            </a: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
            <a:ext cx="1282222" cy="166045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7552" y="152402"/>
            <a:ext cx="940248" cy="953585"/>
          </a:xfrm>
          <a:prstGeom prst="rect">
            <a:avLst/>
          </a:prstGeom>
        </p:spPr>
      </p:pic>
      <p:sp>
        <p:nvSpPr>
          <p:cNvPr id="15" name="Line 81"/>
          <p:cNvSpPr>
            <a:spLocks noChangeShapeType="1"/>
          </p:cNvSpPr>
          <p:nvPr userDrawn="1"/>
        </p:nvSpPr>
        <p:spPr bwMode="auto">
          <a:xfrm>
            <a:off x="0" y="1219200"/>
            <a:ext cx="9144000" cy="0"/>
          </a:xfrm>
          <a:prstGeom prst="line">
            <a:avLst/>
          </a:prstGeom>
          <a:noFill/>
          <a:ln w="76200">
            <a:solidFill>
              <a:srgbClr val="222C58"/>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16" name="Line 81"/>
          <p:cNvSpPr>
            <a:spLocks noChangeShapeType="1"/>
          </p:cNvSpPr>
          <p:nvPr userDrawn="1"/>
        </p:nvSpPr>
        <p:spPr bwMode="auto">
          <a:xfrm>
            <a:off x="0" y="1143000"/>
            <a:ext cx="9144000" cy="0"/>
          </a:xfrm>
          <a:prstGeom prst="line">
            <a:avLst/>
          </a:prstGeom>
          <a:noFill/>
          <a:ln w="38100">
            <a:solidFill>
              <a:srgbClr val="9B191C"/>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1261726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1219200"/>
            <a:ext cx="1066800" cy="4419600"/>
          </a:xfrm>
        </p:spPr>
        <p:txBody>
          <a:bodyPr vert="eaVert">
            <a:normAutofit/>
          </a:bodyPr>
          <a:lstStyle>
            <a:lvl1pPr>
              <a:defRPr sz="3200">
                <a:solidFill>
                  <a:schemeClr val="tx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199" y="274638"/>
            <a:ext cx="6694389" cy="6354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2" name="Footer Placeholder 4"/>
          <p:cNvSpPr>
            <a:spLocks noGrp="1"/>
          </p:cNvSpPr>
          <p:nvPr>
            <p:ph type="ftr" sz="quarter" idx="11"/>
          </p:nvPr>
        </p:nvSpPr>
        <p:spPr>
          <a:xfrm rot="5400000">
            <a:off x="-1265237" y="3269459"/>
            <a:ext cx="2895600" cy="365125"/>
          </a:xfrm>
        </p:spPr>
        <p:txBody>
          <a:bodyPr/>
          <a:lstStyle>
            <a:lvl1pPr>
              <a:defRPr sz="1100">
                <a:latin typeface="Arial" panose="020B0604020202020204" pitchFamily="34" charset="0"/>
                <a:cs typeface="Arial" panose="020B0604020202020204" pitchFamily="34" charset="0"/>
              </a:defRPr>
            </a:lvl1pPr>
          </a:lstStyle>
          <a:p>
            <a:r>
              <a:rPr lang="en-US" dirty="0" smtClean="0"/>
              <a:t>Unclassified</a:t>
            </a:r>
            <a:endParaRPr lang="en-US" dirty="0"/>
          </a:p>
        </p:txBody>
      </p:sp>
      <p:sp>
        <p:nvSpPr>
          <p:cNvPr id="23" name="Slide Number Placeholder 5"/>
          <p:cNvSpPr>
            <a:spLocks noGrp="1"/>
          </p:cNvSpPr>
          <p:nvPr>
            <p:ph type="sldNum" sz="quarter" idx="12"/>
          </p:nvPr>
        </p:nvSpPr>
        <p:spPr>
          <a:xfrm rot="5400000">
            <a:off x="7937" y="6484940"/>
            <a:ext cx="381000" cy="365125"/>
          </a:xfrm>
        </p:spPr>
        <p:txBody>
          <a:bodyPr/>
          <a:lstStyle>
            <a:lvl1pPr>
              <a:defRPr sz="1100">
                <a:latin typeface="Arial" panose="020B0604020202020204" pitchFamily="34" charset="0"/>
                <a:cs typeface="Arial" panose="020B0604020202020204" pitchFamily="34" charset="0"/>
              </a:defRPr>
            </a:lvl1pPr>
          </a:lstStyle>
          <a:p>
            <a:fld id="{DFD88E76-0BC3-407A-B533-1E1673D0C469}" type="slidenum">
              <a:rPr lang="en-US" smtClean="0"/>
              <a:pPr/>
              <a:t>‹#›</a:t>
            </a:fld>
            <a:endParaRPr lang="en-US"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7745208" y="-228600"/>
            <a:ext cx="1282222" cy="1660450"/>
          </a:xfrm>
          <a:prstGeom prst="rect">
            <a:avLst/>
          </a:prstGeom>
        </p:spPr>
      </p:pic>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7911876" y="5791202"/>
            <a:ext cx="940248" cy="953585"/>
          </a:xfrm>
          <a:prstGeom prst="rect">
            <a:avLst/>
          </a:prstGeom>
        </p:spPr>
      </p:pic>
      <p:sp>
        <p:nvSpPr>
          <p:cNvPr id="11" name="Line 81"/>
          <p:cNvSpPr>
            <a:spLocks noChangeShapeType="1"/>
          </p:cNvSpPr>
          <p:nvPr userDrawn="1"/>
        </p:nvSpPr>
        <p:spPr bwMode="auto">
          <a:xfrm rot="16200000">
            <a:off x="4343399" y="3429000"/>
            <a:ext cx="6858000" cy="0"/>
          </a:xfrm>
          <a:prstGeom prst="line">
            <a:avLst/>
          </a:prstGeom>
          <a:noFill/>
          <a:ln w="38100">
            <a:solidFill>
              <a:srgbClr val="9B191C"/>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412594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8760041" y="6483260"/>
            <a:ext cx="381000" cy="365125"/>
          </a:xfrm>
        </p:spPr>
        <p:txBody>
          <a:bodyPr/>
          <a:lstStyle>
            <a:lvl1pPr>
              <a:defRPr sz="1100">
                <a:latin typeface="Arial" panose="020B0604020202020204" pitchFamily="34" charset="0"/>
                <a:cs typeface="Arial" panose="020B0604020202020204" pitchFamily="34" charset="0"/>
              </a:defRPr>
            </a:lvl1pPr>
          </a:lstStyle>
          <a:p>
            <a:fld id="{DFD88E76-0BC3-407A-B533-1E1673D0C469}" type="slidenum">
              <a:rPr lang="en-US" smtClean="0"/>
              <a:pPr/>
              <a:t>‹#›</a:t>
            </a:fld>
            <a:endParaRPr lang="en-US" dirty="0"/>
          </a:p>
        </p:txBody>
      </p:sp>
      <p:sp>
        <p:nvSpPr>
          <p:cNvPr id="22" name="Rectangle 21"/>
          <p:cNvSpPr/>
          <p:nvPr userDrawn="1"/>
        </p:nvSpPr>
        <p:spPr>
          <a:xfrm>
            <a:off x="1485899" y="6519446"/>
            <a:ext cx="6172200" cy="338554"/>
          </a:xfrm>
          <a:prstGeom prst="rect">
            <a:avLst/>
          </a:prstGeom>
        </p:spPr>
        <p:txBody>
          <a:bodyPr wrap="square">
            <a:spAutoFit/>
          </a:bodyPr>
          <a:lstStyle/>
          <a:p>
            <a:pPr marL="0" indent="0" algn="ctr">
              <a:buFont typeface="Arial" panose="020B0604020202020204" pitchFamily="34" charset="0"/>
              <a:buNone/>
            </a:pPr>
            <a:r>
              <a:rPr lang="en-US" sz="1600" b="1" kern="1200" dirty="0" smtClean="0">
                <a:solidFill>
                  <a:srgbClr val="3F4471"/>
                </a:solidFill>
                <a:effectLst/>
                <a:latin typeface="+mn-lt"/>
                <a:ea typeface="+mn-ea"/>
                <a:cs typeface="+mn-cs"/>
              </a:rPr>
              <a:t>U.S. Department of State </a:t>
            </a:r>
            <a:r>
              <a:rPr lang="en-US" sz="1600" b="1" kern="1200" dirty="0" smtClean="0">
                <a:solidFill>
                  <a:srgbClr val="3F4471"/>
                </a:solidFill>
                <a:effectLst/>
                <a:latin typeface="Wingdings" panose="05000000000000000000" pitchFamily="2" charset="2"/>
                <a:ea typeface="+mn-ea"/>
                <a:cs typeface="+mn-cs"/>
              </a:rPr>
              <a:t>s</a:t>
            </a:r>
            <a:r>
              <a:rPr lang="en-US" sz="1600" b="1" kern="1200" dirty="0" smtClean="0">
                <a:solidFill>
                  <a:srgbClr val="3F4471"/>
                </a:solidFill>
                <a:effectLst/>
                <a:latin typeface="+mn-lt"/>
                <a:ea typeface="+mn-ea"/>
                <a:cs typeface="+mn-cs"/>
              </a:rPr>
              <a:t> Directorate of Defense Trade Controls</a:t>
            </a:r>
            <a:endParaRPr lang="en-US" sz="1600" b="1" dirty="0">
              <a:solidFill>
                <a:srgbClr val="3F4471"/>
              </a:solidFill>
            </a:endParaRPr>
          </a:p>
        </p:txBody>
      </p:sp>
      <p:sp>
        <p:nvSpPr>
          <p:cNvPr id="9" name="Line 81"/>
          <p:cNvSpPr>
            <a:spLocks noChangeShapeType="1"/>
          </p:cNvSpPr>
          <p:nvPr userDrawn="1"/>
        </p:nvSpPr>
        <p:spPr bwMode="auto">
          <a:xfrm>
            <a:off x="0" y="3922449"/>
            <a:ext cx="9144000" cy="0"/>
          </a:xfrm>
          <a:prstGeom prst="line">
            <a:avLst/>
          </a:prstGeom>
          <a:noFill/>
          <a:ln w="76200">
            <a:solidFill>
              <a:srgbClr val="222C58"/>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10" name="Line 81"/>
          <p:cNvSpPr>
            <a:spLocks noChangeShapeType="1"/>
          </p:cNvSpPr>
          <p:nvPr userDrawn="1"/>
        </p:nvSpPr>
        <p:spPr bwMode="auto">
          <a:xfrm>
            <a:off x="0" y="3846249"/>
            <a:ext cx="9144000" cy="0"/>
          </a:xfrm>
          <a:prstGeom prst="line">
            <a:avLst/>
          </a:prstGeom>
          <a:noFill/>
          <a:ln w="38100">
            <a:solidFill>
              <a:srgbClr val="9B191C"/>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2026" y="914400"/>
            <a:ext cx="3459947" cy="4480560"/>
          </a:xfrm>
          <a:prstGeom prst="rect">
            <a:avLst/>
          </a:prstGeom>
        </p:spPr>
      </p:pic>
    </p:spTree>
    <p:extLst>
      <p:ext uri="{BB962C8B-B14F-4D97-AF65-F5344CB8AC3E}">
        <p14:creationId xmlns:p14="http://schemas.microsoft.com/office/powerpoint/2010/main" val="201534291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7818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r>
              <a:rPr lang="en-US" smtClean="0">
                <a:solidFill>
                  <a:srgbClr val="FFFFFF"/>
                </a:solidFill>
              </a:rPr>
              <a:t>Unclassified</a:t>
            </a:r>
            <a:endParaRPr lang="en-US" dirty="0">
              <a:solidFill>
                <a:srgbClr val="FFFFFF"/>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99D0471-22D6-4FEA-9811-866A6D3ABF7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91525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10" name="Line 81"/>
          <p:cNvSpPr>
            <a:spLocks noChangeShapeType="1"/>
          </p:cNvSpPr>
          <p:nvPr userDrawn="1"/>
        </p:nvSpPr>
        <p:spPr bwMode="auto">
          <a:xfrm>
            <a:off x="0" y="1752600"/>
            <a:ext cx="9144000" cy="0"/>
          </a:xfrm>
          <a:prstGeom prst="line">
            <a:avLst/>
          </a:prstGeom>
          <a:noFill/>
          <a:ln w="76200">
            <a:solidFill>
              <a:srgbClr val="222C58"/>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14" name="Line 81"/>
          <p:cNvSpPr>
            <a:spLocks noChangeShapeType="1"/>
          </p:cNvSpPr>
          <p:nvPr userDrawn="1"/>
        </p:nvSpPr>
        <p:spPr bwMode="auto">
          <a:xfrm>
            <a:off x="0" y="1676400"/>
            <a:ext cx="9144000" cy="0"/>
          </a:xfrm>
          <a:prstGeom prst="line">
            <a:avLst/>
          </a:prstGeom>
          <a:noFill/>
          <a:ln w="38100">
            <a:solidFill>
              <a:srgbClr val="9B191C"/>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2" name="Title 1"/>
          <p:cNvSpPr>
            <a:spLocks noGrp="1"/>
          </p:cNvSpPr>
          <p:nvPr userDrawn="1">
            <p:ph type="ctrTitle"/>
          </p:nvPr>
        </p:nvSpPr>
        <p:spPr>
          <a:xfrm>
            <a:off x="762000" y="2362202"/>
            <a:ext cx="7772400" cy="1470025"/>
          </a:xfrm>
        </p:spPr>
        <p:txBody>
          <a:bodyPr/>
          <a:lstStyle>
            <a:lvl1pPr>
              <a:defRPr>
                <a:solidFill>
                  <a:schemeClr val="tx1"/>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1371600" y="3886200"/>
            <a:ext cx="6400800" cy="1143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Rectangle 11"/>
          <p:cNvSpPr/>
          <p:nvPr userDrawn="1"/>
        </p:nvSpPr>
        <p:spPr>
          <a:xfrm>
            <a:off x="1524000" y="6519446"/>
            <a:ext cx="6172200" cy="338554"/>
          </a:xfrm>
          <a:prstGeom prst="rect">
            <a:avLst/>
          </a:prstGeom>
        </p:spPr>
        <p:txBody>
          <a:bodyPr wrap="square">
            <a:spAutoFit/>
          </a:bodyPr>
          <a:lstStyle/>
          <a:p>
            <a:pPr marL="0" indent="0" algn="ctr">
              <a:buFont typeface="Arial" panose="020B0604020202020204" pitchFamily="34" charset="0"/>
              <a:buNone/>
            </a:pPr>
            <a:r>
              <a:rPr lang="en-US" sz="1600" b="1" kern="1200" dirty="0" smtClean="0">
                <a:solidFill>
                  <a:srgbClr val="3F4471"/>
                </a:solidFill>
                <a:effectLst/>
                <a:latin typeface="+mn-lt"/>
                <a:ea typeface="+mn-ea"/>
                <a:cs typeface="+mn-cs"/>
              </a:rPr>
              <a:t>U.S. Department of State </a:t>
            </a:r>
            <a:r>
              <a:rPr lang="en-US" sz="1600" b="1" kern="1200" dirty="0" smtClean="0">
                <a:solidFill>
                  <a:srgbClr val="3F4471"/>
                </a:solidFill>
                <a:effectLst/>
                <a:latin typeface="Wingdings" panose="05000000000000000000" pitchFamily="2" charset="2"/>
                <a:ea typeface="+mn-ea"/>
                <a:cs typeface="+mn-cs"/>
              </a:rPr>
              <a:t>s</a:t>
            </a:r>
            <a:r>
              <a:rPr lang="en-US" sz="1600" b="1" kern="1200" dirty="0" smtClean="0">
                <a:solidFill>
                  <a:srgbClr val="3F4471"/>
                </a:solidFill>
                <a:effectLst/>
                <a:latin typeface="+mn-lt"/>
                <a:ea typeface="+mn-ea"/>
                <a:cs typeface="+mn-cs"/>
              </a:rPr>
              <a:t> Directorate of Defense Trade Controls</a:t>
            </a:r>
            <a:endParaRPr lang="en-US" sz="1600" b="1" dirty="0">
              <a:solidFill>
                <a:srgbClr val="3F4471"/>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4930" y="-762000"/>
            <a:ext cx="2914141" cy="3773751"/>
          </a:xfrm>
          <a:prstGeom prst="rect">
            <a:avLst/>
          </a:prstGeom>
        </p:spPr>
      </p:pic>
    </p:spTree>
    <p:extLst>
      <p:ext uri="{BB962C8B-B14F-4D97-AF65-F5344CB8AC3E}">
        <p14:creationId xmlns:p14="http://schemas.microsoft.com/office/powerpoint/2010/main" val="293138189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18278"/>
            <a:ext cx="6934200" cy="852488"/>
          </a:xfrm>
        </p:spPr>
        <p:txBody>
          <a:bodyPr>
            <a:normAutofit/>
          </a:bodyPr>
          <a:lstStyle>
            <a:lvl1pPr>
              <a:defRPr sz="3200">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492877"/>
            <a:ext cx="2895600" cy="365125"/>
          </a:xfrm>
        </p:spPr>
        <p:txBody>
          <a:bodyPr/>
          <a:lstStyle>
            <a:lvl1pPr>
              <a:defRPr sz="1100">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8763000" y="6492877"/>
            <a:ext cx="381000" cy="365125"/>
          </a:xfrm>
        </p:spPr>
        <p:txBody>
          <a:bodyPr/>
          <a:lstStyle>
            <a:lvl1pPr>
              <a:defRPr sz="1100">
                <a:latin typeface="Arial" panose="020B0604020202020204" pitchFamily="34" charset="0"/>
                <a:cs typeface="Arial" panose="020B0604020202020204" pitchFamily="34" charset="0"/>
              </a:defRPr>
            </a:lvl1pPr>
          </a:lstStyle>
          <a:p>
            <a:fld id="{DFD88E76-0BC3-407A-B533-1E1673D0C469}"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
            <a:ext cx="1282222" cy="166045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7552" y="152402"/>
            <a:ext cx="940248" cy="953585"/>
          </a:xfrm>
          <a:prstGeom prst="rect">
            <a:avLst/>
          </a:prstGeom>
        </p:spPr>
      </p:pic>
      <p:sp>
        <p:nvSpPr>
          <p:cNvPr id="16" name="Line 81"/>
          <p:cNvSpPr>
            <a:spLocks noChangeShapeType="1"/>
          </p:cNvSpPr>
          <p:nvPr userDrawn="1"/>
        </p:nvSpPr>
        <p:spPr bwMode="auto">
          <a:xfrm>
            <a:off x="0" y="1219200"/>
            <a:ext cx="9144000" cy="0"/>
          </a:xfrm>
          <a:prstGeom prst="line">
            <a:avLst/>
          </a:prstGeom>
          <a:noFill/>
          <a:ln w="76200">
            <a:solidFill>
              <a:srgbClr val="222C58"/>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17" name="Line 81"/>
          <p:cNvSpPr>
            <a:spLocks noChangeShapeType="1"/>
          </p:cNvSpPr>
          <p:nvPr userDrawn="1"/>
        </p:nvSpPr>
        <p:spPr bwMode="auto">
          <a:xfrm>
            <a:off x="0" y="1143000"/>
            <a:ext cx="9144000" cy="0"/>
          </a:xfrm>
          <a:prstGeom prst="line">
            <a:avLst/>
          </a:prstGeom>
          <a:noFill/>
          <a:ln w="38100">
            <a:solidFill>
              <a:srgbClr val="9B191C"/>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388706181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276727"/>
            <a:ext cx="7772400" cy="1362075"/>
          </a:xfrm>
        </p:spPr>
        <p:txBody>
          <a:bodyPr anchor="t">
            <a:normAutofit/>
          </a:bodyPr>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59080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8" name="Footer Placeholder 4"/>
          <p:cNvSpPr>
            <a:spLocks noGrp="1"/>
          </p:cNvSpPr>
          <p:nvPr>
            <p:ph type="ftr" sz="quarter" idx="11"/>
          </p:nvPr>
        </p:nvSpPr>
        <p:spPr>
          <a:xfrm>
            <a:off x="3124200" y="6492877"/>
            <a:ext cx="2895600" cy="365125"/>
          </a:xfrm>
        </p:spPr>
        <p:txBody>
          <a:bodyPr/>
          <a:lstStyle>
            <a:lvl1pPr>
              <a:defRPr sz="1100">
                <a:latin typeface="Arial" panose="020B0604020202020204" pitchFamily="34" charset="0"/>
                <a:cs typeface="Arial" panose="020B0604020202020204" pitchFamily="34" charset="0"/>
              </a:defRPr>
            </a:lvl1pPr>
          </a:lstStyle>
          <a:p>
            <a:endParaRPr lang="en-US" dirty="0"/>
          </a:p>
        </p:txBody>
      </p:sp>
      <p:sp>
        <p:nvSpPr>
          <p:cNvPr id="19" name="Slide Number Placeholder 5"/>
          <p:cNvSpPr>
            <a:spLocks noGrp="1"/>
          </p:cNvSpPr>
          <p:nvPr>
            <p:ph type="sldNum" sz="quarter" idx="12"/>
          </p:nvPr>
        </p:nvSpPr>
        <p:spPr>
          <a:xfrm>
            <a:off x="8763000" y="6492877"/>
            <a:ext cx="381000" cy="365125"/>
          </a:xfrm>
        </p:spPr>
        <p:txBody>
          <a:bodyPr/>
          <a:lstStyle>
            <a:lvl1pPr>
              <a:defRPr sz="1100">
                <a:latin typeface="Arial" panose="020B0604020202020204" pitchFamily="34" charset="0"/>
                <a:cs typeface="Arial" panose="020B0604020202020204" pitchFamily="34" charset="0"/>
              </a:defRPr>
            </a:lvl1pPr>
          </a:lstStyle>
          <a:p>
            <a:fld id="{DFD88E76-0BC3-407A-B533-1E1673D0C469}"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
            <a:ext cx="1282222" cy="166045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7552" y="152402"/>
            <a:ext cx="940248" cy="953585"/>
          </a:xfrm>
          <a:prstGeom prst="rect">
            <a:avLst/>
          </a:prstGeom>
        </p:spPr>
      </p:pic>
      <p:sp>
        <p:nvSpPr>
          <p:cNvPr id="20" name="Line 81"/>
          <p:cNvSpPr>
            <a:spLocks noChangeShapeType="1"/>
          </p:cNvSpPr>
          <p:nvPr userDrawn="1"/>
        </p:nvSpPr>
        <p:spPr bwMode="auto">
          <a:xfrm>
            <a:off x="0" y="4167187"/>
            <a:ext cx="9144000" cy="0"/>
          </a:xfrm>
          <a:prstGeom prst="line">
            <a:avLst/>
          </a:prstGeom>
          <a:noFill/>
          <a:ln w="76200">
            <a:solidFill>
              <a:srgbClr val="222C58"/>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21" name="Line 81"/>
          <p:cNvSpPr>
            <a:spLocks noChangeShapeType="1"/>
          </p:cNvSpPr>
          <p:nvPr userDrawn="1"/>
        </p:nvSpPr>
        <p:spPr bwMode="auto">
          <a:xfrm>
            <a:off x="0" y="4090987"/>
            <a:ext cx="9144000" cy="0"/>
          </a:xfrm>
          <a:prstGeom prst="line">
            <a:avLst/>
          </a:prstGeom>
          <a:noFill/>
          <a:ln w="38100">
            <a:solidFill>
              <a:srgbClr val="9B191C"/>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3459235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Footer Placeholder 4"/>
          <p:cNvSpPr>
            <a:spLocks noGrp="1"/>
          </p:cNvSpPr>
          <p:nvPr>
            <p:ph type="ftr" sz="quarter" idx="11"/>
          </p:nvPr>
        </p:nvSpPr>
        <p:spPr>
          <a:xfrm>
            <a:off x="3124200" y="6492877"/>
            <a:ext cx="2895600" cy="365125"/>
          </a:xfrm>
        </p:spPr>
        <p:txBody>
          <a:bodyPr/>
          <a:lstStyle>
            <a:lvl1pPr>
              <a:defRPr sz="1100">
                <a:latin typeface="Arial" panose="020B0604020202020204" pitchFamily="34" charset="0"/>
                <a:cs typeface="Arial" panose="020B0604020202020204" pitchFamily="34" charset="0"/>
              </a:defRPr>
            </a:lvl1pPr>
          </a:lstStyle>
          <a:p>
            <a:endParaRPr lang="en-US" dirty="0"/>
          </a:p>
        </p:txBody>
      </p:sp>
      <p:sp>
        <p:nvSpPr>
          <p:cNvPr id="26" name="Slide Number Placeholder 5"/>
          <p:cNvSpPr>
            <a:spLocks noGrp="1"/>
          </p:cNvSpPr>
          <p:nvPr>
            <p:ph type="sldNum" sz="quarter" idx="12"/>
          </p:nvPr>
        </p:nvSpPr>
        <p:spPr>
          <a:xfrm>
            <a:off x="8686800" y="6416677"/>
            <a:ext cx="381000" cy="365125"/>
          </a:xfrm>
        </p:spPr>
        <p:txBody>
          <a:bodyPr/>
          <a:lstStyle>
            <a:lvl1pPr>
              <a:defRPr sz="1100">
                <a:latin typeface="Arial" panose="020B0604020202020204" pitchFamily="34" charset="0"/>
                <a:cs typeface="Arial" panose="020B0604020202020204" pitchFamily="34" charset="0"/>
              </a:defRPr>
            </a:lvl1pPr>
          </a:lstStyle>
          <a:p>
            <a:fld id="{DFD88E76-0BC3-407A-B533-1E1673D0C469}" type="slidenum">
              <a:rPr lang="en-US" smtClean="0"/>
              <a:pPr/>
              <a:t>‹#›</a:t>
            </a:fld>
            <a:endParaRPr lang="en-US" dirty="0"/>
          </a:p>
        </p:txBody>
      </p:sp>
      <p:sp>
        <p:nvSpPr>
          <p:cNvPr id="32" name="Title 1"/>
          <p:cNvSpPr>
            <a:spLocks noGrp="1"/>
          </p:cNvSpPr>
          <p:nvPr>
            <p:ph type="title"/>
          </p:nvPr>
        </p:nvSpPr>
        <p:spPr>
          <a:xfrm>
            <a:off x="1143000" y="218278"/>
            <a:ext cx="6934200" cy="852488"/>
          </a:xfrm>
        </p:spPr>
        <p:txBody>
          <a:bodyPr>
            <a:normAutofit/>
          </a:bodyPr>
          <a:lstStyle>
            <a:lvl1pPr>
              <a:defRPr sz="3200">
                <a:solidFill>
                  <a:schemeClr val="tx1"/>
                </a:solidFill>
              </a:defRPr>
            </a:lvl1pPr>
          </a:lstStyle>
          <a:p>
            <a:r>
              <a:rPr lang="en-US" smtClean="0"/>
              <a:t>Click to edit Master title style</a:t>
            </a: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
            <a:ext cx="1282222" cy="166045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7552" y="152402"/>
            <a:ext cx="940248" cy="953585"/>
          </a:xfrm>
          <a:prstGeom prst="rect">
            <a:avLst/>
          </a:prstGeom>
        </p:spPr>
      </p:pic>
      <p:sp>
        <p:nvSpPr>
          <p:cNvPr id="16" name="Line 81"/>
          <p:cNvSpPr>
            <a:spLocks noChangeShapeType="1"/>
          </p:cNvSpPr>
          <p:nvPr userDrawn="1"/>
        </p:nvSpPr>
        <p:spPr bwMode="auto">
          <a:xfrm>
            <a:off x="0" y="1219200"/>
            <a:ext cx="9144000" cy="0"/>
          </a:xfrm>
          <a:prstGeom prst="line">
            <a:avLst/>
          </a:prstGeom>
          <a:noFill/>
          <a:ln w="76200">
            <a:solidFill>
              <a:srgbClr val="222C58"/>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17" name="Line 81"/>
          <p:cNvSpPr>
            <a:spLocks noChangeShapeType="1"/>
          </p:cNvSpPr>
          <p:nvPr userDrawn="1"/>
        </p:nvSpPr>
        <p:spPr bwMode="auto">
          <a:xfrm>
            <a:off x="0" y="1143000"/>
            <a:ext cx="9144000" cy="0"/>
          </a:xfrm>
          <a:prstGeom prst="line">
            <a:avLst/>
          </a:prstGeom>
          <a:noFill/>
          <a:ln w="38100">
            <a:solidFill>
              <a:srgbClr val="9B191C"/>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33769912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46238"/>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86001"/>
            <a:ext cx="4040188" cy="3840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646238"/>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286001"/>
            <a:ext cx="4041775" cy="3840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Footer Placeholder 4"/>
          <p:cNvSpPr>
            <a:spLocks noGrp="1"/>
          </p:cNvSpPr>
          <p:nvPr>
            <p:ph type="ftr" sz="quarter" idx="11"/>
          </p:nvPr>
        </p:nvSpPr>
        <p:spPr>
          <a:xfrm>
            <a:off x="3124200" y="6492877"/>
            <a:ext cx="2895600" cy="365125"/>
          </a:xfrm>
        </p:spPr>
        <p:txBody>
          <a:bodyPr/>
          <a:lstStyle>
            <a:lvl1pPr>
              <a:defRPr sz="1100">
                <a:latin typeface="Arial" panose="020B0604020202020204" pitchFamily="34" charset="0"/>
                <a:cs typeface="Arial" panose="020B0604020202020204" pitchFamily="34" charset="0"/>
              </a:defRPr>
            </a:lvl1pPr>
          </a:lstStyle>
          <a:p>
            <a:endParaRPr lang="en-US" dirty="0"/>
          </a:p>
        </p:txBody>
      </p:sp>
      <p:sp>
        <p:nvSpPr>
          <p:cNvPr id="22" name="Slide Number Placeholder 5"/>
          <p:cNvSpPr>
            <a:spLocks noGrp="1"/>
          </p:cNvSpPr>
          <p:nvPr>
            <p:ph type="sldNum" sz="quarter" idx="12"/>
          </p:nvPr>
        </p:nvSpPr>
        <p:spPr>
          <a:xfrm>
            <a:off x="8763000" y="6492877"/>
            <a:ext cx="381000" cy="365125"/>
          </a:xfrm>
        </p:spPr>
        <p:txBody>
          <a:bodyPr/>
          <a:lstStyle>
            <a:lvl1pPr>
              <a:defRPr sz="1100">
                <a:latin typeface="Arial" panose="020B0604020202020204" pitchFamily="34" charset="0"/>
                <a:cs typeface="Arial" panose="020B0604020202020204" pitchFamily="34" charset="0"/>
              </a:defRPr>
            </a:lvl1pPr>
          </a:lstStyle>
          <a:p>
            <a:fld id="{DFD88E76-0BC3-407A-B533-1E1673D0C469}" type="slidenum">
              <a:rPr lang="en-US" smtClean="0"/>
              <a:pPr/>
              <a:t>‹#›</a:t>
            </a:fld>
            <a:endParaRPr lang="en-US" dirty="0"/>
          </a:p>
        </p:txBody>
      </p:sp>
      <p:sp>
        <p:nvSpPr>
          <p:cNvPr id="23" name="Title 1"/>
          <p:cNvSpPr>
            <a:spLocks noGrp="1"/>
          </p:cNvSpPr>
          <p:nvPr>
            <p:ph type="title"/>
          </p:nvPr>
        </p:nvSpPr>
        <p:spPr>
          <a:xfrm>
            <a:off x="1143000" y="218278"/>
            <a:ext cx="6934200" cy="852488"/>
          </a:xfrm>
        </p:spPr>
        <p:txBody>
          <a:bodyPr>
            <a:normAutofit/>
          </a:bodyPr>
          <a:lstStyle>
            <a:lvl1pPr>
              <a:defRPr sz="3200">
                <a:solidFill>
                  <a:schemeClr val="tx1"/>
                </a:solidFill>
              </a:defRPr>
            </a:lvl1pPr>
          </a:lstStyle>
          <a:p>
            <a:r>
              <a:rPr lang="en-US" smtClean="0"/>
              <a:t>Click to edit Master title style</a:t>
            </a: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
            <a:ext cx="1282222" cy="166045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7552" y="152402"/>
            <a:ext cx="940248" cy="953585"/>
          </a:xfrm>
          <a:prstGeom prst="rect">
            <a:avLst/>
          </a:prstGeom>
        </p:spPr>
      </p:pic>
      <p:sp>
        <p:nvSpPr>
          <p:cNvPr id="18" name="Line 81"/>
          <p:cNvSpPr>
            <a:spLocks noChangeShapeType="1"/>
          </p:cNvSpPr>
          <p:nvPr userDrawn="1"/>
        </p:nvSpPr>
        <p:spPr bwMode="auto">
          <a:xfrm>
            <a:off x="0" y="1219200"/>
            <a:ext cx="9144000" cy="0"/>
          </a:xfrm>
          <a:prstGeom prst="line">
            <a:avLst/>
          </a:prstGeom>
          <a:noFill/>
          <a:ln w="76200">
            <a:solidFill>
              <a:srgbClr val="222C58"/>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19" name="Line 81"/>
          <p:cNvSpPr>
            <a:spLocks noChangeShapeType="1"/>
          </p:cNvSpPr>
          <p:nvPr userDrawn="1"/>
        </p:nvSpPr>
        <p:spPr bwMode="auto">
          <a:xfrm>
            <a:off x="0" y="1143000"/>
            <a:ext cx="9144000" cy="0"/>
          </a:xfrm>
          <a:prstGeom prst="line">
            <a:avLst/>
          </a:prstGeom>
          <a:noFill/>
          <a:ln w="38100">
            <a:solidFill>
              <a:srgbClr val="9B191C"/>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780229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a:xfrm>
            <a:off x="3124200" y="6492877"/>
            <a:ext cx="2895600" cy="365125"/>
          </a:xfrm>
        </p:spPr>
        <p:txBody>
          <a:bodyPr/>
          <a:lstStyle>
            <a:lvl1pPr>
              <a:defRPr sz="1100">
                <a:latin typeface="Arial" panose="020B0604020202020204" pitchFamily="34" charset="0"/>
                <a:cs typeface="Arial" panose="020B0604020202020204" pitchFamily="34" charset="0"/>
              </a:defRPr>
            </a:lvl1pPr>
          </a:lstStyle>
          <a:p>
            <a:endParaRPr lang="en-US" dirty="0"/>
          </a:p>
        </p:txBody>
      </p:sp>
      <p:sp>
        <p:nvSpPr>
          <p:cNvPr id="10" name="Slide Number Placeholder 5"/>
          <p:cNvSpPr>
            <a:spLocks noGrp="1"/>
          </p:cNvSpPr>
          <p:nvPr>
            <p:ph type="sldNum" sz="quarter" idx="12"/>
          </p:nvPr>
        </p:nvSpPr>
        <p:spPr>
          <a:xfrm>
            <a:off x="8757821" y="6492876"/>
            <a:ext cx="381000" cy="365125"/>
          </a:xfrm>
        </p:spPr>
        <p:txBody>
          <a:bodyPr/>
          <a:lstStyle>
            <a:lvl1pPr>
              <a:defRPr sz="1100">
                <a:latin typeface="Arial" panose="020B0604020202020204" pitchFamily="34" charset="0"/>
                <a:cs typeface="Arial" panose="020B0604020202020204" pitchFamily="34" charset="0"/>
              </a:defRPr>
            </a:lvl1pPr>
          </a:lstStyle>
          <a:p>
            <a:fld id="{DFD88E76-0BC3-407A-B533-1E1673D0C469}" type="slidenum">
              <a:rPr lang="en-US" smtClean="0"/>
              <a:pPr/>
              <a:t>‹#›</a:t>
            </a:fld>
            <a:endParaRPr lang="en-US" dirty="0"/>
          </a:p>
        </p:txBody>
      </p:sp>
      <p:sp>
        <p:nvSpPr>
          <p:cNvPr id="17" name="Title 1"/>
          <p:cNvSpPr>
            <a:spLocks noGrp="1"/>
          </p:cNvSpPr>
          <p:nvPr>
            <p:ph type="title"/>
          </p:nvPr>
        </p:nvSpPr>
        <p:spPr>
          <a:xfrm>
            <a:off x="1143000" y="218278"/>
            <a:ext cx="6934200" cy="852488"/>
          </a:xfrm>
        </p:spPr>
        <p:txBody>
          <a:bodyPr>
            <a:normAutofit/>
          </a:bodyPr>
          <a:lstStyle>
            <a:lvl1pPr>
              <a:defRPr sz="3200">
                <a:solidFill>
                  <a:schemeClr val="tx1"/>
                </a:solidFill>
              </a:defRPr>
            </a:lvl1pPr>
          </a:lstStyle>
          <a:p>
            <a:r>
              <a:rPr lang="en-US" smtClean="0"/>
              <a:t>Click to edit Master title style</a:t>
            </a: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
            <a:ext cx="1282222" cy="166045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7552" y="152402"/>
            <a:ext cx="940248" cy="953585"/>
          </a:xfrm>
          <a:prstGeom prst="rect">
            <a:avLst/>
          </a:prstGeom>
        </p:spPr>
      </p:pic>
      <p:sp>
        <p:nvSpPr>
          <p:cNvPr id="15" name="Line 81"/>
          <p:cNvSpPr>
            <a:spLocks noChangeShapeType="1"/>
          </p:cNvSpPr>
          <p:nvPr userDrawn="1"/>
        </p:nvSpPr>
        <p:spPr bwMode="auto">
          <a:xfrm>
            <a:off x="0" y="1219200"/>
            <a:ext cx="9144000" cy="0"/>
          </a:xfrm>
          <a:prstGeom prst="line">
            <a:avLst/>
          </a:prstGeom>
          <a:noFill/>
          <a:ln w="76200">
            <a:solidFill>
              <a:srgbClr val="222C58"/>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16" name="Line 81"/>
          <p:cNvSpPr>
            <a:spLocks noChangeShapeType="1"/>
          </p:cNvSpPr>
          <p:nvPr userDrawn="1"/>
        </p:nvSpPr>
        <p:spPr bwMode="auto">
          <a:xfrm>
            <a:off x="0" y="1143000"/>
            <a:ext cx="9144000" cy="0"/>
          </a:xfrm>
          <a:prstGeom prst="line">
            <a:avLst/>
          </a:prstGeom>
          <a:noFill/>
          <a:ln w="38100">
            <a:solidFill>
              <a:srgbClr val="9B191C"/>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906910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18278"/>
            <a:ext cx="6934200" cy="852488"/>
          </a:xfrm>
        </p:spPr>
        <p:txBody>
          <a:bodyPr>
            <a:normAutofit/>
          </a:bodyPr>
          <a:lstStyle>
            <a:lvl1pPr>
              <a:defRPr sz="3200">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3124200" y="6492877"/>
            <a:ext cx="2895600" cy="365125"/>
          </a:xfrm>
        </p:spPr>
        <p:txBody>
          <a:bodyPr/>
          <a:lstStyle>
            <a:lvl1pPr>
              <a:defRPr sz="1100">
                <a:latin typeface="Arial" panose="020B0604020202020204" pitchFamily="34" charset="0"/>
                <a:cs typeface="Arial" panose="020B0604020202020204" pitchFamily="34" charset="0"/>
              </a:defRPr>
            </a:lvl1pPr>
          </a:lstStyle>
          <a:p>
            <a:r>
              <a:rPr lang="en-US" dirty="0" smtClean="0"/>
              <a:t>Unclassified</a:t>
            </a:r>
            <a:endParaRPr lang="en-US" dirty="0"/>
          </a:p>
        </p:txBody>
      </p:sp>
      <p:sp>
        <p:nvSpPr>
          <p:cNvPr id="6" name="Slide Number Placeholder 5"/>
          <p:cNvSpPr>
            <a:spLocks noGrp="1"/>
          </p:cNvSpPr>
          <p:nvPr>
            <p:ph type="sldNum" sz="quarter" idx="12"/>
          </p:nvPr>
        </p:nvSpPr>
        <p:spPr>
          <a:xfrm>
            <a:off x="8763000" y="6492877"/>
            <a:ext cx="381000" cy="365125"/>
          </a:xfrm>
        </p:spPr>
        <p:txBody>
          <a:bodyPr/>
          <a:lstStyle>
            <a:lvl1pPr>
              <a:defRPr sz="1100">
                <a:latin typeface="Arial" panose="020B0604020202020204" pitchFamily="34" charset="0"/>
                <a:cs typeface="Arial" panose="020B0604020202020204" pitchFamily="34" charset="0"/>
              </a:defRPr>
            </a:lvl1pPr>
          </a:lstStyle>
          <a:p>
            <a:fld id="{DFD88E76-0BC3-407A-B533-1E1673D0C469}" type="slidenum">
              <a:rPr lang="en-US" smtClean="0"/>
              <a:pPr/>
              <a:t>‹#›</a:t>
            </a:fld>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
            <a:ext cx="1282222" cy="166045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7552" y="152402"/>
            <a:ext cx="940248" cy="953585"/>
          </a:xfrm>
          <a:prstGeom prst="rect">
            <a:avLst/>
          </a:prstGeom>
        </p:spPr>
      </p:pic>
      <p:sp>
        <p:nvSpPr>
          <p:cNvPr id="16" name="Line 81"/>
          <p:cNvSpPr>
            <a:spLocks noChangeShapeType="1"/>
          </p:cNvSpPr>
          <p:nvPr userDrawn="1"/>
        </p:nvSpPr>
        <p:spPr bwMode="auto">
          <a:xfrm>
            <a:off x="0" y="1219200"/>
            <a:ext cx="9144000" cy="0"/>
          </a:xfrm>
          <a:prstGeom prst="line">
            <a:avLst/>
          </a:prstGeom>
          <a:noFill/>
          <a:ln w="76200">
            <a:solidFill>
              <a:srgbClr val="222C58"/>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17" name="Line 81"/>
          <p:cNvSpPr>
            <a:spLocks noChangeShapeType="1"/>
          </p:cNvSpPr>
          <p:nvPr userDrawn="1"/>
        </p:nvSpPr>
        <p:spPr bwMode="auto">
          <a:xfrm>
            <a:off x="0" y="1143000"/>
            <a:ext cx="9144000" cy="0"/>
          </a:xfrm>
          <a:prstGeom prst="line">
            <a:avLst/>
          </a:prstGeom>
          <a:noFill/>
          <a:ln w="38100">
            <a:solidFill>
              <a:srgbClr val="9B191C"/>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145055971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8013" y="1535113"/>
            <a:ext cx="8231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13" y="2174875"/>
            <a:ext cx="8231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Footer Placeholder 4"/>
          <p:cNvSpPr>
            <a:spLocks noGrp="1"/>
          </p:cNvSpPr>
          <p:nvPr>
            <p:ph type="ftr" sz="quarter" idx="11"/>
          </p:nvPr>
        </p:nvSpPr>
        <p:spPr>
          <a:xfrm>
            <a:off x="3124200" y="6492877"/>
            <a:ext cx="2895600" cy="365125"/>
          </a:xfrm>
        </p:spPr>
        <p:txBody>
          <a:bodyPr/>
          <a:lstStyle>
            <a:lvl1pPr>
              <a:defRPr sz="1100">
                <a:latin typeface="Arial" panose="020B0604020202020204" pitchFamily="34" charset="0"/>
                <a:cs typeface="Arial" panose="020B0604020202020204" pitchFamily="34" charset="0"/>
              </a:defRPr>
            </a:lvl1pPr>
          </a:lstStyle>
          <a:p>
            <a:endParaRPr lang="en-US" dirty="0"/>
          </a:p>
        </p:txBody>
      </p:sp>
      <p:sp>
        <p:nvSpPr>
          <p:cNvPr id="19" name="Slide Number Placeholder 5"/>
          <p:cNvSpPr>
            <a:spLocks noGrp="1"/>
          </p:cNvSpPr>
          <p:nvPr>
            <p:ph type="sldNum" sz="quarter" idx="12"/>
          </p:nvPr>
        </p:nvSpPr>
        <p:spPr>
          <a:xfrm>
            <a:off x="8763000" y="6492876"/>
            <a:ext cx="381000" cy="365125"/>
          </a:xfrm>
        </p:spPr>
        <p:txBody>
          <a:bodyPr/>
          <a:lstStyle>
            <a:lvl1pPr>
              <a:defRPr sz="1100">
                <a:latin typeface="Arial" panose="020B0604020202020204" pitchFamily="34" charset="0"/>
                <a:cs typeface="Arial" panose="020B0604020202020204" pitchFamily="34" charset="0"/>
              </a:defRPr>
            </a:lvl1pPr>
          </a:lstStyle>
          <a:p>
            <a:fld id="{DFD88E76-0BC3-407A-B533-1E1673D0C469}" type="slidenum">
              <a:rPr lang="en-US" smtClean="0"/>
              <a:pPr/>
              <a:t>‹#›</a:t>
            </a:fld>
            <a:endParaRPr lang="en-US" dirty="0"/>
          </a:p>
        </p:txBody>
      </p:sp>
      <p:sp>
        <p:nvSpPr>
          <p:cNvPr id="20" name="Title 1"/>
          <p:cNvSpPr>
            <a:spLocks noGrp="1"/>
          </p:cNvSpPr>
          <p:nvPr>
            <p:ph type="title"/>
          </p:nvPr>
        </p:nvSpPr>
        <p:spPr>
          <a:xfrm>
            <a:off x="1143000" y="218278"/>
            <a:ext cx="6934200" cy="852488"/>
          </a:xfrm>
        </p:spPr>
        <p:txBody>
          <a:bodyPr>
            <a:normAutofit/>
          </a:bodyPr>
          <a:lstStyle>
            <a:lvl1pPr>
              <a:defRPr sz="3200">
                <a:solidFill>
                  <a:schemeClr val="tx1"/>
                </a:solidFill>
              </a:defRPr>
            </a:lvl1pPr>
          </a:lstStyle>
          <a:p>
            <a:r>
              <a:rPr lang="en-US" smtClean="0"/>
              <a:t>Click to edit Master title style</a:t>
            </a: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
            <a:ext cx="1282222" cy="166045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7552" y="152402"/>
            <a:ext cx="940248" cy="953585"/>
          </a:xfrm>
          <a:prstGeom prst="rect">
            <a:avLst/>
          </a:prstGeom>
        </p:spPr>
      </p:pic>
      <p:sp>
        <p:nvSpPr>
          <p:cNvPr id="16" name="Line 81"/>
          <p:cNvSpPr>
            <a:spLocks noChangeShapeType="1"/>
          </p:cNvSpPr>
          <p:nvPr userDrawn="1"/>
        </p:nvSpPr>
        <p:spPr bwMode="auto">
          <a:xfrm>
            <a:off x="0" y="1219200"/>
            <a:ext cx="9144000" cy="0"/>
          </a:xfrm>
          <a:prstGeom prst="line">
            <a:avLst/>
          </a:prstGeom>
          <a:noFill/>
          <a:ln w="76200">
            <a:solidFill>
              <a:srgbClr val="222C58"/>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17" name="Line 81"/>
          <p:cNvSpPr>
            <a:spLocks noChangeShapeType="1"/>
          </p:cNvSpPr>
          <p:nvPr userDrawn="1"/>
        </p:nvSpPr>
        <p:spPr bwMode="auto">
          <a:xfrm>
            <a:off x="0" y="1143000"/>
            <a:ext cx="9144000" cy="0"/>
          </a:xfrm>
          <a:prstGeom prst="line">
            <a:avLst/>
          </a:prstGeom>
          <a:noFill/>
          <a:ln w="38100">
            <a:solidFill>
              <a:srgbClr val="9B191C"/>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2765426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9137" y="666750"/>
            <a:ext cx="3008313" cy="1162050"/>
          </a:xfrm>
        </p:spPr>
        <p:txBody>
          <a:bodyPr anchor="b">
            <a:normAutofit/>
          </a:bodyPr>
          <a:lstStyle>
            <a:lvl1pPr algn="l">
              <a:defRPr sz="1800" b="1">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3838575" y="152401"/>
            <a:ext cx="5111750" cy="62642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9138" y="1828801"/>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Footer Placeholder 4"/>
          <p:cNvSpPr>
            <a:spLocks noGrp="1"/>
          </p:cNvSpPr>
          <p:nvPr>
            <p:ph type="ftr" sz="quarter" idx="11"/>
          </p:nvPr>
        </p:nvSpPr>
        <p:spPr>
          <a:xfrm>
            <a:off x="3124200" y="6492877"/>
            <a:ext cx="2895600" cy="365125"/>
          </a:xfrm>
        </p:spPr>
        <p:txBody>
          <a:bodyPr/>
          <a:lstStyle>
            <a:lvl1pPr>
              <a:defRPr sz="1100">
                <a:latin typeface="Arial" panose="020B0604020202020204" pitchFamily="34" charset="0"/>
                <a:cs typeface="Arial" panose="020B0604020202020204" pitchFamily="34" charset="0"/>
              </a:defRPr>
            </a:lvl1pPr>
          </a:lstStyle>
          <a:p>
            <a:endParaRPr lang="en-US" dirty="0"/>
          </a:p>
        </p:txBody>
      </p:sp>
      <p:sp>
        <p:nvSpPr>
          <p:cNvPr id="20" name="Slide Number Placeholder 5"/>
          <p:cNvSpPr>
            <a:spLocks noGrp="1"/>
          </p:cNvSpPr>
          <p:nvPr>
            <p:ph type="sldNum" sz="quarter" idx="12"/>
          </p:nvPr>
        </p:nvSpPr>
        <p:spPr>
          <a:xfrm>
            <a:off x="8749683" y="6492876"/>
            <a:ext cx="381000" cy="365125"/>
          </a:xfrm>
        </p:spPr>
        <p:txBody>
          <a:bodyPr/>
          <a:lstStyle>
            <a:lvl1pPr>
              <a:defRPr sz="1100">
                <a:latin typeface="Arial" panose="020B0604020202020204" pitchFamily="34" charset="0"/>
                <a:cs typeface="Arial" panose="020B0604020202020204" pitchFamily="34" charset="0"/>
              </a:defRPr>
            </a:lvl1pPr>
          </a:lstStyle>
          <a:p>
            <a:fld id="{DFD88E76-0BC3-407A-B533-1E1673D0C469}" type="slidenum">
              <a:rPr lang="en-US" smtClean="0"/>
              <a:pPr/>
              <a:t>‹#›</a:t>
            </a:fld>
            <a:endParaRPr lang="en-US"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304800"/>
            <a:ext cx="1282222" cy="1660450"/>
          </a:xfrm>
          <a:prstGeom prst="rect">
            <a:avLst/>
          </a:prstGeom>
        </p:spPr>
      </p:pic>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387" y="5842346"/>
            <a:ext cx="940248" cy="953585"/>
          </a:xfrm>
          <a:prstGeom prst="rect">
            <a:avLst/>
          </a:prstGeom>
        </p:spPr>
      </p:pic>
      <p:sp>
        <p:nvSpPr>
          <p:cNvPr id="13" name="Line 81"/>
          <p:cNvSpPr>
            <a:spLocks noChangeShapeType="1"/>
          </p:cNvSpPr>
          <p:nvPr userDrawn="1"/>
        </p:nvSpPr>
        <p:spPr bwMode="auto">
          <a:xfrm rot="16200000">
            <a:off x="-3276600" y="3429000"/>
            <a:ext cx="6858000" cy="0"/>
          </a:xfrm>
          <a:prstGeom prst="line">
            <a:avLst/>
          </a:prstGeom>
          <a:noFill/>
          <a:ln w="76200">
            <a:solidFill>
              <a:srgbClr val="222C58"/>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15" name="Line 81"/>
          <p:cNvSpPr>
            <a:spLocks noChangeShapeType="1"/>
          </p:cNvSpPr>
          <p:nvPr userDrawn="1"/>
        </p:nvSpPr>
        <p:spPr bwMode="auto">
          <a:xfrm rot="16200000">
            <a:off x="-3200400" y="3429000"/>
            <a:ext cx="6858000" cy="0"/>
          </a:xfrm>
          <a:prstGeom prst="line">
            <a:avLst/>
          </a:prstGeom>
          <a:noFill/>
          <a:ln w="38100">
            <a:solidFill>
              <a:srgbClr val="9B191C"/>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2210951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244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33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519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Footer Placeholder 4"/>
          <p:cNvSpPr>
            <a:spLocks noGrp="1"/>
          </p:cNvSpPr>
          <p:nvPr>
            <p:ph type="ftr" sz="quarter" idx="11"/>
          </p:nvPr>
        </p:nvSpPr>
        <p:spPr>
          <a:xfrm>
            <a:off x="3124200" y="6492877"/>
            <a:ext cx="2895600" cy="365125"/>
          </a:xfrm>
        </p:spPr>
        <p:txBody>
          <a:bodyPr/>
          <a:lstStyle>
            <a:lvl1pPr>
              <a:defRPr sz="1100">
                <a:latin typeface="Arial" panose="020B0604020202020204" pitchFamily="34" charset="0"/>
                <a:cs typeface="Arial" panose="020B0604020202020204" pitchFamily="34" charset="0"/>
              </a:defRPr>
            </a:lvl1pPr>
          </a:lstStyle>
          <a:p>
            <a:endParaRPr lang="en-US" dirty="0"/>
          </a:p>
        </p:txBody>
      </p:sp>
      <p:sp>
        <p:nvSpPr>
          <p:cNvPr id="20" name="Slide Number Placeholder 5"/>
          <p:cNvSpPr>
            <a:spLocks noGrp="1"/>
          </p:cNvSpPr>
          <p:nvPr>
            <p:ph type="sldNum" sz="quarter" idx="12"/>
          </p:nvPr>
        </p:nvSpPr>
        <p:spPr>
          <a:xfrm>
            <a:off x="8749683" y="6492876"/>
            <a:ext cx="381000" cy="365125"/>
          </a:xfrm>
        </p:spPr>
        <p:txBody>
          <a:bodyPr/>
          <a:lstStyle>
            <a:lvl1pPr>
              <a:defRPr sz="1100">
                <a:latin typeface="Arial" panose="020B0604020202020204" pitchFamily="34" charset="0"/>
                <a:cs typeface="Arial" panose="020B0604020202020204" pitchFamily="34" charset="0"/>
              </a:defRPr>
            </a:lvl1pPr>
          </a:lstStyle>
          <a:p>
            <a:fld id="{DFD88E76-0BC3-407A-B533-1E1673D0C469}"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
            <a:ext cx="1282222" cy="166045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7552" y="152402"/>
            <a:ext cx="940248" cy="953585"/>
          </a:xfrm>
          <a:prstGeom prst="rect">
            <a:avLst/>
          </a:prstGeom>
        </p:spPr>
      </p:pic>
      <p:sp>
        <p:nvSpPr>
          <p:cNvPr id="21" name="Line 81"/>
          <p:cNvSpPr>
            <a:spLocks noChangeShapeType="1"/>
          </p:cNvSpPr>
          <p:nvPr userDrawn="1"/>
        </p:nvSpPr>
        <p:spPr bwMode="auto">
          <a:xfrm>
            <a:off x="0" y="5410200"/>
            <a:ext cx="9144000" cy="0"/>
          </a:xfrm>
          <a:prstGeom prst="line">
            <a:avLst/>
          </a:prstGeom>
          <a:noFill/>
          <a:ln w="76200">
            <a:solidFill>
              <a:srgbClr val="222C58"/>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22" name="Line 81"/>
          <p:cNvSpPr>
            <a:spLocks noChangeShapeType="1"/>
          </p:cNvSpPr>
          <p:nvPr userDrawn="1"/>
        </p:nvSpPr>
        <p:spPr bwMode="auto">
          <a:xfrm>
            <a:off x="0" y="5334000"/>
            <a:ext cx="9144000" cy="0"/>
          </a:xfrm>
          <a:prstGeom prst="line">
            <a:avLst/>
          </a:prstGeom>
          <a:noFill/>
          <a:ln w="38100">
            <a:solidFill>
              <a:srgbClr val="9B191C"/>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17826037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Footer Placeholder 4"/>
          <p:cNvSpPr>
            <a:spLocks noGrp="1"/>
          </p:cNvSpPr>
          <p:nvPr>
            <p:ph type="ftr" sz="quarter" idx="11"/>
          </p:nvPr>
        </p:nvSpPr>
        <p:spPr>
          <a:xfrm>
            <a:off x="3124200" y="6492877"/>
            <a:ext cx="2895600" cy="365125"/>
          </a:xfrm>
        </p:spPr>
        <p:txBody>
          <a:bodyPr/>
          <a:lstStyle>
            <a:lvl1pPr>
              <a:defRPr sz="1100">
                <a:latin typeface="Arial" panose="020B0604020202020204" pitchFamily="34" charset="0"/>
                <a:cs typeface="Arial" panose="020B0604020202020204" pitchFamily="34" charset="0"/>
              </a:defRPr>
            </a:lvl1pPr>
          </a:lstStyle>
          <a:p>
            <a:endParaRPr lang="en-US" dirty="0"/>
          </a:p>
        </p:txBody>
      </p:sp>
      <p:sp>
        <p:nvSpPr>
          <p:cNvPr id="19" name="Slide Number Placeholder 5"/>
          <p:cNvSpPr>
            <a:spLocks noGrp="1"/>
          </p:cNvSpPr>
          <p:nvPr>
            <p:ph type="sldNum" sz="quarter" idx="12"/>
          </p:nvPr>
        </p:nvSpPr>
        <p:spPr>
          <a:xfrm>
            <a:off x="8749683" y="6492876"/>
            <a:ext cx="381000" cy="365125"/>
          </a:xfrm>
        </p:spPr>
        <p:txBody>
          <a:bodyPr/>
          <a:lstStyle>
            <a:lvl1pPr>
              <a:defRPr sz="1100">
                <a:latin typeface="Arial" panose="020B0604020202020204" pitchFamily="34" charset="0"/>
                <a:cs typeface="Arial" panose="020B0604020202020204" pitchFamily="34" charset="0"/>
              </a:defRPr>
            </a:lvl1pPr>
          </a:lstStyle>
          <a:p>
            <a:fld id="{DFD88E76-0BC3-407A-B533-1E1673D0C469}" type="slidenum">
              <a:rPr lang="en-US" smtClean="0"/>
              <a:pPr/>
              <a:t>‹#›</a:t>
            </a:fld>
            <a:endParaRPr lang="en-US" dirty="0"/>
          </a:p>
        </p:txBody>
      </p:sp>
      <p:sp>
        <p:nvSpPr>
          <p:cNvPr id="20" name="Title 1"/>
          <p:cNvSpPr>
            <a:spLocks noGrp="1"/>
          </p:cNvSpPr>
          <p:nvPr>
            <p:ph type="title"/>
          </p:nvPr>
        </p:nvSpPr>
        <p:spPr>
          <a:xfrm>
            <a:off x="1143000" y="218278"/>
            <a:ext cx="6934200" cy="852488"/>
          </a:xfrm>
        </p:spPr>
        <p:txBody>
          <a:bodyPr>
            <a:normAutofit/>
          </a:bodyPr>
          <a:lstStyle>
            <a:lvl1pPr>
              <a:defRPr sz="3200">
                <a:solidFill>
                  <a:schemeClr val="tx1"/>
                </a:solidFill>
              </a:defRPr>
            </a:lvl1pPr>
          </a:lstStyle>
          <a:p>
            <a:r>
              <a:rPr lang="en-US" smtClean="0"/>
              <a:t>Click to edit Master title style</a:t>
            </a: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
            <a:ext cx="1282222" cy="166045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7552" y="152402"/>
            <a:ext cx="940248" cy="953585"/>
          </a:xfrm>
          <a:prstGeom prst="rect">
            <a:avLst/>
          </a:prstGeom>
        </p:spPr>
      </p:pic>
      <p:sp>
        <p:nvSpPr>
          <p:cNvPr id="15" name="Line 81"/>
          <p:cNvSpPr>
            <a:spLocks noChangeShapeType="1"/>
          </p:cNvSpPr>
          <p:nvPr userDrawn="1"/>
        </p:nvSpPr>
        <p:spPr bwMode="auto">
          <a:xfrm>
            <a:off x="0" y="1219200"/>
            <a:ext cx="9144000" cy="0"/>
          </a:xfrm>
          <a:prstGeom prst="line">
            <a:avLst/>
          </a:prstGeom>
          <a:noFill/>
          <a:ln w="76200">
            <a:solidFill>
              <a:srgbClr val="222C58"/>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16" name="Line 81"/>
          <p:cNvSpPr>
            <a:spLocks noChangeShapeType="1"/>
          </p:cNvSpPr>
          <p:nvPr userDrawn="1"/>
        </p:nvSpPr>
        <p:spPr bwMode="auto">
          <a:xfrm>
            <a:off x="0" y="1143000"/>
            <a:ext cx="9144000" cy="0"/>
          </a:xfrm>
          <a:prstGeom prst="line">
            <a:avLst/>
          </a:prstGeom>
          <a:noFill/>
          <a:ln w="38100">
            <a:solidFill>
              <a:srgbClr val="9B191C"/>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20975620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48600" y="1219200"/>
            <a:ext cx="1066800" cy="4419600"/>
          </a:xfrm>
        </p:spPr>
        <p:txBody>
          <a:bodyPr vert="eaVert">
            <a:normAutofit/>
          </a:bodyPr>
          <a:lstStyle>
            <a:lvl1pPr>
              <a:defRPr sz="3200">
                <a:solidFill>
                  <a:schemeClr val="tx1"/>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199" y="274638"/>
            <a:ext cx="6694389" cy="6354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2" name="Footer Placeholder 4"/>
          <p:cNvSpPr>
            <a:spLocks noGrp="1"/>
          </p:cNvSpPr>
          <p:nvPr>
            <p:ph type="ftr" sz="quarter" idx="11"/>
          </p:nvPr>
        </p:nvSpPr>
        <p:spPr>
          <a:xfrm rot="5400000">
            <a:off x="-1265237" y="3269459"/>
            <a:ext cx="2895600" cy="365125"/>
          </a:xfrm>
        </p:spPr>
        <p:txBody>
          <a:bodyPr/>
          <a:lstStyle>
            <a:lvl1pPr>
              <a:defRPr sz="1100">
                <a:latin typeface="Arial" panose="020B0604020202020204" pitchFamily="34" charset="0"/>
                <a:cs typeface="Arial" panose="020B0604020202020204" pitchFamily="34" charset="0"/>
              </a:defRPr>
            </a:lvl1pPr>
          </a:lstStyle>
          <a:p>
            <a:endParaRPr lang="en-US" dirty="0"/>
          </a:p>
        </p:txBody>
      </p:sp>
      <p:sp>
        <p:nvSpPr>
          <p:cNvPr id="23" name="Slide Number Placeholder 5"/>
          <p:cNvSpPr>
            <a:spLocks noGrp="1"/>
          </p:cNvSpPr>
          <p:nvPr>
            <p:ph type="sldNum" sz="quarter" idx="12"/>
          </p:nvPr>
        </p:nvSpPr>
        <p:spPr>
          <a:xfrm rot="5400000">
            <a:off x="7937" y="6484940"/>
            <a:ext cx="381000" cy="365125"/>
          </a:xfrm>
        </p:spPr>
        <p:txBody>
          <a:bodyPr/>
          <a:lstStyle>
            <a:lvl1pPr>
              <a:defRPr sz="1100">
                <a:latin typeface="Arial" panose="020B0604020202020204" pitchFamily="34" charset="0"/>
                <a:cs typeface="Arial" panose="020B0604020202020204" pitchFamily="34" charset="0"/>
              </a:defRPr>
            </a:lvl1pPr>
          </a:lstStyle>
          <a:p>
            <a:fld id="{DFD88E76-0BC3-407A-B533-1E1673D0C469}" type="slidenum">
              <a:rPr lang="en-US" smtClean="0"/>
              <a:pPr/>
              <a:t>‹#›</a:t>
            </a:fld>
            <a:endParaRPr lang="en-US"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7745208" y="-228600"/>
            <a:ext cx="1282222" cy="1660450"/>
          </a:xfrm>
          <a:prstGeom prst="rect">
            <a:avLst/>
          </a:prstGeom>
        </p:spPr>
      </p:pic>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7911876" y="5791202"/>
            <a:ext cx="940248" cy="953585"/>
          </a:xfrm>
          <a:prstGeom prst="rect">
            <a:avLst/>
          </a:prstGeom>
        </p:spPr>
      </p:pic>
      <p:sp>
        <p:nvSpPr>
          <p:cNvPr id="11" name="Line 81"/>
          <p:cNvSpPr>
            <a:spLocks noChangeShapeType="1"/>
          </p:cNvSpPr>
          <p:nvPr userDrawn="1"/>
        </p:nvSpPr>
        <p:spPr bwMode="auto">
          <a:xfrm rot="16200000">
            <a:off x="4343399" y="3429000"/>
            <a:ext cx="6858000" cy="0"/>
          </a:xfrm>
          <a:prstGeom prst="line">
            <a:avLst/>
          </a:prstGeom>
          <a:noFill/>
          <a:ln w="38100">
            <a:solidFill>
              <a:srgbClr val="9B191C"/>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39581884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a:xfrm>
            <a:off x="8760041" y="6483260"/>
            <a:ext cx="381000" cy="365125"/>
          </a:xfrm>
        </p:spPr>
        <p:txBody>
          <a:bodyPr/>
          <a:lstStyle>
            <a:lvl1pPr>
              <a:defRPr sz="1100">
                <a:latin typeface="Arial" panose="020B0604020202020204" pitchFamily="34" charset="0"/>
                <a:cs typeface="Arial" panose="020B0604020202020204" pitchFamily="34" charset="0"/>
              </a:defRPr>
            </a:lvl1pPr>
          </a:lstStyle>
          <a:p>
            <a:fld id="{DFD88E76-0BC3-407A-B533-1E1673D0C469}" type="slidenum">
              <a:rPr lang="en-US" smtClean="0"/>
              <a:pPr/>
              <a:t>‹#›</a:t>
            </a:fld>
            <a:endParaRPr lang="en-US" dirty="0"/>
          </a:p>
        </p:txBody>
      </p:sp>
      <p:sp>
        <p:nvSpPr>
          <p:cNvPr id="22" name="Rectangle 21"/>
          <p:cNvSpPr/>
          <p:nvPr userDrawn="1"/>
        </p:nvSpPr>
        <p:spPr>
          <a:xfrm>
            <a:off x="1485899" y="6519446"/>
            <a:ext cx="6172200" cy="338554"/>
          </a:xfrm>
          <a:prstGeom prst="rect">
            <a:avLst/>
          </a:prstGeom>
        </p:spPr>
        <p:txBody>
          <a:bodyPr wrap="square">
            <a:spAutoFit/>
          </a:bodyPr>
          <a:lstStyle/>
          <a:p>
            <a:pPr marL="0" indent="0" algn="ctr">
              <a:buFont typeface="Arial" panose="020B0604020202020204" pitchFamily="34" charset="0"/>
              <a:buNone/>
            </a:pPr>
            <a:r>
              <a:rPr lang="en-US" sz="1600" b="1" kern="1200" dirty="0" smtClean="0">
                <a:solidFill>
                  <a:srgbClr val="3F4471"/>
                </a:solidFill>
                <a:effectLst/>
                <a:latin typeface="+mn-lt"/>
                <a:ea typeface="+mn-ea"/>
                <a:cs typeface="+mn-cs"/>
              </a:rPr>
              <a:t>U.S. Department of State </a:t>
            </a:r>
            <a:r>
              <a:rPr lang="en-US" sz="1600" b="1" kern="1200" dirty="0" smtClean="0">
                <a:solidFill>
                  <a:srgbClr val="3F4471"/>
                </a:solidFill>
                <a:effectLst/>
                <a:latin typeface="Wingdings" panose="05000000000000000000" pitchFamily="2" charset="2"/>
                <a:ea typeface="+mn-ea"/>
                <a:cs typeface="+mn-cs"/>
              </a:rPr>
              <a:t>s</a:t>
            </a:r>
            <a:r>
              <a:rPr lang="en-US" sz="1600" b="1" kern="1200" dirty="0" smtClean="0">
                <a:solidFill>
                  <a:srgbClr val="3F4471"/>
                </a:solidFill>
                <a:effectLst/>
                <a:latin typeface="+mn-lt"/>
                <a:ea typeface="+mn-ea"/>
                <a:cs typeface="+mn-cs"/>
              </a:rPr>
              <a:t> Directorate of Defense Trade Controls</a:t>
            </a:r>
            <a:endParaRPr lang="en-US" sz="1600" b="1" dirty="0">
              <a:solidFill>
                <a:srgbClr val="3F4471"/>
              </a:solidFill>
            </a:endParaRPr>
          </a:p>
        </p:txBody>
      </p:sp>
      <p:sp>
        <p:nvSpPr>
          <p:cNvPr id="9" name="Line 81"/>
          <p:cNvSpPr>
            <a:spLocks noChangeShapeType="1"/>
          </p:cNvSpPr>
          <p:nvPr userDrawn="1"/>
        </p:nvSpPr>
        <p:spPr bwMode="auto">
          <a:xfrm>
            <a:off x="0" y="3922449"/>
            <a:ext cx="9144000" cy="0"/>
          </a:xfrm>
          <a:prstGeom prst="line">
            <a:avLst/>
          </a:prstGeom>
          <a:noFill/>
          <a:ln w="76200">
            <a:solidFill>
              <a:srgbClr val="222C58"/>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10" name="Line 81"/>
          <p:cNvSpPr>
            <a:spLocks noChangeShapeType="1"/>
          </p:cNvSpPr>
          <p:nvPr userDrawn="1"/>
        </p:nvSpPr>
        <p:spPr bwMode="auto">
          <a:xfrm>
            <a:off x="0" y="3846249"/>
            <a:ext cx="9144000" cy="0"/>
          </a:xfrm>
          <a:prstGeom prst="line">
            <a:avLst/>
          </a:prstGeom>
          <a:noFill/>
          <a:ln w="38100">
            <a:solidFill>
              <a:srgbClr val="9B191C"/>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42026" y="914400"/>
            <a:ext cx="3459947" cy="4480560"/>
          </a:xfrm>
          <a:prstGeom prst="rect">
            <a:avLst/>
          </a:prstGeom>
        </p:spPr>
      </p:pic>
    </p:spTree>
    <p:extLst>
      <p:ext uri="{BB962C8B-B14F-4D97-AF65-F5344CB8AC3E}">
        <p14:creationId xmlns:p14="http://schemas.microsoft.com/office/powerpoint/2010/main" val="132323586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28800" y="228600"/>
            <a:ext cx="67818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a:prstGeom prst="rect">
            <a:avLst/>
          </a:prstGeom>
        </p:spPr>
        <p:txBody>
          <a:bodyPr/>
          <a:lstStyle/>
          <a:p>
            <a:pPr lvl="0"/>
            <a:endParaRPr lang="en-US" noProof="0" dirty="0" smtClean="0"/>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999D0471-22D6-4FEA-9811-866A6D3ABF7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37290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276727"/>
            <a:ext cx="7772400" cy="1362075"/>
          </a:xfrm>
        </p:spPr>
        <p:txBody>
          <a:bodyPr anchor="t">
            <a:normAutofit/>
          </a:bodyPr>
          <a:lstStyle>
            <a:lvl1pPr algn="l">
              <a:defRPr sz="32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59080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8" name="Footer Placeholder 4"/>
          <p:cNvSpPr>
            <a:spLocks noGrp="1"/>
          </p:cNvSpPr>
          <p:nvPr>
            <p:ph type="ftr" sz="quarter" idx="11"/>
          </p:nvPr>
        </p:nvSpPr>
        <p:spPr>
          <a:xfrm>
            <a:off x="3124200" y="6492877"/>
            <a:ext cx="2895600" cy="365125"/>
          </a:xfrm>
        </p:spPr>
        <p:txBody>
          <a:bodyPr/>
          <a:lstStyle>
            <a:lvl1pPr>
              <a:defRPr sz="1100">
                <a:latin typeface="Arial" panose="020B0604020202020204" pitchFamily="34" charset="0"/>
                <a:cs typeface="Arial" panose="020B0604020202020204" pitchFamily="34" charset="0"/>
              </a:defRPr>
            </a:lvl1pPr>
          </a:lstStyle>
          <a:p>
            <a:r>
              <a:rPr lang="en-US" dirty="0" smtClean="0"/>
              <a:t>Unclassified</a:t>
            </a:r>
            <a:endParaRPr lang="en-US" dirty="0"/>
          </a:p>
        </p:txBody>
      </p:sp>
      <p:sp>
        <p:nvSpPr>
          <p:cNvPr id="19" name="Slide Number Placeholder 5"/>
          <p:cNvSpPr>
            <a:spLocks noGrp="1"/>
          </p:cNvSpPr>
          <p:nvPr>
            <p:ph type="sldNum" sz="quarter" idx="12"/>
          </p:nvPr>
        </p:nvSpPr>
        <p:spPr>
          <a:xfrm>
            <a:off x="8763000" y="6492877"/>
            <a:ext cx="381000" cy="365125"/>
          </a:xfrm>
        </p:spPr>
        <p:txBody>
          <a:bodyPr/>
          <a:lstStyle>
            <a:lvl1pPr>
              <a:defRPr sz="1100">
                <a:latin typeface="Arial" panose="020B0604020202020204" pitchFamily="34" charset="0"/>
                <a:cs typeface="Arial" panose="020B0604020202020204" pitchFamily="34" charset="0"/>
              </a:defRPr>
            </a:lvl1pPr>
          </a:lstStyle>
          <a:p>
            <a:fld id="{DFD88E76-0BC3-407A-B533-1E1673D0C469}"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
            <a:ext cx="1282222" cy="166045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7552" y="152402"/>
            <a:ext cx="940248" cy="953585"/>
          </a:xfrm>
          <a:prstGeom prst="rect">
            <a:avLst/>
          </a:prstGeom>
        </p:spPr>
      </p:pic>
      <p:sp>
        <p:nvSpPr>
          <p:cNvPr id="20" name="Line 81"/>
          <p:cNvSpPr>
            <a:spLocks noChangeShapeType="1"/>
          </p:cNvSpPr>
          <p:nvPr userDrawn="1"/>
        </p:nvSpPr>
        <p:spPr bwMode="auto">
          <a:xfrm>
            <a:off x="0" y="4167187"/>
            <a:ext cx="9144000" cy="0"/>
          </a:xfrm>
          <a:prstGeom prst="line">
            <a:avLst/>
          </a:prstGeom>
          <a:noFill/>
          <a:ln w="76200">
            <a:solidFill>
              <a:srgbClr val="222C58"/>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21" name="Line 81"/>
          <p:cNvSpPr>
            <a:spLocks noChangeShapeType="1"/>
          </p:cNvSpPr>
          <p:nvPr userDrawn="1"/>
        </p:nvSpPr>
        <p:spPr bwMode="auto">
          <a:xfrm>
            <a:off x="0" y="4090987"/>
            <a:ext cx="9144000" cy="0"/>
          </a:xfrm>
          <a:prstGeom prst="line">
            <a:avLst/>
          </a:prstGeom>
          <a:noFill/>
          <a:ln w="38100">
            <a:solidFill>
              <a:srgbClr val="9B191C"/>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237154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Footer Placeholder 4"/>
          <p:cNvSpPr>
            <a:spLocks noGrp="1"/>
          </p:cNvSpPr>
          <p:nvPr>
            <p:ph type="ftr" sz="quarter" idx="11"/>
          </p:nvPr>
        </p:nvSpPr>
        <p:spPr>
          <a:xfrm>
            <a:off x="3124200" y="6492877"/>
            <a:ext cx="2895600" cy="365125"/>
          </a:xfrm>
        </p:spPr>
        <p:txBody>
          <a:bodyPr/>
          <a:lstStyle>
            <a:lvl1pPr>
              <a:defRPr sz="1100">
                <a:latin typeface="Arial" panose="020B0604020202020204" pitchFamily="34" charset="0"/>
                <a:cs typeface="Arial" panose="020B0604020202020204" pitchFamily="34" charset="0"/>
              </a:defRPr>
            </a:lvl1pPr>
          </a:lstStyle>
          <a:p>
            <a:r>
              <a:rPr lang="en-US" dirty="0" smtClean="0"/>
              <a:t>Unclassified</a:t>
            </a:r>
            <a:endParaRPr lang="en-US" dirty="0"/>
          </a:p>
        </p:txBody>
      </p:sp>
      <p:sp>
        <p:nvSpPr>
          <p:cNvPr id="26" name="Slide Number Placeholder 5"/>
          <p:cNvSpPr>
            <a:spLocks noGrp="1"/>
          </p:cNvSpPr>
          <p:nvPr>
            <p:ph type="sldNum" sz="quarter" idx="12"/>
          </p:nvPr>
        </p:nvSpPr>
        <p:spPr>
          <a:xfrm>
            <a:off x="8686800" y="6416677"/>
            <a:ext cx="381000" cy="365125"/>
          </a:xfrm>
        </p:spPr>
        <p:txBody>
          <a:bodyPr/>
          <a:lstStyle>
            <a:lvl1pPr>
              <a:defRPr sz="1100">
                <a:latin typeface="Arial" panose="020B0604020202020204" pitchFamily="34" charset="0"/>
                <a:cs typeface="Arial" panose="020B0604020202020204" pitchFamily="34" charset="0"/>
              </a:defRPr>
            </a:lvl1pPr>
          </a:lstStyle>
          <a:p>
            <a:fld id="{DFD88E76-0BC3-407A-B533-1E1673D0C469}" type="slidenum">
              <a:rPr lang="en-US" smtClean="0"/>
              <a:pPr/>
              <a:t>‹#›</a:t>
            </a:fld>
            <a:endParaRPr lang="en-US" dirty="0"/>
          </a:p>
        </p:txBody>
      </p:sp>
      <p:sp>
        <p:nvSpPr>
          <p:cNvPr id="32" name="Title 1"/>
          <p:cNvSpPr>
            <a:spLocks noGrp="1"/>
          </p:cNvSpPr>
          <p:nvPr>
            <p:ph type="title"/>
          </p:nvPr>
        </p:nvSpPr>
        <p:spPr>
          <a:xfrm>
            <a:off x="1143000" y="218278"/>
            <a:ext cx="6934200" cy="852488"/>
          </a:xfrm>
        </p:spPr>
        <p:txBody>
          <a:bodyPr>
            <a:normAutofit/>
          </a:bodyPr>
          <a:lstStyle>
            <a:lvl1pPr>
              <a:defRPr sz="3200">
                <a:solidFill>
                  <a:schemeClr val="tx1"/>
                </a:solidFill>
              </a:defRPr>
            </a:lvl1pPr>
          </a:lstStyle>
          <a:p>
            <a:r>
              <a:rPr lang="en-US" smtClean="0"/>
              <a:t>Click to edit Master title style</a:t>
            </a: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
            <a:ext cx="1282222" cy="166045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7552" y="152402"/>
            <a:ext cx="940248" cy="953585"/>
          </a:xfrm>
          <a:prstGeom prst="rect">
            <a:avLst/>
          </a:prstGeom>
        </p:spPr>
      </p:pic>
      <p:sp>
        <p:nvSpPr>
          <p:cNvPr id="16" name="Line 81"/>
          <p:cNvSpPr>
            <a:spLocks noChangeShapeType="1"/>
          </p:cNvSpPr>
          <p:nvPr userDrawn="1"/>
        </p:nvSpPr>
        <p:spPr bwMode="auto">
          <a:xfrm>
            <a:off x="0" y="1219200"/>
            <a:ext cx="9144000" cy="0"/>
          </a:xfrm>
          <a:prstGeom prst="line">
            <a:avLst/>
          </a:prstGeom>
          <a:noFill/>
          <a:ln w="76200">
            <a:solidFill>
              <a:srgbClr val="222C58"/>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17" name="Line 81"/>
          <p:cNvSpPr>
            <a:spLocks noChangeShapeType="1"/>
          </p:cNvSpPr>
          <p:nvPr userDrawn="1"/>
        </p:nvSpPr>
        <p:spPr bwMode="auto">
          <a:xfrm>
            <a:off x="0" y="1143000"/>
            <a:ext cx="9144000" cy="0"/>
          </a:xfrm>
          <a:prstGeom prst="line">
            <a:avLst/>
          </a:prstGeom>
          <a:noFill/>
          <a:ln w="38100">
            <a:solidFill>
              <a:srgbClr val="9B191C"/>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1612432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46238"/>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286001"/>
            <a:ext cx="4040188" cy="3840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646238"/>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6" y="2286001"/>
            <a:ext cx="4041775" cy="38401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1" name="Footer Placeholder 4"/>
          <p:cNvSpPr>
            <a:spLocks noGrp="1"/>
          </p:cNvSpPr>
          <p:nvPr>
            <p:ph type="ftr" sz="quarter" idx="11"/>
          </p:nvPr>
        </p:nvSpPr>
        <p:spPr>
          <a:xfrm>
            <a:off x="3124200" y="6492877"/>
            <a:ext cx="2895600" cy="365125"/>
          </a:xfrm>
        </p:spPr>
        <p:txBody>
          <a:bodyPr/>
          <a:lstStyle>
            <a:lvl1pPr>
              <a:defRPr sz="1100">
                <a:latin typeface="Arial" panose="020B0604020202020204" pitchFamily="34" charset="0"/>
                <a:cs typeface="Arial" panose="020B0604020202020204" pitchFamily="34" charset="0"/>
              </a:defRPr>
            </a:lvl1pPr>
          </a:lstStyle>
          <a:p>
            <a:r>
              <a:rPr lang="en-US" dirty="0" smtClean="0"/>
              <a:t>Unclassified</a:t>
            </a:r>
            <a:endParaRPr lang="en-US" dirty="0"/>
          </a:p>
        </p:txBody>
      </p:sp>
      <p:sp>
        <p:nvSpPr>
          <p:cNvPr id="22" name="Slide Number Placeholder 5"/>
          <p:cNvSpPr>
            <a:spLocks noGrp="1"/>
          </p:cNvSpPr>
          <p:nvPr>
            <p:ph type="sldNum" sz="quarter" idx="12"/>
          </p:nvPr>
        </p:nvSpPr>
        <p:spPr>
          <a:xfrm>
            <a:off x="8763000" y="6492877"/>
            <a:ext cx="381000" cy="365125"/>
          </a:xfrm>
        </p:spPr>
        <p:txBody>
          <a:bodyPr/>
          <a:lstStyle>
            <a:lvl1pPr>
              <a:defRPr sz="1100">
                <a:latin typeface="Arial" panose="020B0604020202020204" pitchFamily="34" charset="0"/>
                <a:cs typeface="Arial" panose="020B0604020202020204" pitchFamily="34" charset="0"/>
              </a:defRPr>
            </a:lvl1pPr>
          </a:lstStyle>
          <a:p>
            <a:fld id="{DFD88E76-0BC3-407A-B533-1E1673D0C469}" type="slidenum">
              <a:rPr lang="en-US" smtClean="0"/>
              <a:pPr/>
              <a:t>‹#›</a:t>
            </a:fld>
            <a:endParaRPr lang="en-US" dirty="0"/>
          </a:p>
        </p:txBody>
      </p:sp>
      <p:sp>
        <p:nvSpPr>
          <p:cNvPr id="23" name="Title 1"/>
          <p:cNvSpPr>
            <a:spLocks noGrp="1"/>
          </p:cNvSpPr>
          <p:nvPr>
            <p:ph type="title"/>
          </p:nvPr>
        </p:nvSpPr>
        <p:spPr>
          <a:xfrm>
            <a:off x="1143000" y="218278"/>
            <a:ext cx="6934200" cy="852488"/>
          </a:xfrm>
        </p:spPr>
        <p:txBody>
          <a:bodyPr>
            <a:normAutofit/>
          </a:bodyPr>
          <a:lstStyle>
            <a:lvl1pPr>
              <a:defRPr sz="3200">
                <a:solidFill>
                  <a:schemeClr val="tx1"/>
                </a:solidFill>
              </a:defRPr>
            </a:lvl1pPr>
          </a:lstStyle>
          <a:p>
            <a:r>
              <a:rPr lang="en-US" smtClean="0"/>
              <a:t>Click to edit Master title style</a:t>
            </a:r>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
            <a:ext cx="1282222" cy="1660450"/>
          </a:xfrm>
          <a:prstGeom prst="rect">
            <a:avLst/>
          </a:prstGeom>
        </p:spPr>
      </p:pic>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7552" y="152402"/>
            <a:ext cx="940248" cy="953585"/>
          </a:xfrm>
          <a:prstGeom prst="rect">
            <a:avLst/>
          </a:prstGeom>
        </p:spPr>
      </p:pic>
      <p:sp>
        <p:nvSpPr>
          <p:cNvPr id="18" name="Line 81"/>
          <p:cNvSpPr>
            <a:spLocks noChangeShapeType="1"/>
          </p:cNvSpPr>
          <p:nvPr userDrawn="1"/>
        </p:nvSpPr>
        <p:spPr bwMode="auto">
          <a:xfrm>
            <a:off x="0" y="1219200"/>
            <a:ext cx="9144000" cy="0"/>
          </a:xfrm>
          <a:prstGeom prst="line">
            <a:avLst/>
          </a:prstGeom>
          <a:noFill/>
          <a:ln w="76200">
            <a:solidFill>
              <a:srgbClr val="222C58"/>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19" name="Line 81"/>
          <p:cNvSpPr>
            <a:spLocks noChangeShapeType="1"/>
          </p:cNvSpPr>
          <p:nvPr userDrawn="1"/>
        </p:nvSpPr>
        <p:spPr bwMode="auto">
          <a:xfrm>
            <a:off x="0" y="1143000"/>
            <a:ext cx="9144000" cy="0"/>
          </a:xfrm>
          <a:prstGeom prst="line">
            <a:avLst/>
          </a:prstGeom>
          <a:noFill/>
          <a:ln w="38100">
            <a:solidFill>
              <a:srgbClr val="9B191C"/>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1757862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Footer Placeholder 4"/>
          <p:cNvSpPr>
            <a:spLocks noGrp="1"/>
          </p:cNvSpPr>
          <p:nvPr>
            <p:ph type="ftr" sz="quarter" idx="11"/>
          </p:nvPr>
        </p:nvSpPr>
        <p:spPr>
          <a:xfrm>
            <a:off x="3124200" y="6492877"/>
            <a:ext cx="2895600" cy="365125"/>
          </a:xfrm>
        </p:spPr>
        <p:txBody>
          <a:bodyPr/>
          <a:lstStyle>
            <a:lvl1pPr>
              <a:defRPr sz="1100">
                <a:latin typeface="Arial" panose="020B0604020202020204" pitchFamily="34" charset="0"/>
                <a:cs typeface="Arial" panose="020B0604020202020204" pitchFamily="34" charset="0"/>
              </a:defRPr>
            </a:lvl1pPr>
          </a:lstStyle>
          <a:p>
            <a:r>
              <a:rPr lang="en-US" dirty="0" smtClean="0"/>
              <a:t>Unclassified</a:t>
            </a:r>
            <a:endParaRPr lang="en-US" dirty="0"/>
          </a:p>
        </p:txBody>
      </p:sp>
      <p:sp>
        <p:nvSpPr>
          <p:cNvPr id="10" name="Slide Number Placeholder 5"/>
          <p:cNvSpPr>
            <a:spLocks noGrp="1"/>
          </p:cNvSpPr>
          <p:nvPr>
            <p:ph type="sldNum" sz="quarter" idx="12"/>
          </p:nvPr>
        </p:nvSpPr>
        <p:spPr>
          <a:xfrm>
            <a:off x="8757821" y="6492876"/>
            <a:ext cx="381000" cy="365125"/>
          </a:xfrm>
        </p:spPr>
        <p:txBody>
          <a:bodyPr/>
          <a:lstStyle>
            <a:lvl1pPr>
              <a:defRPr sz="1100">
                <a:latin typeface="Arial" panose="020B0604020202020204" pitchFamily="34" charset="0"/>
                <a:cs typeface="Arial" panose="020B0604020202020204" pitchFamily="34" charset="0"/>
              </a:defRPr>
            </a:lvl1pPr>
          </a:lstStyle>
          <a:p>
            <a:fld id="{DFD88E76-0BC3-407A-B533-1E1673D0C469}" type="slidenum">
              <a:rPr lang="en-US" smtClean="0"/>
              <a:pPr/>
              <a:t>‹#›</a:t>
            </a:fld>
            <a:endParaRPr lang="en-US" dirty="0"/>
          </a:p>
        </p:txBody>
      </p:sp>
      <p:sp>
        <p:nvSpPr>
          <p:cNvPr id="17" name="Title 1"/>
          <p:cNvSpPr>
            <a:spLocks noGrp="1"/>
          </p:cNvSpPr>
          <p:nvPr>
            <p:ph type="title"/>
          </p:nvPr>
        </p:nvSpPr>
        <p:spPr>
          <a:xfrm>
            <a:off x="1143000" y="218278"/>
            <a:ext cx="6934200" cy="852488"/>
          </a:xfrm>
        </p:spPr>
        <p:txBody>
          <a:bodyPr>
            <a:normAutofit/>
          </a:bodyPr>
          <a:lstStyle>
            <a:lvl1pPr>
              <a:defRPr sz="3200">
                <a:solidFill>
                  <a:schemeClr val="tx1"/>
                </a:solidFill>
              </a:defRPr>
            </a:lvl1pPr>
          </a:lstStyle>
          <a:p>
            <a:r>
              <a:rPr lang="en-US" smtClean="0"/>
              <a:t>Click to edit Master title style</a:t>
            </a: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
            <a:ext cx="1282222" cy="166045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7552" y="152402"/>
            <a:ext cx="940248" cy="953585"/>
          </a:xfrm>
          <a:prstGeom prst="rect">
            <a:avLst/>
          </a:prstGeom>
        </p:spPr>
      </p:pic>
      <p:sp>
        <p:nvSpPr>
          <p:cNvPr id="15" name="Line 81"/>
          <p:cNvSpPr>
            <a:spLocks noChangeShapeType="1"/>
          </p:cNvSpPr>
          <p:nvPr userDrawn="1"/>
        </p:nvSpPr>
        <p:spPr bwMode="auto">
          <a:xfrm>
            <a:off x="0" y="1219200"/>
            <a:ext cx="9144000" cy="0"/>
          </a:xfrm>
          <a:prstGeom prst="line">
            <a:avLst/>
          </a:prstGeom>
          <a:noFill/>
          <a:ln w="76200">
            <a:solidFill>
              <a:srgbClr val="222C58"/>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16" name="Line 81"/>
          <p:cNvSpPr>
            <a:spLocks noChangeShapeType="1"/>
          </p:cNvSpPr>
          <p:nvPr userDrawn="1"/>
        </p:nvSpPr>
        <p:spPr bwMode="auto">
          <a:xfrm>
            <a:off x="0" y="1143000"/>
            <a:ext cx="9144000" cy="0"/>
          </a:xfrm>
          <a:prstGeom prst="line">
            <a:avLst/>
          </a:prstGeom>
          <a:noFill/>
          <a:ln w="38100">
            <a:solidFill>
              <a:srgbClr val="9B191C"/>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401211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8013" y="1535113"/>
            <a:ext cx="8231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13" y="2174875"/>
            <a:ext cx="8231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 name="Footer Placeholder 4"/>
          <p:cNvSpPr>
            <a:spLocks noGrp="1"/>
          </p:cNvSpPr>
          <p:nvPr>
            <p:ph type="ftr" sz="quarter" idx="11"/>
          </p:nvPr>
        </p:nvSpPr>
        <p:spPr>
          <a:xfrm>
            <a:off x="3124200" y="6492877"/>
            <a:ext cx="2895600" cy="365125"/>
          </a:xfrm>
        </p:spPr>
        <p:txBody>
          <a:bodyPr/>
          <a:lstStyle>
            <a:lvl1pPr>
              <a:defRPr sz="1100">
                <a:latin typeface="Arial" panose="020B0604020202020204" pitchFamily="34" charset="0"/>
                <a:cs typeface="Arial" panose="020B0604020202020204" pitchFamily="34" charset="0"/>
              </a:defRPr>
            </a:lvl1pPr>
          </a:lstStyle>
          <a:p>
            <a:r>
              <a:rPr lang="en-US" dirty="0" smtClean="0"/>
              <a:t>Unclassified</a:t>
            </a:r>
            <a:endParaRPr lang="en-US" dirty="0"/>
          </a:p>
        </p:txBody>
      </p:sp>
      <p:sp>
        <p:nvSpPr>
          <p:cNvPr id="19" name="Slide Number Placeholder 5"/>
          <p:cNvSpPr>
            <a:spLocks noGrp="1"/>
          </p:cNvSpPr>
          <p:nvPr>
            <p:ph type="sldNum" sz="quarter" idx="12"/>
          </p:nvPr>
        </p:nvSpPr>
        <p:spPr>
          <a:xfrm>
            <a:off x="8763000" y="6492876"/>
            <a:ext cx="381000" cy="365125"/>
          </a:xfrm>
        </p:spPr>
        <p:txBody>
          <a:bodyPr/>
          <a:lstStyle>
            <a:lvl1pPr>
              <a:defRPr sz="1100">
                <a:latin typeface="Arial" panose="020B0604020202020204" pitchFamily="34" charset="0"/>
                <a:cs typeface="Arial" panose="020B0604020202020204" pitchFamily="34" charset="0"/>
              </a:defRPr>
            </a:lvl1pPr>
          </a:lstStyle>
          <a:p>
            <a:fld id="{DFD88E76-0BC3-407A-B533-1E1673D0C469}" type="slidenum">
              <a:rPr lang="en-US" smtClean="0"/>
              <a:pPr/>
              <a:t>‹#›</a:t>
            </a:fld>
            <a:endParaRPr lang="en-US" dirty="0"/>
          </a:p>
        </p:txBody>
      </p:sp>
      <p:sp>
        <p:nvSpPr>
          <p:cNvPr id="20" name="Title 1"/>
          <p:cNvSpPr>
            <a:spLocks noGrp="1"/>
          </p:cNvSpPr>
          <p:nvPr>
            <p:ph type="title"/>
          </p:nvPr>
        </p:nvSpPr>
        <p:spPr>
          <a:xfrm>
            <a:off x="1143000" y="218278"/>
            <a:ext cx="6934200" cy="852488"/>
          </a:xfrm>
        </p:spPr>
        <p:txBody>
          <a:bodyPr>
            <a:normAutofit/>
          </a:bodyPr>
          <a:lstStyle>
            <a:lvl1pPr>
              <a:defRPr sz="3200">
                <a:solidFill>
                  <a:schemeClr val="tx1"/>
                </a:solidFill>
              </a:defRPr>
            </a:lvl1pPr>
          </a:lstStyle>
          <a:p>
            <a:r>
              <a:rPr lang="en-US" smtClean="0"/>
              <a:t>Click to edit Master title style</a:t>
            </a:r>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
            <a:ext cx="1282222" cy="166045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7552" y="152402"/>
            <a:ext cx="940248" cy="953585"/>
          </a:xfrm>
          <a:prstGeom prst="rect">
            <a:avLst/>
          </a:prstGeom>
        </p:spPr>
      </p:pic>
      <p:sp>
        <p:nvSpPr>
          <p:cNvPr id="16" name="Line 81"/>
          <p:cNvSpPr>
            <a:spLocks noChangeShapeType="1"/>
          </p:cNvSpPr>
          <p:nvPr userDrawn="1"/>
        </p:nvSpPr>
        <p:spPr bwMode="auto">
          <a:xfrm>
            <a:off x="0" y="1219200"/>
            <a:ext cx="9144000" cy="0"/>
          </a:xfrm>
          <a:prstGeom prst="line">
            <a:avLst/>
          </a:prstGeom>
          <a:noFill/>
          <a:ln w="76200">
            <a:solidFill>
              <a:srgbClr val="222C58"/>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17" name="Line 81"/>
          <p:cNvSpPr>
            <a:spLocks noChangeShapeType="1"/>
          </p:cNvSpPr>
          <p:nvPr userDrawn="1"/>
        </p:nvSpPr>
        <p:spPr bwMode="auto">
          <a:xfrm>
            <a:off x="0" y="1143000"/>
            <a:ext cx="9144000" cy="0"/>
          </a:xfrm>
          <a:prstGeom prst="line">
            <a:avLst/>
          </a:prstGeom>
          <a:noFill/>
          <a:ln w="38100">
            <a:solidFill>
              <a:srgbClr val="9B191C"/>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61199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9137" y="666750"/>
            <a:ext cx="3008313" cy="1162050"/>
          </a:xfrm>
        </p:spPr>
        <p:txBody>
          <a:bodyPr anchor="b">
            <a:normAutofit/>
          </a:bodyPr>
          <a:lstStyle>
            <a:lvl1pPr algn="l">
              <a:defRPr sz="1800" b="1">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a:xfrm>
            <a:off x="3838575" y="152401"/>
            <a:ext cx="5111750" cy="62642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9138" y="1828801"/>
            <a:ext cx="3008313" cy="42973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Footer Placeholder 4"/>
          <p:cNvSpPr>
            <a:spLocks noGrp="1"/>
          </p:cNvSpPr>
          <p:nvPr>
            <p:ph type="ftr" sz="quarter" idx="11"/>
          </p:nvPr>
        </p:nvSpPr>
        <p:spPr>
          <a:xfrm>
            <a:off x="3124200" y="6492877"/>
            <a:ext cx="2895600" cy="365125"/>
          </a:xfrm>
        </p:spPr>
        <p:txBody>
          <a:bodyPr/>
          <a:lstStyle>
            <a:lvl1pPr>
              <a:defRPr sz="1100">
                <a:latin typeface="Arial" panose="020B0604020202020204" pitchFamily="34" charset="0"/>
                <a:cs typeface="Arial" panose="020B0604020202020204" pitchFamily="34" charset="0"/>
              </a:defRPr>
            </a:lvl1pPr>
          </a:lstStyle>
          <a:p>
            <a:r>
              <a:rPr lang="en-US" dirty="0" smtClean="0"/>
              <a:t>Unclassified</a:t>
            </a:r>
            <a:endParaRPr lang="en-US" dirty="0"/>
          </a:p>
        </p:txBody>
      </p:sp>
      <p:sp>
        <p:nvSpPr>
          <p:cNvPr id="20" name="Slide Number Placeholder 5"/>
          <p:cNvSpPr>
            <a:spLocks noGrp="1"/>
          </p:cNvSpPr>
          <p:nvPr>
            <p:ph type="sldNum" sz="quarter" idx="12"/>
          </p:nvPr>
        </p:nvSpPr>
        <p:spPr>
          <a:xfrm>
            <a:off x="8749683" y="6492876"/>
            <a:ext cx="381000" cy="365125"/>
          </a:xfrm>
        </p:spPr>
        <p:txBody>
          <a:bodyPr/>
          <a:lstStyle>
            <a:lvl1pPr>
              <a:defRPr sz="1100">
                <a:latin typeface="Arial" panose="020B0604020202020204" pitchFamily="34" charset="0"/>
                <a:cs typeface="Arial" panose="020B0604020202020204" pitchFamily="34" charset="0"/>
              </a:defRPr>
            </a:lvl1pPr>
          </a:lstStyle>
          <a:p>
            <a:fld id="{DFD88E76-0BC3-407A-B533-1E1673D0C469}" type="slidenum">
              <a:rPr lang="en-US" smtClean="0"/>
              <a:pPr/>
              <a:t>‹#›</a:t>
            </a:fld>
            <a:endParaRPr lang="en-US"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304800"/>
            <a:ext cx="1282222" cy="1660450"/>
          </a:xfrm>
          <a:prstGeom prst="rect">
            <a:avLst/>
          </a:prstGeom>
        </p:spPr>
      </p:pic>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3387" y="5842346"/>
            <a:ext cx="940248" cy="953585"/>
          </a:xfrm>
          <a:prstGeom prst="rect">
            <a:avLst/>
          </a:prstGeom>
        </p:spPr>
      </p:pic>
      <p:sp>
        <p:nvSpPr>
          <p:cNvPr id="13" name="Line 81"/>
          <p:cNvSpPr>
            <a:spLocks noChangeShapeType="1"/>
          </p:cNvSpPr>
          <p:nvPr userDrawn="1"/>
        </p:nvSpPr>
        <p:spPr bwMode="auto">
          <a:xfrm rot="16200000">
            <a:off x="-3276600" y="3429000"/>
            <a:ext cx="6858000" cy="0"/>
          </a:xfrm>
          <a:prstGeom prst="line">
            <a:avLst/>
          </a:prstGeom>
          <a:noFill/>
          <a:ln w="76200">
            <a:solidFill>
              <a:srgbClr val="222C58"/>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15" name="Line 81"/>
          <p:cNvSpPr>
            <a:spLocks noChangeShapeType="1"/>
          </p:cNvSpPr>
          <p:nvPr userDrawn="1"/>
        </p:nvSpPr>
        <p:spPr bwMode="auto">
          <a:xfrm rot="16200000">
            <a:off x="-3200400" y="3429000"/>
            <a:ext cx="6858000" cy="0"/>
          </a:xfrm>
          <a:prstGeom prst="line">
            <a:avLst/>
          </a:prstGeom>
          <a:noFill/>
          <a:ln w="38100">
            <a:solidFill>
              <a:srgbClr val="9B191C"/>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3430108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244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334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519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Footer Placeholder 4"/>
          <p:cNvSpPr>
            <a:spLocks noGrp="1"/>
          </p:cNvSpPr>
          <p:nvPr>
            <p:ph type="ftr" sz="quarter" idx="11"/>
          </p:nvPr>
        </p:nvSpPr>
        <p:spPr>
          <a:xfrm>
            <a:off x="3124200" y="6492877"/>
            <a:ext cx="2895600" cy="365125"/>
          </a:xfrm>
        </p:spPr>
        <p:txBody>
          <a:bodyPr/>
          <a:lstStyle>
            <a:lvl1pPr>
              <a:defRPr sz="1100">
                <a:latin typeface="Arial" panose="020B0604020202020204" pitchFamily="34" charset="0"/>
                <a:cs typeface="Arial" panose="020B0604020202020204" pitchFamily="34" charset="0"/>
              </a:defRPr>
            </a:lvl1pPr>
          </a:lstStyle>
          <a:p>
            <a:r>
              <a:rPr lang="en-US" dirty="0" smtClean="0"/>
              <a:t>Unclassified</a:t>
            </a:r>
            <a:endParaRPr lang="en-US" dirty="0"/>
          </a:p>
        </p:txBody>
      </p:sp>
      <p:sp>
        <p:nvSpPr>
          <p:cNvPr id="20" name="Slide Number Placeholder 5"/>
          <p:cNvSpPr>
            <a:spLocks noGrp="1"/>
          </p:cNvSpPr>
          <p:nvPr>
            <p:ph type="sldNum" sz="quarter" idx="12"/>
          </p:nvPr>
        </p:nvSpPr>
        <p:spPr>
          <a:xfrm>
            <a:off x="8749683" y="6492876"/>
            <a:ext cx="381000" cy="365125"/>
          </a:xfrm>
        </p:spPr>
        <p:txBody>
          <a:bodyPr/>
          <a:lstStyle>
            <a:lvl1pPr>
              <a:defRPr sz="1100">
                <a:latin typeface="Arial" panose="020B0604020202020204" pitchFamily="34" charset="0"/>
                <a:cs typeface="Arial" panose="020B0604020202020204" pitchFamily="34" charset="0"/>
              </a:defRPr>
            </a:lvl1pPr>
          </a:lstStyle>
          <a:p>
            <a:fld id="{DFD88E76-0BC3-407A-B533-1E1673D0C469}" type="slidenum">
              <a:rPr lang="en-US" smtClean="0"/>
              <a:pPr/>
              <a:t>‹#›</a:t>
            </a:fld>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28600"/>
            <a:ext cx="1282222" cy="1660450"/>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27552" y="152402"/>
            <a:ext cx="940248" cy="953585"/>
          </a:xfrm>
          <a:prstGeom prst="rect">
            <a:avLst/>
          </a:prstGeom>
        </p:spPr>
      </p:pic>
      <p:sp>
        <p:nvSpPr>
          <p:cNvPr id="21" name="Line 81"/>
          <p:cNvSpPr>
            <a:spLocks noChangeShapeType="1"/>
          </p:cNvSpPr>
          <p:nvPr userDrawn="1"/>
        </p:nvSpPr>
        <p:spPr bwMode="auto">
          <a:xfrm>
            <a:off x="0" y="5410200"/>
            <a:ext cx="9144000" cy="0"/>
          </a:xfrm>
          <a:prstGeom prst="line">
            <a:avLst/>
          </a:prstGeom>
          <a:noFill/>
          <a:ln w="76200">
            <a:solidFill>
              <a:srgbClr val="222C58"/>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
        <p:nvSpPr>
          <p:cNvPr id="22" name="Line 81"/>
          <p:cNvSpPr>
            <a:spLocks noChangeShapeType="1"/>
          </p:cNvSpPr>
          <p:nvPr userDrawn="1"/>
        </p:nvSpPr>
        <p:spPr bwMode="auto">
          <a:xfrm>
            <a:off x="0" y="5334000"/>
            <a:ext cx="9144000" cy="0"/>
          </a:xfrm>
          <a:prstGeom prst="line">
            <a:avLst/>
          </a:prstGeom>
          <a:noFill/>
          <a:ln w="38100">
            <a:solidFill>
              <a:srgbClr val="9B191C"/>
            </a:solidFill>
            <a:round/>
            <a:headEnd/>
            <a:tailEnd/>
          </a:ln>
        </p:spPr>
        <p:txBody>
          <a:bodyPr/>
          <a:lstStyle/>
          <a:p>
            <a:pPr fontAlgn="base">
              <a:spcBef>
                <a:spcPct val="0"/>
              </a:spcBef>
              <a:spcAft>
                <a:spcPct val="0"/>
              </a:spcAft>
            </a:pPr>
            <a:endParaRPr lang="en-US" sz="2400" dirty="0">
              <a:solidFill>
                <a:srgbClr val="000000"/>
              </a:solidFill>
              <a:latin typeface="Times New Roman" pitchFamily="18" charset="0"/>
            </a:endParaRPr>
          </a:p>
        </p:txBody>
      </p:sp>
    </p:spTree>
    <p:extLst>
      <p:ext uri="{BB962C8B-B14F-4D97-AF65-F5344CB8AC3E}">
        <p14:creationId xmlns:p14="http://schemas.microsoft.com/office/powerpoint/2010/main" val="3419742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0">
                <a:solidFill>
                  <a:schemeClr val="tx1">
                    <a:tint val="75000"/>
                  </a:schemeClr>
                </a:solidFill>
                <a:latin typeface="Arial" panose="020B0604020202020204" pitchFamily="34" charset="0"/>
                <a:cs typeface="Arial" panose="020B0604020202020204" pitchFamily="34" charset="0"/>
              </a:defRPr>
            </a:lvl1pPr>
          </a:lstStyle>
          <a:p>
            <a:r>
              <a:rPr lang="en-US" smtClean="0"/>
              <a:t>Unclassified</a:t>
            </a: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00">
                <a:solidFill>
                  <a:schemeClr val="tx1">
                    <a:tint val="75000"/>
                  </a:schemeClr>
                </a:solidFill>
                <a:latin typeface="Arial" panose="020B0604020202020204" pitchFamily="34" charset="0"/>
                <a:cs typeface="Arial" panose="020B0604020202020204" pitchFamily="34" charset="0"/>
              </a:defRPr>
            </a:lvl1pPr>
          </a:lstStyle>
          <a:p>
            <a:fld id="{DFD88E76-0BC3-407A-B533-1E1673D0C469}" type="slidenum">
              <a:rPr lang="en-US" smtClean="0"/>
              <a:pPr/>
              <a:t>‹#›</a:t>
            </a:fld>
            <a:endParaRPr lang="en-US"/>
          </a:p>
        </p:txBody>
      </p:sp>
    </p:spTree>
    <p:extLst>
      <p:ext uri="{BB962C8B-B14F-4D97-AF65-F5344CB8AC3E}">
        <p14:creationId xmlns:p14="http://schemas.microsoft.com/office/powerpoint/2010/main" val="86352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ctr" defTabSz="9144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1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1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100">
                <a:solidFill>
                  <a:schemeClr val="tx1">
                    <a:tint val="75000"/>
                  </a:schemeClr>
                </a:solidFill>
                <a:latin typeface="Arial" panose="020B0604020202020204" pitchFamily="34" charset="0"/>
                <a:cs typeface="Arial" panose="020B0604020202020204" pitchFamily="34" charset="0"/>
              </a:defRPr>
            </a:lvl1pPr>
          </a:lstStyle>
          <a:p>
            <a:fld id="{DFD88E76-0BC3-407A-B533-1E1673D0C469}" type="slidenum">
              <a:rPr lang="en-US" smtClean="0"/>
              <a:pPr/>
              <a:t>‹#›</a:t>
            </a:fld>
            <a:endParaRPr lang="en-US" dirty="0"/>
          </a:p>
        </p:txBody>
      </p:sp>
    </p:spTree>
    <p:extLst>
      <p:ext uri="{BB962C8B-B14F-4D97-AF65-F5344CB8AC3E}">
        <p14:creationId xmlns:p14="http://schemas.microsoft.com/office/powerpoint/2010/main" val="314028713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ctr" defTabSz="914400" rtl="0" eaLnBrk="1" latinLnBrk="0" hangingPunct="1">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mailto:PM_DDTCProjectTeam@state.gov"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hyperlink" Target="mailto:dtradehelpdesk@state.gov" TargetMode="External"/><Relationship Id="rId5" Type="http://schemas.openxmlformats.org/officeDocument/2006/relationships/hyperlink" Target="mailto:ddtcresponseteam@state.gov" TargetMode="External"/><Relationship Id="rId4" Type="http://schemas.openxmlformats.org/officeDocument/2006/relationships/hyperlink" Target="http://www.pmddtc.state.gov/"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s://www.pmddtc.state.gov/"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Directorate of Defense Trade Controls</a:t>
            </a:r>
            <a:endParaRPr lang="en-US" dirty="0"/>
          </a:p>
        </p:txBody>
      </p:sp>
      <p:sp>
        <p:nvSpPr>
          <p:cNvPr id="6" name="Subtitle 5"/>
          <p:cNvSpPr>
            <a:spLocks noGrp="1"/>
          </p:cNvSpPr>
          <p:nvPr>
            <p:ph type="subTitle" idx="1"/>
          </p:nvPr>
        </p:nvSpPr>
        <p:spPr/>
        <p:txBody>
          <a:bodyPr>
            <a:normAutofit lnSpcReduction="10000"/>
          </a:bodyPr>
          <a:lstStyle/>
          <a:p>
            <a:r>
              <a:rPr lang="en-US" dirty="0" smtClean="0"/>
              <a:t>IT MODERNIZATION</a:t>
            </a:r>
          </a:p>
          <a:p>
            <a:r>
              <a:rPr lang="en-US" dirty="0" smtClean="0"/>
              <a:t>August 8, 2018</a:t>
            </a:r>
            <a:endParaRPr lang="en-US" dirty="0"/>
          </a:p>
        </p:txBody>
      </p:sp>
    </p:spTree>
    <p:extLst>
      <p:ext uri="{BB962C8B-B14F-4D97-AF65-F5344CB8AC3E}">
        <p14:creationId xmlns:p14="http://schemas.microsoft.com/office/powerpoint/2010/main" val="3872250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Advisory Opinions Overview</a:t>
            </a:r>
            <a:endParaRPr lang="en-US" dirty="0"/>
          </a:p>
        </p:txBody>
      </p:sp>
      <p:sp>
        <p:nvSpPr>
          <p:cNvPr id="4" name="Slide Number Placeholder 3"/>
          <p:cNvSpPr>
            <a:spLocks noGrp="1"/>
          </p:cNvSpPr>
          <p:nvPr>
            <p:ph type="sldNum" sz="quarter" idx="12"/>
          </p:nvPr>
        </p:nvSpPr>
        <p:spPr/>
        <p:txBody>
          <a:bodyPr/>
          <a:lstStyle/>
          <a:p>
            <a:fld id="{DFD88E76-0BC3-407A-B533-1E1673D0C469}" type="slidenum">
              <a:rPr lang="en-US" smtClean="0"/>
              <a:pPr/>
              <a:t>10</a:t>
            </a:fld>
            <a:endParaRPr lang="en-US" dirty="0"/>
          </a:p>
        </p:txBody>
      </p:sp>
      <p:sp>
        <p:nvSpPr>
          <p:cNvPr id="5" name="Rectangle 4"/>
          <p:cNvSpPr/>
          <p:nvPr/>
        </p:nvSpPr>
        <p:spPr>
          <a:xfrm>
            <a:off x="149629" y="1312852"/>
            <a:ext cx="8753302" cy="738664"/>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DDTC currently receives and responds to all General Correspondence inquiries by mail, including Advisory Opinions. The new online Advisory Opinion form will be solely for Advisory Opinions, while other forms of General Correspondence will continue to be received by mail.</a:t>
            </a:r>
          </a:p>
        </p:txBody>
      </p:sp>
      <p:sp>
        <p:nvSpPr>
          <p:cNvPr id="17" name="Rectangle 16"/>
          <p:cNvSpPr/>
          <p:nvPr/>
        </p:nvSpPr>
        <p:spPr>
          <a:xfrm>
            <a:off x="320861" y="2222251"/>
            <a:ext cx="2888504" cy="4467428"/>
          </a:xfrm>
          <a:prstGeom prst="rect">
            <a:avLst/>
          </a:prstGeom>
        </p:spPr>
        <p:txBody>
          <a:bodyPr wrap="square">
            <a:noAutofit/>
          </a:bodyPr>
          <a:lstStyle/>
          <a:p>
            <a:pPr algn="ctr"/>
            <a:r>
              <a:rPr lang="en-US" sz="1600" b="1" dirty="0" smtClean="0">
                <a:latin typeface="Arial" panose="020B0604020202020204" pitchFamily="34" charset="0"/>
                <a:cs typeface="Arial" panose="020B0604020202020204" pitchFamily="34" charset="0"/>
              </a:rPr>
              <a:t>Current State</a:t>
            </a:r>
          </a:p>
          <a:p>
            <a:endParaRPr lang="en-US" b="1"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Currently registered and unregistered entities and individuals can submit General Correspondence inquires on a variety of topics to DDTC via mail.</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DDTC’s Policy, Compliance and Licensing Offices coordinate to respond to these inquiries by issuing </a:t>
            </a:r>
            <a:r>
              <a:rPr lang="en-US" sz="1200" dirty="0" smtClean="0">
                <a:latin typeface="Arial" panose="020B0604020202020204" pitchFamily="34" charset="0"/>
                <a:cs typeface="Arial" panose="020B0604020202020204" pitchFamily="34" charset="0"/>
              </a:rPr>
              <a:t>both General Correspondence responses and Advisory </a:t>
            </a:r>
            <a:r>
              <a:rPr lang="en-US" sz="1200" dirty="0">
                <a:latin typeface="Arial" panose="020B0604020202020204" pitchFamily="34" charset="0"/>
                <a:cs typeface="Arial" panose="020B0604020202020204" pitchFamily="34" charset="0"/>
              </a:rPr>
              <a:t>Opinions (AOs</a:t>
            </a:r>
            <a:r>
              <a:rPr lang="en-US" sz="1200" dirty="0" smtClean="0">
                <a:latin typeface="Arial" panose="020B0604020202020204" pitchFamily="34" charset="0"/>
                <a:cs typeface="Arial" panose="020B0604020202020204" pitchFamily="34" charset="0"/>
              </a:rPr>
              <a:t>) via mail. </a:t>
            </a:r>
            <a:endParaRPr lang="en-US" sz="1200" dirty="0">
              <a:latin typeface="Arial" panose="020B0604020202020204" pitchFamily="34" charset="0"/>
              <a:cs typeface="Arial" panose="020B0604020202020204" pitchFamily="34" charset="0"/>
            </a:endParaRPr>
          </a:p>
        </p:txBody>
      </p:sp>
      <p:sp>
        <p:nvSpPr>
          <p:cNvPr id="8" name="Rectangle 7"/>
          <p:cNvSpPr/>
          <p:nvPr/>
        </p:nvSpPr>
        <p:spPr>
          <a:xfrm>
            <a:off x="3487271" y="4419597"/>
            <a:ext cx="5275729" cy="2357717"/>
          </a:xfrm>
          <a:prstGeom prst="rect">
            <a:avLst/>
          </a:prstGeom>
          <a:solidFill>
            <a:srgbClr val="222C58"/>
          </a:solidFill>
        </p:spPr>
        <p:txBody>
          <a:bodyPr wrap="square" rIns="1280160">
            <a:noAutofit/>
          </a:bodyPr>
          <a:lstStyle/>
          <a:p>
            <a:r>
              <a:rPr lang="en-US" sz="1400" b="1" dirty="0" smtClean="0">
                <a:solidFill>
                  <a:schemeClr val="bg1"/>
                </a:solidFill>
                <a:latin typeface="Arial" panose="020B0604020202020204" pitchFamily="34" charset="0"/>
                <a:cs typeface="Arial" panose="020B0604020202020204" pitchFamily="34" charset="0"/>
              </a:rPr>
              <a:t>General Correspondence:</a:t>
            </a:r>
          </a:p>
          <a:p>
            <a:endParaRPr lang="en-US" sz="1200" b="1" dirty="0">
              <a:solidFill>
                <a:schemeClr val="bg1"/>
              </a:solidFill>
              <a:latin typeface="Arial" panose="020B0604020202020204" pitchFamily="34" charset="0"/>
              <a:cs typeface="Arial" panose="020B0604020202020204" pitchFamily="34" charset="0"/>
            </a:endParaRPr>
          </a:p>
          <a:p>
            <a:pPr defTabSz="530225"/>
            <a:r>
              <a:rPr lang="en-US" sz="1100" dirty="0" smtClean="0">
                <a:solidFill>
                  <a:schemeClr val="bg1"/>
                </a:solidFill>
                <a:latin typeface="Arial" panose="020B0604020202020204" pitchFamily="34" charset="0"/>
                <a:cs typeface="Arial" panose="020B0604020202020204" pitchFamily="34" charset="0"/>
              </a:rPr>
              <a:t>Prior to the release of the new Licensing online application in winter 2018, inquiries on the following topics will continue to be submitted and responded to by mail as General Correspondence:</a:t>
            </a:r>
          </a:p>
          <a:p>
            <a:pPr marL="341313" lvl="0" indent="-341313">
              <a:buFont typeface="+mj-lt"/>
              <a:buAutoNum type="arabicPeriod"/>
            </a:pPr>
            <a:r>
              <a:rPr lang="en-US" sz="1100" dirty="0">
                <a:solidFill>
                  <a:schemeClr val="bg1"/>
                </a:solidFill>
                <a:latin typeface="Arial" panose="020B0604020202020204" pitchFamily="34" charset="0"/>
                <a:cs typeface="Arial" panose="020B0604020202020204" pitchFamily="34" charset="0"/>
              </a:rPr>
              <a:t>R</a:t>
            </a:r>
            <a:r>
              <a:rPr lang="en-US" sz="1100" dirty="0" smtClean="0">
                <a:solidFill>
                  <a:schemeClr val="bg1"/>
                </a:solidFill>
                <a:latin typeface="Arial" panose="020B0604020202020204" pitchFamily="34" charset="0"/>
                <a:cs typeface="Arial" panose="020B0604020202020204" pitchFamily="34" charset="0"/>
              </a:rPr>
              <a:t>etransfer/</a:t>
            </a:r>
            <a:r>
              <a:rPr lang="en-US" sz="1100" dirty="0" err="1" smtClean="0">
                <a:solidFill>
                  <a:schemeClr val="bg1"/>
                </a:solidFill>
                <a:latin typeface="Arial" panose="020B0604020202020204" pitchFamily="34" charset="0"/>
                <a:cs typeface="Arial" panose="020B0604020202020204" pitchFamily="34" charset="0"/>
              </a:rPr>
              <a:t>reexport</a:t>
            </a:r>
            <a:r>
              <a:rPr lang="en-US" sz="1100" dirty="0" smtClean="0">
                <a:solidFill>
                  <a:schemeClr val="bg1"/>
                </a:solidFill>
                <a:latin typeface="Arial" panose="020B0604020202020204" pitchFamily="34" charset="0"/>
                <a:cs typeface="Arial" panose="020B0604020202020204" pitchFamily="34" charset="0"/>
              </a:rPr>
              <a:t>/change </a:t>
            </a:r>
            <a:r>
              <a:rPr lang="en-US" sz="1100" dirty="0">
                <a:solidFill>
                  <a:schemeClr val="bg1"/>
                </a:solidFill>
                <a:latin typeface="Arial" panose="020B0604020202020204" pitchFamily="34" charset="0"/>
                <a:cs typeface="Arial" panose="020B0604020202020204" pitchFamily="34" charset="0"/>
              </a:rPr>
              <a:t>in end-use requests </a:t>
            </a:r>
            <a:r>
              <a:rPr lang="en-US" sz="1100" dirty="0" smtClean="0">
                <a:solidFill>
                  <a:schemeClr val="bg1"/>
                </a:solidFill>
                <a:latin typeface="Arial" panose="020B0604020202020204" pitchFamily="34" charset="0"/>
                <a:cs typeface="Arial" panose="020B0604020202020204" pitchFamily="34" charset="0"/>
              </a:rPr>
              <a:t>(ITAR</a:t>
            </a:r>
            <a:r>
              <a:rPr lang="en-US" sz="1100" i="1" dirty="0" smtClean="0">
                <a:solidFill>
                  <a:schemeClr val="bg1"/>
                </a:solidFill>
                <a:latin typeface="Arial" panose="020B0604020202020204" pitchFamily="34" charset="0"/>
                <a:cs typeface="Arial" panose="020B0604020202020204" pitchFamily="34" charset="0"/>
              </a:rPr>
              <a:t>, </a:t>
            </a:r>
            <a:r>
              <a:rPr lang="en-US" sz="1100" dirty="0" smtClean="0">
                <a:solidFill>
                  <a:schemeClr val="bg1"/>
                </a:solidFill>
                <a:latin typeface="Arial" panose="020B0604020202020204" pitchFamily="34" charset="0"/>
                <a:cs typeface="Arial" panose="020B0604020202020204" pitchFamily="34" charset="0"/>
              </a:rPr>
              <a:t>123.9(c))</a:t>
            </a:r>
          </a:p>
          <a:p>
            <a:pPr marL="341313" lvl="0" indent="-341313">
              <a:buFont typeface="+mj-lt"/>
              <a:buAutoNum type="arabicPeriod"/>
            </a:pPr>
            <a:r>
              <a:rPr lang="en-US" sz="1100" dirty="0" smtClean="0">
                <a:solidFill>
                  <a:schemeClr val="bg1"/>
                </a:solidFill>
                <a:latin typeface="Arial" panose="020B0604020202020204" pitchFamily="34" charset="0"/>
                <a:cs typeface="Arial" panose="020B0604020202020204" pitchFamily="34" charset="0"/>
              </a:rPr>
              <a:t>Related </a:t>
            </a:r>
            <a:r>
              <a:rPr lang="en-US" sz="1100" dirty="0">
                <a:solidFill>
                  <a:schemeClr val="bg1"/>
                </a:solidFill>
                <a:latin typeface="Arial" panose="020B0604020202020204" pitchFamily="34" charset="0"/>
                <a:cs typeface="Arial" panose="020B0604020202020204" pitchFamily="34" charset="0"/>
              </a:rPr>
              <a:t>licensing authorizations </a:t>
            </a:r>
            <a:r>
              <a:rPr lang="en-US" sz="1100" dirty="0" smtClean="0">
                <a:solidFill>
                  <a:schemeClr val="bg1"/>
                </a:solidFill>
                <a:latin typeface="Arial" panose="020B0604020202020204" pitchFamily="34" charset="0"/>
                <a:cs typeface="Arial" panose="020B0604020202020204" pitchFamily="34" charset="0"/>
              </a:rPr>
              <a:t>(ITAR, 126.9(b)) </a:t>
            </a:r>
            <a:endParaRPr lang="en-US" sz="1100" dirty="0">
              <a:solidFill>
                <a:schemeClr val="bg1"/>
              </a:solidFill>
              <a:latin typeface="Arial" panose="020B0604020202020204" pitchFamily="34" charset="0"/>
              <a:cs typeface="Arial" panose="020B0604020202020204" pitchFamily="34" charset="0"/>
            </a:endParaRPr>
          </a:p>
          <a:p>
            <a:pPr marL="341313" lvl="0" indent="-341313">
              <a:buFont typeface="+mj-lt"/>
              <a:buAutoNum type="arabicPeriod"/>
            </a:pPr>
            <a:r>
              <a:rPr lang="en-US" sz="1100" dirty="0">
                <a:solidFill>
                  <a:schemeClr val="bg1"/>
                </a:solidFill>
                <a:latin typeface="Arial" panose="020B0604020202020204" pitchFamily="34" charset="0"/>
                <a:cs typeface="Arial" panose="020B0604020202020204" pitchFamily="34" charset="0"/>
              </a:rPr>
              <a:t>M</a:t>
            </a:r>
            <a:r>
              <a:rPr lang="en-US" sz="1100" dirty="0" smtClean="0">
                <a:solidFill>
                  <a:schemeClr val="bg1"/>
                </a:solidFill>
                <a:latin typeface="Arial" panose="020B0604020202020204" pitchFamily="34" charset="0"/>
                <a:cs typeface="Arial" panose="020B0604020202020204" pitchFamily="34" charset="0"/>
              </a:rPr>
              <a:t>erger/acquisition </a:t>
            </a:r>
            <a:r>
              <a:rPr lang="en-US" sz="1100" dirty="0">
                <a:solidFill>
                  <a:schemeClr val="bg1"/>
                </a:solidFill>
                <a:latin typeface="Arial" panose="020B0604020202020204" pitchFamily="34" charset="0"/>
                <a:cs typeface="Arial" panose="020B0604020202020204" pitchFamily="34" charset="0"/>
              </a:rPr>
              <a:t>notices </a:t>
            </a:r>
            <a:r>
              <a:rPr lang="en-US" sz="1100" dirty="0" smtClean="0">
                <a:solidFill>
                  <a:schemeClr val="bg1"/>
                </a:solidFill>
                <a:latin typeface="Arial" panose="020B0604020202020204" pitchFamily="34" charset="0"/>
                <a:cs typeface="Arial" panose="020B0604020202020204" pitchFamily="34" charset="0"/>
              </a:rPr>
              <a:t>(ITAR</a:t>
            </a:r>
            <a:r>
              <a:rPr lang="en-US" sz="1100" i="1" dirty="0" smtClean="0">
                <a:solidFill>
                  <a:schemeClr val="bg1"/>
                </a:solidFill>
                <a:latin typeface="Arial" panose="020B0604020202020204" pitchFamily="34" charset="0"/>
                <a:cs typeface="Arial" panose="020B0604020202020204" pitchFamily="34" charset="0"/>
              </a:rPr>
              <a:t>, </a:t>
            </a:r>
            <a:r>
              <a:rPr lang="en-US" sz="1100" dirty="0" smtClean="0">
                <a:solidFill>
                  <a:schemeClr val="bg1"/>
                </a:solidFill>
                <a:latin typeface="Arial" panose="020B0604020202020204" pitchFamily="34" charset="0"/>
                <a:cs typeface="Arial" panose="020B0604020202020204" pitchFamily="34" charset="0"/>
              </a:rPr>
              <a:t>122.4) </a:t>
            </a:r>
            <a:endParaRPr lang="en-US" sz="1100" dirty="0">
              <a:solidFill>
                <a:schemeClr val="bg1"/>
              </a:solidFill>
              <a:latin typeface="Arial" panose="020B0604020202020204" pitchFamily="34" charset="0"/>
              <a:cs typeface="Arial" panose="020B0604020202020204" pitchFamily="34" charset="0"/>
            </a:endParaRPr>
          </a:p>
          <a:p>
            <a:pPr marL="341313" lvl="0" indent="-341313">
              <a:buFont typeface="+mj-lt"/>
              <a:buAutoNum type="arabicPeriod"/>
            </a:pPr>
            <a:r>
              <a:rPr lang="en-US" sz="1100" dirty="0">
                <a:solidFill>
                  <a:schemeClr val="bg1"/>
                </a:solidFill>
                <a:latin typeface="Arial" panose="020B0604020202020204" pitchFamily="34" charset="0"/>
                <a:cs typeface="Arial" panose="020B0604020202020204" pitchFamily="34" charset="0"/>
              </a:rPr>
              <a:t>D</a:t>
            </a:r>
            <a:r>
              <a:rPr lang="en-US" sz="1100" dirty="0" smtClean="0">
                <a:solidFill>
                  <a:schemeClr val="bg1"/>
                </a:solidFill>
                <a:latin typeface="Arial" panose="020B0604020202020204" pitchFamily="34" charset="0"/>
                <a:cs typeface="Arial" panose="020B0604020202020204" pitchFamily="34" charset="0"/>
              </a:rPr>
              <a:t>ual </a:t>
            </a:r>
            <a:r>
              <a:rPr lang="en-US" sz="1100" dirty="0">
                <a:solidFill>
                  <a:schemeClr val="bg1"/>
                </a:solidFill>
                <a:latin typeface="Arial" panose="020B0604020202020204" pitchFamily="34" charset="0"/>
                <a:cs typeface="Arial" panose="020B0604020202020204" pitchFamily="34" charset="0"/>
              </a:rPr>
              <a:t>national/third country national vetting </a:t>
            </a:r>
            <a:r>
              <a:rPr lang="en-US" sz="1100" dirty="0" smtClean="0">
                <a:solidFill>
                  <a:schemeClr val="bg1"/>
                </a:solidFill>
                <a:latin typeface="Arial" panose="020B0604020202020204" pitchFamily="34" charset="0"/>
                <a:cs typeface="Arial" panose="020B0604020202020204" pitchFamily="34" charset="0"/>
              </a:rPr>
              <a:t>(ITAR,</a:t>
            </a:r>
            <a:r>
              <a:rPr lang="en-US" sz="1100" i="1" dirty="0" smtClean="0">
                <a:solidFill>
                  <a:schemeClr val="bg1"/>
                </a:solidFill>
                <a:latin typeface="Arial" panose="020B0604020202020204" pitchFamily="34" charset="0"/>
                <a:cs typeface="Arial" panose="020B0604020202020204" pitchFamily="34" charset="0"/>
              </a:rPr>
              <a:t> </a:t>
            </a:r>
            <a:r>
              <a:rPr lang="en-US" sz="1100" dirty="0" smtClean="0">
                <a:solidFill>
                  <a:schemeClr val="bg1"/>
                </a:solidFill>
                <a:latin typeface="Arial" panose="020B0604020202020204" pitchFamily="34" charset="0"/>
                <a:cs typeface="Arial" panose="020B0604020202020204" pitchFamily="34" charset="0"/>
              </a:rPr>
              <a:t>126.18(a)) </a:t>
            </a:r>
            <a:endParaRPr lang="en-US" sz="1100" dirty="0">
              <a:solidFill>
                <a:schemeClr val="bg1"/>
              </a:solidFill>
              <a:latin typeface="Arial" panose="020B0604020202020204" pitchFamily="34" charset="0"/>
              <a:cs typeface="Arial" panose="020B0604020202020204" pitchFamily="34" charset="0"/>
            </a:endParaRPr>
          </a:p>
          <a:p>
            <a:pPr marL="341313" lvl="0" indent="-341313">
              <a:buFont typeface="+mj-lt"/>
              <a:buAutoNum type="arabicPeriod"/>
            </a:pPr>
            <a:r>
              <a:rPr lang="en-US" sz="1100" dirty="0">
                <a:solidFill>
                  <a:schemeClr val="bg1"/>
                </a:solidFill>
                <a:latin typeface="Arial" panose="020B0604020202020204" pitchFamily="34" charset="0"/>
                <a:cs typeface="Arial" panose="020B0604020202020204" pitchFamily="34" charset="0"/>
              </a:rPr>
              <a:t>E</a:t>
            </a:r>
            <a:r>
              <a:rPr lang="en-US" sz="1100" dirty="0" smtClean="0">
                <a:solidFill>
                  <a:schemeClr val="bg1"/>
                </a:solidFill>
                <a:latin typeface="Arial" panose="020B0604020202020204" pitchFamily="34" charset="0"/>
                <a:cs typeface="Arial" panose="020B0604020202020204" pitchFamily="34" charset="0"/>
              </a:rPr>
              <a:t>xemption </a:t>
            </a:r>
            <a:r>
              <a:rPr lang="en-US" sz="1100" dirty="0">
                <a:solidFill>
                  <a:schemeClr val="bg1"/>
                </a:solidFill>
                <a:latin typeface="Arial" panose="020B0604020202020204" pitchFamily="34" charset="0"/>
                <a:cs typeface="Arial" panose="020B0604020202020204" pitchFamily="34" charset="0"/>
              </a:rPr>
              <a:t>approval requests (</a:t>
            </a:r>
            <a:r>
              <a:rPr lang="en-US" sz="1100" i="1" dirty="0">
                <a:solidFill>
                  <a:schemeClr val="bg1"/>
                </a:solidFill>
                <a:latin typeface="Arial" panose="020B0604020202020204" pitchFamily="34" charset="0"/>
                <a:cs typeface="Arial" panose="020B0604020202020204" pitchFamily="34" charset="0"/>
              </a:rPr>
              <a:t>see</a:t>
            </a:r>
            <a:r>
              <a:rPr lang="en-US" sz="1100" dirty="0">
                <a:solidFill>
                  <a:schemeClr val="bg1"/>
                </a:solidFill>
                <a:latin typeface="Arial" panose="020B0604020202020204" pitchFamily="34" charset="0"/>
                <a:cs typeface="Arial" panose="020B0604020202020204" pitchFamily="34" charset="0"/>
              </a:rPr>
              <a:t> §125.4(b)(11</a:t>
            </a:r>
            <a:r>
              <a:rPr lang="en-US" sz="1100" dirty="0" smtClean="0">
                <a:solidFill>
                  <a:schemeClr val="bg1"/>
                </a:solidFill>
                <a:latin typeface="Arial" panose="020B0604020202020204" pitchFamily="34" charset="0"/>
                <a:cs typeface="Arial" panose="020B0604020202020204" pitchFamily="34" charset="0"/>
              </a:rPr>
              <a:t>))</a:t>
            </a:r>
            <a:endParaRPr lang="en-US" sz="1100" dirty="0">
              <a:solidFill>
                <a:schemeClr val="bg1"/>
              </a:solidFill>
              <a:latin typeface="Arial" panose="020B0604020202020204" pitchFamily="34" charset="0"/>
              <a:cs typeface="Arial" panose="020B0604020202020204" pitchFamily="34" charset="0"/>
            </a:endParaRPr>
          </a:p>
          <a:p>
            <a:pPr defTabSz="530225"/>
            <a:r>
              <a:rPr lang="en-US" sz="1100" dirty="0" smtClean="0">
                <a:solidFill>
                  <a:schemeClr val="bg1"/>
                </a:solidFill>
                <a:latin typeface="Arial" panose="020B0604020202020204" pitchFamily="34" charset="0"/>
                <a:cs typeface="Arial" panose="020B0604020202020204" pitchFamily="34" charset="0"/>
              </a:rPr>
              <a:t> </a:t>
            </a:r>
          </a:p>
        </p:txBody>
      </p:sp>
      <p:sp>
        <p:nvSpPr>
          <p:cNvPr id="9" name="Rectangle 8"/>
          <p:cNvSpPr/>
          <p:nvPr/>
        </p:nvSpPr>
        <p:spPr>
          <a:xfrm>
            <a:off x="3487271" y="2785456"/>
            <a:ext cx="5275729" cy="1573492"/>
          </a:xfrm>
          <a:prstGeom prst="rect">
            <a:avLst/>
          </a:prstGeom>
          <a:solidFill>
            <a:srgbClr val="222C58"/>
          </a:solidFill>
        </p:spPr>
        <p:txBody>
          <a:bodyPr wrap="square" rIns="1371600">
            <a:noAutofit/>
          </a:bodyPr>
          <a:lstStyle/>
          <a:p>
            <a:r>
              <a:rPr lang="en-US" sz="1400" b="1" dirty="0" smtClean="0">
                <a:solidFill>
                  <a:schemeClr val="bg1"/>
                </a:solidFill>
                <a:latin typeface="Arial" panose="020B0604020202020204" pitchFamily="34" charset="0"/>
                <a:cs typeface="Arial" panose="020B0604020202020204" pitchFamily="34" charset="0"/>
              </a:rPr>
              <a:t>Advisory Opinions:</a:t>
            </a:r>
          </a:p>
          <a:p>
            <a:endParaRPr lang="en-US" sz="1200" b="1" dirty="0">
              <a:solidFill>
                <a:schemeClr val="bg1"/>
              </a:solidFill>
              <a:latin typeface="Arial" panose="020B0604020202020204" pitchFamily="34" charset="0"/>
              <a:cs typeface="Arial" panose="020B0604020202020204" pitchFamily="34" charset="0"/>
            </a:endParaRPr>
          </a:p>
          <a:p>
            <a:r>
              <a:rPr lang="en-US" sz="1100" dirty="0" smtClean="0">
                <a:solidFill>
                  <a:schemeClr val="bg1"/>
                </a:solidFill>
                <a:latin typeface="Arial" panose="020B0604020202020204" pitchFamily="34" charset="0"/>
                <a:cs typeface="Arial" panose="020B0604020202020204" pitchFamily="34" charset="0"/>
              </a:rPr>
              <a:t>Inquiries on the following topics will be submitted and responded to online as Advisory Opinions:</a:t>
            </a:r>
          </a:p>
          <a:p>
            <a:pPr marL="342900" indent="-342900">
              <a:buFont typeface="+mj-lt"/>
              <a:buAutoNum type="arabicPeriod"/>
            </a:pPr>
            <a:r>
              <a:rPr lang="en-US" sz="1100" dirty="0" smtClean="0">
                <a:solidFill>
                  <a:schemeClr val="bg1"/>
                </a:solidFill>
                <a:latin typeface="Arial" panose="020B0604020202020204" pitchFamily="34" charset="0"/>
                <a:cs typeface="Arial" panose="020B0604020202020204" pitchFamily="34" charset="0"/>
              </a:rPr>
              <a:t>Preliminary </a:t>
            </a:r>
            <a:r>
              <a:rPr lang="en-US" sz="1100" dirty="0">
                <a:solidFill>
                  <a:schemeClr val="bg1"/>
                </a:solidFill>
                <a:latin typeface="Arial" panose="020B0604020202020204" pitchFamily="34" charset="0"/>
                <a:cs typeface="Arial" panose="020B0604020202020204" pitchFamily="34" charset="0"/>
              </a:rPr>
              <a:t>authorization determinations (ITAR, </a:t>
            </a:r>
            <a:r>
              <a:rPr lang="en-US" sz="1100" dirty="0" smtClean="0">
                <a:solidFill>
                  <a:schemeClr val="bg1"/>
                </a:solidFill>
                <a:latin typeface="Arial" panose="020B0604020202020204" pitchFamily="34" charset="0"/>
                <a:cs typeface="Arial" panose="020B0604020202020204" pitchFamily="34" charset="0"/>
              </a:rPr>
              <a:t>126.9(a</a:t>
            </a:r>
            <a:r>
              <a:rPr lang="en-US" sz="1100" dirty="0">
                <a:solidFill>
                  <a:schemeClr val="bg1"/>
                </a:solidFill>
                <a:latin typeface="Arial" panose="020B0604020202020204" pitchFamily="34" charset="0"/>
                <a:cs typeface="Arial" panose="020B0604020202020204" pitchFamily="34" charset="0"/>
              </a:rPr>
              <a:t>))</a:t>
            </a:r>
          </a:p>
          <a:p>
            <a:pPr marL="342900" indent="-342900">
              <a:buFont typeface="+mj-lt"/>
              <a:buAutoNum type="arabicPeriod"/>
            </a:pPr>
            <a:r>
              <a:rPr lang="en-US" sz="1100" dirty="0">
                <a:solidFill>
                  <a:schemeClr val="bg1"/>
                </a:solidFill>
                <a:latin typeface="Arial" panose="020B0604020202020204" pitchFamily="34" charset="0"/>
                <a:cs typeface="Arial" panose="020B0604020202020204" pitchFamily="34" charset="0"/>
              </a:rPr>
              <a:t>Interpretations of the ITAR (ITAR, </a:t>
            </a:r>
            <a:r>
              <a:rPr lang="en-US" sz="1100" dirty="0" smtClean="0">
                <a:solidFill>
                  <a:schemeClr val="bg1"/>
                </a:solidFill>
                <a:latin typeface="Arial" panose="020B0604020202020204" pitchFamily="34" charset="0"/>
                <a:cs typeface="Arial" panose="020B0604020202020204" pitchFamily="34" charset="0"/>
              </a:rPr>
              <a:t>126.9(c</a:t>
            </a:r>
            <a:r>
              <a:rPr lang="en-US" sz="1100" dirty="0">
                <a:solidFill>
                  <a:schemeClr val="bg1"/>
                </a:solidFill>
                <a:latin typeface="Arial" panose="020B0604020202020204" pitchFamily="34" charset="0"/>
                <a:cs typeface="Arial" panose="020B0604020202020204" pitchFamily="34" charset="0"/>
              </a:rPr>
              <a:t>)) </a:t>
            </a:r>
          </a:p>
          <a:p>
            <a:pPr marL="342900" indent="-342900">
              <a:buFont typeface="+mj-lt"/>
              <a:buAutoNum type="arabicPeriod"/>
            </a:pPr>
            <a:r>
              <a:rPr lang="en-US" sz="1100" dirty="0">
                <a:solidFill>
                  <a:schemeClr val="bg1"/>
                </a:solidFill>
                <a:latin typeface="Arial" panose="020B0604020202020204" pitchFamily="34" charset="0"/>
                <a:cs typeface="Arial" panose="020B0604020202020204" pitchFamily="34" charset="0"/>
              </a:rPr>
              <a:t>Brokering Activities (ITAR, </a:t>
            </a:r>
            <a:r>
              <a:rPr lang="en-US" sz="1100" dirty="0" smtClean="0">
                <a:solidFill>
                  <a:schemeClr val="bg1"/>
                </a:solidFill>
                <a:latin typeface="Arial" panose="020B0604020202020204" pitchFamily="34" charset="0"/>
                <a:cs typeface="Arial" panose="020B0604020202020204" pitchFamily="34" charset="0"/>
              </a:rPr>
              <a:t>129.9</a:t>
            </a:r>
            <a:r>
              <a:rPr lang="en-US" sz="1100" dirty="0">
                <a:solidFill>
                  <a:schemeClr val="bg1"/>
                </a:solidFill>
                <a:latin typeface="Arial" panose="020B0604020202020204" pitchFamily="34" charset="0"/>
                <a:cs typeface="Arial" panose="020B0604020202020204" pitchFamily="34" charset="0"/>
              </a:rPr>
              <a:t>) </a:t>
            </a:r>
          </a:p>
        </p:txBody>
      </p:sp>
      <p:sp>
        <p:nvSpPr>
          <p:cNvPr id="11" name="Rectangle 10"/>
          <p:cNvSpPr/>
          <p:nvPr/>
        </p:nvSpPr>
        <p:spPr>
          <a:xfrm>
            <a:off x="3487271" y="2222251"/>
            <a:ext cx="5275729" cy="338554"/>
          </a:xfrm>
          <a:prstGeom prst="rect">
            <a:avLst/>
          </a:prstGeom>
        </p:spPr>
        <p:txBody>
          <a:bodyPr wrap="square">
            <a:spAutoFit/>
          </a:bodyPr>
          <a:lstStyle/>
          <a:p>
            <a:pPr algn="ctr"/>
            <a:r>
              <a:rPr lang="en-US" sz="1600" b="1" dirty="0" smtClean="0">
                <a:latin typeface="Arial" panose="020B0604020202020204" pitchFamily="34" charset="0"/>
                <a:cs typeface="Arial" panose="020B0604020202020204" pitchFamily="34" charset="0"/>
              </a:rPr>
              <a:t>Future State</a:t>
            </a:r>
          </a:p>
        </p:txBody>
      </p:sp>
      <p:pic>
        <p:nvPicPr>
          <p:cNvPr id="12" name="Picture 6" descr="https://d30y9cdsu7xlg0.cloudfront.net/png/1455978-2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8576" y="4940768"/>
            <a:ext cx="1817545" cy="181754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ttps://d30y9cdsu7xlg0.cloudfront.net/png/1455978-200.pn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7307117" y="4940768"/>
            <a:ext cx="1365549" cy="13655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ttps://d30y9cdsu7xlg0.cloudfront.net/png/515396-200.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346146" y="3130358"/>
            <a:ext cx="1287094" cy="1287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592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Advisory Opinions Online Form</a:t>
            </a:r>
            <a:endParaRPr lang="en-US" dirty="0"/>
          </a:p>
        </p:txBody>
      </p:sp>
      <p:sp>
        <p:nvSpPr>
          <p:cNvPr id="4" name="Slide Number Placeholder 3"/>
          <p:cNvSpPr>
            <a:spLocks noGrp="1"/>
          </p:cNvSpPr>
          <p:nvPr>
            <p:ph type="sldNum" sz="quarter" idx="12"/>
          </p:nvPr>
        </p:nvSpPr>
        <p:spPr/>
        <p:txBody>
          <a:bodyPr/>
          <a:lstStyle/>
          <a:p>
            <a:fld id="{DFD88E76-0BC3-407A-B533-1E1673D0C469}" type="slidenum">
              <a:rPr lang="en-US" smtClean="0"/>
              <a:pPr/>
              <a:t>11</a:t>
            </a:fld>
            <a:endParaRPr lang="en-US" dirty="0"/>
          </a:p>
        </p:txBody>
      </p:sp>
      <p:sp>
        <p:nvSpPr>
          <p:cNvPr id="5" name="Rectangle 4"/>
          <p:cNvSpPr/>
          <p:nvPr/>
        </p:nvSpPr>
        <p:spPr>
          <a:xfrm>
            <a:off x="149629" y="1312852"/>
            <a:ext cx="8753302" cy="523220"/>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DDTC </a:t>
            </a:r>
            <a:r>
              <a:rPr lang="en-US" sz="1400" dirty="0">
                <a:latin typeface="Arial" panose="020B0604020202020204" pitchFamily="34" charset="0"/>
                <a:cs typeface="Arial" panose="020B0604020202020204" pitchFamily="34" charset="0"/>
              </a:rPr>
              <a:t>is developing a new </a:t>
            </a:r>
            <a:r>
              <a:rPr lang="en-US" sz="1400" b="1" dirty="0">
                <a:latin typeface="Arial" panose="020B0604020202020204" pitchFamily="34" charset="0"/>
                <a:cs typeface="Arial" panose="020B0604020202020204" pitchFamily="34" charset="0"/>
              </a:rPr>
              <a:t>Advisory Opinion </a:t>
            </a:r>
            <a:r>
              <a:rPr lang="en-US" sz="1400" b="1" dirty="0" smtClean="0">
                <a:latin typeface="Arial" panose="020B0604020202020204" pitchFamily="34" charset="0"/>
                <a:cs typeface="Arial" panose="020B0604020202020204" pitchFamily="34" charset="0"/>
              </a:rPr>
              <a:t>online form, </a:t>
            </a:r>
            <a:r>
              <a:rPr lang="en-US" sz="1400" dirty="0" smtClean="0">
                <a:latin typeface="Arial" panose="020B0604020202020204" pitchFamily="34" charset="0"/>
                <a:cs typeface="Arial" panose="020B0604020202020204" pitchFamily="34" charset="0"/>
              </a:rPr>
              <a:t>as part of DECCS, </a:t>
            </a:r>
            <a:r>
              <a:rPr lang="en-US" sz="1400" dirty="0">
                <a:latin typeface="Arial" panose="020B0604020202020204" pitchFamily="34" charset="0"/>
                <a:cs typeface="Arial" panose="020B0604020202020204" pitchFamily="34" charset="0"/>
              </a:rPr>
              <a:t>to digitize the current </a:t>
            </a:r>
            <a:r>
              <a:rPr lang="en-US" sz="1400" dirty="0" smtClean="0">
                <a:latin typeface="Arial" panose="020B0604020202020204" pitchFamily="34" charset="0"/>
                <a:cs typeface="Arial" panose="020B0604020202020204" pitchFamily="34" charset="0"/>
              </a:rPr>
              <a:t>paper-based process</a:t>
            </a:r>
            <a:r>
              <a:rPr lang="en-US" sz="1400" b="1" dirty="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grpSp>
        <p:nvGrpSpPr>
          <p:cNvPr id="16" name="Group 15"/>
          <p:cNvGrpSpPr/>
          <p:nvPr/>
        </p:nvGrpSpPr>
        <p:grpSpPr>
          <a:xfrm>
            <a:off x="485425" y="2241259"/>
            <a:ext cx="3630178" cy="3659027"/>
            <a:chOff x="485425" y="3138970"/>
            <a:chExt cx="3630178" cy="3659027"/>
          </a:xfrm>
        </p:grpSpPr>
        <p:sp>
          <p:nvSpPr>
            <p:cNvPr id="7" name="Rectangle: Rounded Corners 28">
              <a:extLst>
                <a:ext uri="{FF2B5EF4-FFF2-40B4-BE49-F238E27FC236}">
                  <a16:creationId xmlns:a16="http://schemas.microsoft.com/office/drawing/2014/main" id="{1D0367C7-8068-4F77-BE26-564471270954}"/>
                </a:ext>
              </a:extLst>
            </p:cNvPr>
            <p:cNvSpPr/>
            <p:nvPr/>
          </p:nvSpPr>
          <p:spPr>
            <a:xfrm>
              <a:off x="485425" y="3808597"/>
              <a:ext cx="3630178" cy="2989400"/>
            </a:xfrm>
            <a:prstGeom prst="roundRect">
              <a:avLst/>
            </a:prstGeom>
            <a:solidFill>
              <a:srgbClr val="D9D9D9"/>
            </a:solidFill>
            <a:ln w="28575" cap="flat" cmpd="sng" algn="ctr">
              <a:solidFill>
                <a:srgbClr val="222C58"/>
              </a:solidFill>
              <a:prstDash val="solid"/>
              <a:miter lim="800000"/>
            </a:ln>
            <a:effectLst/>
          </p:spPr>
          <p:txBody>
            <a:bodyPr rtlCol="0" anchor="ctr"/>
            <a:lstStyle/>
            <a:p>
              <a:pPr marL="171450" marR="0" lvl="0" indent="-17145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Easy and intuitive user interface </a:t>
              </a:r>
            </a:p>
            <a:p>
              <a:pPr marL="171450" marR="0" lvl="0" indent="-17145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Ability to save incomplete forms and complete submission in multiple sittings</a:t>
              </a:r>
            </a:p>
            <a:p>
              <a:pPr marL="171450" marR="0" lvl="0" indent="-17145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Easy access to relevant data and previous responses</a:t>
              </a:r>
            </a:p>
            <a:p>
              <a:pPr marL="171450" marR="0" lvl="0" indent="-17145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Ability to attach supporting documentation to online form</a:t>
              </a:r>
            </a:p>
          </p:txBody>
        </p:sp>
        <p:grpSp>
          <p:nvGrpSpPr>
            <p:cNvPr id="8" name="Group 7"/>
            <p:cNvGrpSpPr/>
            <p:nvPr/>
          </p:nvGrpSpPr>
          <p:grpSpPr>
            <a:xfrm>
              <a:off x="1537632" y="3138970"/>
              <a:ext cx="1525764" cy="866518"/>
              <a:chOff x="79576" y="3067371"/>
              <a:chExt cx="1525764" cy="866518"/>
            </a:xfrm>
          </p:grpSpPr>
          <p:sp>
            <p:nvSpPr>
              <p:cNvPr id="9" name="Freeform 46">
                <a:extLst>
                  <a:ext uri="{FF2B5EF4-FFF2-40B4-BE49-F238E27FC236}">
                    <a16:creationId xmlns:a16="http://schemas.microsoft.com/office/drawing/2014/main" id="{0C37D362-0655-45FF-8D70-7320A9C59912}"/>
                  </a:ext>
                </a:extLst>
              </p:cNvPr>
              <p:cNvSpPr>
                <a:spLocks/>
              </p:cNvSpPr>
              <p:nvPr/>
            </p:nvSpPr>
            <p:spPr bwMode="auto">
              <a:xfrm>
                <a:off x="79576" y="3067371"/>
                <a:ext cx="1525764" cy="866518"/>
              </a:xfrm>
              <a:custGeom>
                <a:avLst/>
                <a:gdLst>
                  <a:gd name="T0" fmla="*/ 296 w 372"/>
                  <a:gd name="T1" fmla="*/ 73 h 242"/>
                  <a:gd name="T2" fmla="*/ 291 w 372"/>
                  <a:gd name="T3" fmla="*/ 73 h 242"/>
                  <a:gd name="T4" fmla="*/ 194 w 372"/>
                  <a:gd name="T5" fmla="*/ 0 h 242"/>
                  <a:gd name="T6" fmla="*/ 95 w 372"/>
                  <a:gd name="T7" fmla="*/ 76 h 242"/>
                  <a:gd name="T8" fmla="*/ 93 w 372"/>
                  <a:gd name="T9" fmla="*/ 193 h 242"/>
                  <a:gd name="T10" fmla="*/ 263 w 372"/>
                  <a:gd name="T11" fmla="*/ 207 h 242"/>
                  <a:gd name="T12" fmla="*/ 296 w 372"/>
                  <a:gd name="T13" fmla="*/ 213 h 242"/>
                  <a:gd name="T14" fmla="*/ 372 w 372"/>
                  <a:gd name="T15" fmla="*/ 143 h 242"/>
                  <a:gd name="T16" fmla="*/ 296 w 372"/>
                  <a:gd name="T17" fmla="*/ 7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242">
                    <a:moveTo>
                      <a:pt x="296" y="73"/>
                    </a:moveTo>
                    <a:cubicBezTo>
                      <a:pt x="294" y="73"/>
                      <a:pt x="293" y="73"/>
                      <a:pt x="291" y="73"/>
                    </a:cubicBezTo>
                    <a:cubicBezTo>
                      <a:pt x="282" y="32"/>
                      <a:pt x="242" y="0"/>
                      <a:pt x="194" y="0"/>
                    </a:cubicBezTo>
                    <a:cubicBezTo>
                      <a:pt x="144" y="0"/>
                      <a:pt x="103" y="33"/>
                      <a:pt x="95" y="76"/>
                    </a:cubicBezTo>
                    <a:cubicBezTo>
                      <a:pt x="35" y="79"/>
                      <a:pt x="0" y="179"/>
                      <a:pt x="93" y="193"/>
                    </a:cubicBezTo>
                    <a:cubicBezTo>
                      <a:pt x="144" y="237"/>
                      <a:pt x="210" y="242"/>
                      <a:pt x="263" y="207"/>
                    </a:cubicBezTo>
                    <a:cubicBezTo>
                      <a:pt x="273" y="211"/>
                      <a:pt x="284" y="213"/>
                      <a:pt x="296" y="213"/>
                    </a:cubicBezTo>
                    <a:cubicBezTo>
                      <a:pt x="338" y="213"/>
                      <a:pt x="372" y="182"/>
                      <a:pt x="372" y="143"/>
                    </a:cubicBezTo>
                    <a:cubicBezTo>
                      <a:pt x="372" y="105"/>
                      <a:pt x="338" y="73"/>
                      <a:pt x="296" y="73"/>
                    </a:cubicBezTo>
                    <a:close/>
                  </a:path>
                </a:pathLst>
              </a:custGeom>
              <a:solidFill>
                <a:sysClr val="window" lastClr="FFFFFF"/>
              </a:solidFill>
              <a:ln w="38100">
                <a:solidFill>
                  <a:srgbClr val="222C58"/>
                </a:solidFill>
              </a:ln>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6D544F5-1238-4B63-A08C-C77293EBD525}"/>
                  </a:ext>
                </a:extLst>
              </p:cNvPr>
              <p:cNvSpPr/>
              <p:nvPr/>
            </p:nvSpPr>
            <p:spPr>
              <a:xfrm>
                <a:off x="367725" y="3205062"/>
                <a:ext cx="1025765" cy="523220"/>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New</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Features</a:t>
                </a:r>
              </a:p>
            </p:txBody>
          </p:sp>
        </p:grpSp>
      </p:grpSp>
      <p:grpSp>
        <p:nvGrpSpPr>
          <p:cNvPr id="15" name="Group 14"/>
          <p:cNvGrpSpPr/>
          <p:nvPr/>
        </p:nvGrpSpPr>
        <p:grpSpPr>
          <a:xfrm>
            <a:off x="4743884" y="2241259"/>
            <a:ext cx="3678457" cy="3659027"/>
            <a:chOff x="4743884" y="3098753"/>
            <a:chExt cx="3678457" cy="3659027"/>
          </a:xfrm>
        </p:grpSpPr>
        <p:sp>
          <p:nvSpPr>
            <p:cNvPr id="11" name="Rectangle: Rounded Corners 28">
              <a:extLst>
                <a:ext uri="{FF2B5EF4-FFF2-40B4-BE49-F238E27FC236}">
                  <a16:creationId xmlns:a16="http://schemas.microsoft.com/office/drawing/2014/main" id="{1D0367C7-8068-4F77-BE26-564471270954}"/>
                </a:ext>
              </a:extLst>
            </p:cNvPr>
            <p:cNvSpPr/>
            <p:nvPr/>
          </p:nvSpPr>
          <p:spPr>
            <a:xfrm>
              <a:off x="4743884" y="3781662"/>
              <a:ext cx="3678457" cy="2976118"/>
            </a:xfrm>
            <a:prstGeom prst="roundRect">
              <a:avLst/>
            </a:prstGeom>
            <a:solidFill>
              <a:srgbClr val="D9D9D9"/>
            </a:solidFill>
            <a:ln w="28575" cap="flat" cmpd="sng" algn="ctr">
              <a:solidFill>
                <a:srgbClr val="222C58"/>
              </a:solidFill>
              <a:prstDash val="solid"/>
              <a:miter lim="800000"/>
            </a:ln>
            <a:effectLst/>
          </p:spPr>
          <p:txBody>
            <a:bodyPr rtlCol="0" anchor="ctr"/>
            <a:lstStyle/>
            <a:p>
              <a:pPr marL="171450" marR="0" lvl="0" indent="-17145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Centralized and digitized process facilitating easier, faster communication between DDTC and industry</a:t>
              </a:r>
            </a:p>
            <a:p>
              <a:pPr marL="171450" marR="0" lvl="0" indent="-171450" defTabSz="45720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Increased clarity of guidance from DDTC</a:t>
              </a:r>
            </a:p>
          </p:txBody>
        </p:sp>
        <p:grpSp>
          <p:nvGrpSpPr>
            <p:cNvPr id="12" name="Group 11"/>
            <p:cNvGrpSpPr/>
            <p:nvPr/>
          </p:nvGrpSpPr>
          <p:grpSpPr>
            <a:xfrm>
              <a:off x="5820230" y="3098753"/>
              <a:ext cx="1525764" cy="866518"/>
              <a:chOff x="79576" y="3067371"/>
              <a:chExt cx="1525764" cy="866518"/>
            </a:xfrm>
          </p:grpSpPr>
          <p:sp>
            <p:nvSpPr>
              <p:cNvPr id="13" name="Freeform 46">
                <a:extLst>
                  <a:ext uri="{FF2B5EF4-FFF2-40B4-BE49-F238E27FC236}">
                    <a16:creationId xmlns:a16="http://schemas.microsoft.com/office/drawing/2014/main" id="{0C37D362-0655-45FF-8D70-7320A9C59912}"/>
                  </a:ext>
                </a:extLst>
              </p:cNvPr>
              <p:cNvSpPr>
                <a:spLocks/>
              </p:cNvSpPr>
              <p:nvPr/>
            </p:nvSpPr>
            <p:spPr bwMode="auto">
              <a:xfrm>
                <a:off x="79576" y="3067371"/>
                <a:ext cx="1525764" cy="866518"/>
              </a:xfrm>
              <a:custGeom>
                <a:avLst/>
                <a:gdLst>
                  <a:gd name="T0" fmla="*/ 296 w 372"/>
                  <a:gd name="T1" fmla="*/ 73 h 242"/>
                  <a:gd name="T2" fmla="*/ 291 w 372"/>
                  <a:gd name="T3" fmla="*/ 73 h 242"/>
                  <a:gd name="T4" fmla="*/ 194 w 372"/>
                  <a:gd name="T5" fmla="*/ 0 h 242"/>
                  <a:gd name="T6" fmla="*/ 95 w 372"/>
                  <a:gd name="T7" fmla="*/ 76 h 242"/>
                  <a:gd name="T8" fmla="*/ 93 w 372"/>
                  <a:gd name="T9" fmla="*/ 193 h 242"/>
                  <a:gd name="T10" fmla="*/ 263 w 372"/>
                  <a:gd name="T11" fmla="*/ 207 h 242"/>
                  <a:gd name="T12" fmla="*/ 296 w 372"/>
                  <a:gd name="T13" fmla="*/ 213 h 242"/>
                  <a:gd name="T14" fmla="*/ 372 w 372"/>
                  <a:gd name="T15" fmla="*/ 143 h 242"/>
                  <a:gd name="T16" fmla="*/ 296 w 372"/>
                  <a:gd name="T17" fmla="*/ 7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2" h="242">
                    <a:moveTo>
                      <a:pt x="296" y="73"/>
                    </a:moveTo>
                    <a:cubicBezTo>
                      <a:pt x="294" y="73"/>
                      <a:pt x="293" y="73"/>
                      <a:pt x="291" y="73"/>
                    </a:cubicBezTo>
                    <a:cubicBezTo>
                      <a:pt x="282" y="32"/>
                      <a:pt x="242" y="0"/>
                      <a:pt x="194" y="0"/>
                    </a:cubicBezTo>
                    <a:cubicBezTo>
                      <a:pt x="144" y="0"/>
                      <a:pt x="103" y="33"/>
                      <a:pt x="95" y="76"/>
                    </a:cubicBezTo>
                    <a:cubicBezTo>
                      <a:pt x="35" y="79"/>
                      <a:pt x="0" y="179"/>
                      <a:pt x="93" y="193"/>
                    </a:cubicBezTo>
                    <a:cubicBezTo>
                      <a:pt x="144" y="237"/>
                      <a:pt x="210" y="242"/>
                      <a:pt x="263" y="207"/>
                    </a:cubicBezTo>
                    <a:cubicBezTo>
                      <a:pt x="273" y="211"/>
                      <a:pt x="284" y="213"/>
                      <a:pt x="296" y="213"/>
                    </a:cubicBezTo>
                    <a:cubicBezTo>
                      <a:pt x="338" y="213"/>
                      <a:pt x="372" y="182"/>
                      <a:pt x="372" y="143"/>
                    </a:cubicBezTo>
                    <a:cubicBezTo>
                      <a:pt x="372" y="105"/>
                      <a:pt x="338" y="73"/>
                      <a:pt x="296" y="73"/>
                    </a:cubicBezTo>
                    <a:close/>
                  </a:path>
                </a:pathLst>
              </a:custGeom>
              <a:solidFill>
                <a:sysClr val="window" lastClr="FFFFFF"/>
              </a:solidFill>
              <a:ln w="38100">
                <a:solidFill>
                  <a:srgbClr val="222C58"/>
                </a:solidFill>
              </a:ln>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36D544F5-1238-4B63-A08C-C77293EBD525}"/>
                  </a:ext>
                </a:extLst>
              </p:cNvPr>
              <p:cNvSpPr/>
              <p:nvPr/>
            </p:nvSpPr>
            <p:spPr>
              <a:xfrm>
                <a:off x="367725" y="3205062"/>
                <a:ext cx="1025765" cy="523220"/>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Key Benefits</a:t>
                </a:r>
              </a:p>
            </p:txBody>
          </p:sp>
        </p:grpSp>
      </p:grpSp>
    </p:spTree>
    <p:extLst>
      <p:ext uri="{BB962C8B-B14F-4D97-AF65-F5344CB8AC3E}">
        <p14:creationId xmlns:p14="http://schemas.microsoft.com/office/powerpoint/2010/main" val="3177374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Preview of AO Online Form</a:t>
            </a:r>
            <a:endParaRPr lang="en-US" dirty="0"/>
          </a:p>
        </p:txBody>
      </p:sp>
      <p:sp>
        <p:nvSpPr>
          <p:cNvPr id="4" name="Slide Number Placeholder 3"/>
          <p:cNvSpPr>
            <a:spLocks noGrp="1"/>
          </p:cNvSpPr>
          <p:nvPr>
            <p:ph type="sldNum" sz="quarter" idx="12"/>
          </p:nvPr>
        </p:nvSpPr>
        <p:spPr/>
        <p:txBody>
          <a:bodyPr/>
          <a:lstStyle/>
          <a:p>
            <a:fld id="{DFD88E76-0BC3-407A-B533-1E1673D0C469}" type="slidenum">
              <a:rPr lang="en-US" smtClean="0"/>
              <a:pPr/>
              <a:t>12</a:t>
            </a:fld>
            <a:endParaRPr lang="en-US" dirty="0"/>
          </a:p>
        </p:txBody>
      </p:sp>
      <p:pic>
        <p:nvPicPr>
          <p:cNvPr id="5" name="Picture 4"/>
          <p:cNvPicPr>
            <a:picLocks noChangeAspect="1"/>
          </p:cNvPicPr>
          <p:nvPr/>
        </p:nvPicPr>
        <p:blipFill>
          <a:blip r:embed="rId2"/>
          <a:stretch>
            <a:fillRect/>
          </a:stretch>
        </p:blipFill>
        <p:spPr>
          <a:xfrm>
            <a:off x="953455" y="2078158"/>
            <a:ext cx="7123745" cy="4202685"/>
          </a:xfrm>
          <a:prstGeom prst="rect">
            <a:avLst/>
          </a:prstGeom>
        </p:spPr>
      </p:pic>
      <p:sp>
        <p:nvSpPr>
          <p:cNvPr id="6" name="Rectangle 5"/>
          <p:cNvSpPr/>
          <p:nvPr/>
        </p:nvSpPr>
        <p:spPr>
          <a:xfrm>
            <a:off x="149629" y="1312852"/>
            <a:ext cx="8753302" cy="523220"/>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The new </a:t>
            </a:r>
            <a:r>
              <a:rPr lang="en-US" sz="1400" b="1" dirty="0">
                <a:latin typeface="Arial" panose="020B0604020202020204" pitchFamily="34" charset="0"/>
                <a:cs typeface="Arial" panose="020B0604020202020204" pitchFamily="34" charset="0"/>
              </a:rPr>
              <a:t>Advisory Opinion </a:t>
            </a:r>
            <a:r>
              <a:rPr lang="en-US" sz="1400" b="1" dirty="0" smtClean="0">
                <a:latin typeface="Arial" panose="020B0604020202020204" pitchFamily="34" charset="0"/>
                <a:cs typeface="Arial" panose="020B0604020202020204" pitchFamily="34" charset="0"/>
              </a:rPr>
              <a:t>online form </a:t>
            </a:r>
            <a:r>
              <a:rPr lang="en-US" sz="1400" dirty="0" smtClean="0">
                <a:latin typeface="Arial" panose="020B0604020202020204" pitchFamily="34" charset="0"/>
                <a:cs typeface="Arial" panose="020B0604020202020204" pitchFamily="34" charset="0"/>
              </a:rPr>
              <a:t>is in development and will be shared with a sample of industry users for quality testing this fall.*</a:t>
            </a:r>
            <a:endParaRPr lang="en-US" sz="1400" dirty="0">
              <a:latin typeface="Arial" panose="020B0604020202020204" pitchFamily="34" charset="0"/>
              <a:cs typeface="Arial" panose="020B0604020202020204" pitchFamily="34" charset="0"/>
            </a:endParaRPr>
          </a:p>
        </p:txBody>
      </p:sp>
      <p:sp>
        <p:nvSpPr>
          <p:cNvPr id="8" name="TextBox 7"/>
          <p:cNvSpPr txBox="1"/>
          <p:nvPr/>
        </p:nvSpPr>
        <p:spPr>
          <a:xfrm>
            <a:off x="149629" y="6292096"/>
            <a:ext cx="815517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*Please note that the image above </a:t>
            </a:r>
            <a:r>
              <a:rPr lang="en-US" sz="1200" i="1" dirty="0" smtClean="0">
                <a:solidFill>
                  <a:prstClr val="black"/>
                </a:solidFill>
                <a:latin typeface="Arial" panose="020B0604020202020204" pitchFamily="34" charset="0"/>
                <a:cs typeface="Arial" panose="020B0604020202020204" pitchFamily="34" charset="0"/>
              </a:rPr>
              <a:t>may not be an accurate representation of the final Advisory Opinion online form as the tool is still in development.</a:t>
            </a: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8781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Next steps</a:t>
            </a:r>
            <a:endParaRPr lang="en-US" dirty="0"/>
          </a:p>
        </p:txBody>
      </p:sp>
      <p:sp>
        <p:nvSpPr>
          <p:cNvPr id="7" name="Text Placeholder 6"/>
          <p:cNvSpPr>
            <a:spLocks noGrp="1"/>
          </p:cNvSpPr>
          <p:nvPr>
            <p:ph type="body" idx="1"/>
          </p:nvPr>
        </p:nvSpPr>
        <p:spPr/>
        <p:txBody>
          <a:bodyPr/>
          <a:lstStyle/>
          <a:p>
            <a:r>
              <a:rPr lang="en-US" dirty="0" smtClean="0"/>
              <a:t>DIRECTORATE OF DEFENSE TRADE CONTROLS</a:t>
            </a:r>
            <a:endParaRPr lang="en-US" dirty="0"/>
          </a:p>
        </p:txBody>
      </p:sp>
      <p:sp>
        <p:nvSpPr>
          <p:cNvPr id="4" name="Footer Placeholder 3"/>
          <p:cNvSpPr>
            <a:spLocks noGrp="1"/>
          </p:cNvSpPr>
          <p:nvPr>
            <p:ph type="ftr" sz="quarter" idx="11"/>
          </p:nvPr>
        </p:nvSpPr>
        <p:spPr/>
        <p:txBody>
          <a:bodyPr/>
          <a:lstStyle/>
          <a:p>
            <a:r>
              <a:rPr lang="en-US" smtClean="0"/>
              <a:t>Unclassified</a:t>
            </a:r>
            <a:endParaRPr lang="en-US" dirty="0"/>
          </a:p>
        </p:txBody>
      </p:sp>
      <p:sp>
        <p:nvSpPr>
          <p:cNvPr id="5" name="Slide Number Placeholder 4"/>
          <p:cNvSpPr>
            <a:spLocks noGrp="1"/>
          </p:cNvSpPr>
          <p:nvPr>
            <p:ph type="sldNum" sz="quarter" idx="12"/>
          </p:nvPr>
        </p:nvSpPr>
        <p:spPr/>
        <p:txBody>
          <a:bodyPr/>
          <a:lstStyle/>
          <a:p>
            <a:fld id="{DFD88E76-0BC3-407A-B533-1E1673D0C469}" type="slidenum">
              <a:rPr lang="en-US" smtClean="0"/>
              <a:pPr/>
              <a:t>13</a:t>
            </a:fld>
            <a:endParaRPr lang="en-US" dirty="0"/>
          </a:p>
        </p:txBody>
      </p:sp>
    </p:spTree>
    <p:extLst>
      <p:ext uri="{BB962C8B-B14F-4D97-AF65-F5344CB8AC3E}">
        <p14:creationId xmlns:p14="http://schemas.microsoft.com/office/powerpoint/2010/main" val="41980798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to Come</a:t>
            </a: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008118-EA46-452A-A238-AAB2E0DD8F00}" type="slidenum">
              <a:rPr kumimoji="0" lang="en-US" sz="11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1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149629" y="1312852"/>
            <a:ext cx="8753302" cy="32284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Please watch for the following DDTC</a:t>
            </a:r>
            <a:r>
              <a:rPr kumimoji="0" lang="en-US" sz="14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DECCS happenings in the next</a:t>
            </a:r>
            <a:r>
              <a:rPr kumimoji="0" lang="en-US" sz="14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few months</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724777514"/>
              </p:ext>
            </p:extLst>
          </p:nvPr>
        </p:nvGraphicFramePr>
        <p:xfrm>
          <a:off x="149629" y="2009527"/>
          <a:ext cx="8753302" cy="2573159"/>
        </p:xfrm>
        <a:graphic>
          <a:graphicData uri="http://schemas.openxmlformats.org/drawingml/2006/table">
            <a:tbl>
              <a:tblPr firstRow="1" bandRow="1">
                <a:tableStyleId>{5C22544A-7EE6-4342-B048-85BDC9FD1C3A}</a:tableStyleId>
              </a:tblPr>
              <a:tblGrid>
                <a:gridCol w="8753302">
                  <a:extLst>
                    <a:ext uri="{9D8B030D-6E8A-4147-A177-3AD203B41FA5}">
                      <a16:colId xmlns:a16="http://schemas.microsoft.com/office/drawing/2014/main" val="394319976"/>
                    </a:ext>
                  </a:extLst>
                </a:gridCol>
              </a:tblGrid>
              <a:tr h="352921">
                <a:tc>
                  <a:txBody>
                    <a:bodyPr/>
                    <a:lstStyle/>
                    <a:p>
                      <a:pPr algn="ctr"/>
                      <a:r>
                        <a:rPr lang="en-US" sz="1800" dirty="0" smtClean="0"/>
                        <a:t>Coming in Fall</a:t>
                      </a:r>
                      <a:r>
                        <a:rPr lang="en-US" sz="1800" baseline="0" dirty="0" smtClean="0"/>
                        <a:t> 2018</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50000"/>
                      </a:schemeClr>
                    </a:solidFill>
                  </a:tcPr>
                </a:tc>
                <a:extLst>
                  <a:ext uri="{0D108BD9-81ED-4DB2-BD59-A6C34878D82A}">
                    <a16:rowId xmlns:a16="http://schemas.microsoft.com/office/drawing/2014/main" val="910660189"/>
                  </a:ext>
                </a:extLst>
              </a:tr>
              <a:tr h="2207399">
                <a:tc>
                  <a:txBody>
                    <a:bodyPr/>
                    <a:lstStyle/>
                    <a:p>
                      <a:pPr marL="285750" indent="-285750">
                        <a:spcBef>
                          <a:spcPts val="300"/>
                        </a:spcBef>
                        <a:spcAft>
                          <a:spcPts val="1200"/>
                        </a:spcAft>
                        <a:buFont typeface="Arial" panose="020B0604020202020204" pitchFamily="34" charset="0"/>
                        <a:buChar char="•"/>
                      </a:pPr>
                      <a:r>
                        <a:rPr lang="en-US" sz="1600" b="0" dirty="0" smtClean="0"/>
                        <a:t>User testing of the Advisory</a:t>
                      </a:r>
                      <a:r>
                        <a:rPr lang="en-US" sz="1600" b="0" baseline="0" dirty="0" smtClean="0"/>
                        <a:t> Opinion application </a:t>
                      </a:r>
                    </a:p>
                    <a:p>
                      <a:pPr marL="285750" indent="-285750">
                        <a:spcBef>
                          <a:spcPts val="300"/>
                        </a:spcBef>
                        <a:spcAft>
                          <a:spcPts val="1200"/>
                        </a:spcAft>
                        <a:buFont typeface="Arial" panose="020B0604020202020204" pitchFamily="34" charset="0"/>
                        <a:buChar char="•"/>
                      </a:pPr>
                      <a:r>
                        <a:rPr lang="en-US" sz="1600" b="0" baseline="0" dirty="0" smtClean="0"/>
                        <a:t>Release of Advisory Opinion application </a:t>
                      </a:r>
                    </a:p>
                    <a:p>
                      <a:pPr marL="285750" indent="-285750">
                        <a:spcBef>
                          <a:spcPts val="300"/>
                        </a:spcBef>
                        <a:spcAft>
                          <a:spcPts val="1200"/>
                        </a:spcAft>
                        <a:buFont typeface="Arial" panose="020B0604020202020204" pitchFamily="34" charset="0"/>
                        <a:buChar char="•"/>
                      </a:pPr>
                      <a:r>
                        <a:rPr lang="en-US" sz="1600" b="0" baseline="0" dirty="0" smtClean="0"/>
                        <a:t>Industry testing of Registration and Licensing applications </a:t>
                      </a:r>
                    </a:p>
                    <a:p>
                      <a:pPr marL="285750" indent="-285750">
                        <a:spcBef>
                          <a:spcPts val="300"/>
                        </a:spcBef>
                        <a:spcAft>
                          <a:spcPts val="1200"/>
                        </a:spcAft>
                        <a:buFont typeface="Arial" panose="020B0604020202020204" pitchFamily="34" charset="0"/>
                        <a:buChar char="•"/>
                      </a:pPr>
                      <a:r>
                        <a:rPr lang="en-US" sz="1600" b="0" baseline="0" dirty="0" smtClean="0"/>
                        <a:t>Public comment period for compacted disclosure form* </a:t>
                      </a:r>
                      <a:endParaRPr lang="en-US" sz="1600" b="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193026"/>
                  </a:ext>
                </a:extLst>
              </a:tr>
            </a:tbl>
          </a:graphicData>
        </a:graphic>
      </p:graphicFrame>
      <p:sp>
        <p:nvSpPr>
          <p:cNvPr id="12" name="TextBox 11"/>
          <p:cNvSpPr txBox="1"/>
          <p:nvPr/>
        </p:nvSpPr>
        <p:spPr>
          <a:xfrm>
            <a:off x="149629" y="5936775"/>
            <a:ext cx="81551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*Please note that while Release #2 does not include an online Disclosure form, a compacted disclosure form will be released for public comment in the fall and will align with Administrative guidance to reduce industry burden and incentivize an efficient disclosure submission process.</a:t>
            </a:r>
            <a:endParaRPr kumimoji="0" lang="en-US" sz="12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076" name="Picture 4" descr="https://d30y9cdsu7xlg0.cloudfront.net/png/1430542-2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036" y="2607416"/>
            <a:ext cx="1262765" cy="1262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3246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err="1" smtClean="0"/>
              <a:t>Q&amp;a</a:t>
            </a:r>
            <a:endParaRPr lang="en-US" dirty="0"/>
          </a:p>
        </p:txBody>
      </p:sp>
      <p:sp>
        <p:nvSpPr>
          <p:cNvPr id="7" name="Text Placeholder 6"/>
          <p:cNvSpPr>
            <a:spLocks noGrp="1"/>
          </p:cNvSpPr>
          <p:nvPr>
            <p:ph type="body" idx="1"/>
          </p:nvPr>
        </p:nvSpPr>
        <p:spPr/>
        <p:txBody>
          <a:bodyPr/>
          <a:lstStyle/>
          <a:p>
            <a:r>
              <a:rPr lang="en-US" dirty="0" smtClean="0"/>
              <a:t>DIRECTORATE OF DEFENSE TRADE CONTROLS</a:t>
            </a:r>
            <a:endParaRPr lang="en-US" dirty="0"/>
          </a:p>
        </p:txBody>
      </p:sp>
      <p:sp>
        <p:nvSpPr>
          <p:cNvPr id="4" name="Footer Placeholder 3"/>
          <p:cNvSpPr>
            <a:spLocks noGrp="1"/>
          </p:cNvSpPr>
          <p:nvPr>
            <p:ph type="ftr" sz="quarter" idx="11"/>
          </p:nvPr>
        </p:nvSpPr>
        <p:spPr/>
        <p:txBody>
          <a:bodyPr/>
          <a:lstStyle/>
          <a:p>
            <a:r>
              <a:rPr lang="en-US" smtClean="0"/>
              <a:t>Unclassified</a:t>
            </a:r>
            <a:endParaRPr lang="en-US" dirty="0"/>
          </a:p>
        </p:txBody>
      </p:sp>
      <p:sp>
        <p:nvSpPr>
          <p:cNvPr id="5" name="Slide Number Placeholder 4"/>
          <p:cNvSpPr>
            <a:spLocks noGrp="1"/>
          </p:cNvSpPr>
          <p:nvPr>
            <p:ph type="sldNum" sz="quarter" idx="12"/>
          </p:nvPr>
        </p:nvSpPr>
        <p:spPr/>
        <p:txBody>
          <a:bodyPr/>
          <a:lstStyle/>
          <a:p>
            <a:fld id="{DFD88E76-0BC3-407A-B533-1E1673D0C469}" type="slidenum">
              <a:rPr lang="en-US" smtClean="0"/>
              <a:pPr/>
              <a:t>15</a:t>
            </a:fld>
            <a:endParaRPr lang="en-US" dirty="0"/>
          </a:p>
        </p:txBody>
      </p:sp>
    </p:spTree>
    <p:extLst>
      <p:ext uri="{BB962C8B-B14F-4D97-AF65-F5344CB8AC3E}">
        <p14:creationId xmlns:p14="http://schemas.microsoft.com/office/powerpoint/2010/main" val="1019460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316640"/>
            <a:ext cx="9144000" cy="288693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46914" y="0"/>
            <a:ext cx="5827594" cy="1122218"/>
          </a:xfrm>
        </p:spPr>
        <p:txBody>
          <a:bodyPr>
            <a:normAutofit/>
          </a:bodyPr>
          <a:lstStyle/>
          <a:p>
            <a:r>
              <a:rPr lang="en-US" b="1" dirty="0" smtClean="0">
                <a:latin typeface="+mn-lt"/>
              </a:rPr>
              <a:t>Contact Information</a:t>
            </a:r>
            <a:endParaRPr lang="en-US" sz="1800" b="1" dirty="0">
              <a:latin typeface="+mn-lt"/>
            </a:endParaRPr>
          </a:p>
        </p:txBody>
      </p:sp>
      <p:sp>
        <p:nvSpPr>
          <p:cNvPr id="7" name="Content Placeholder 2"/>
          <p:cNvSpPr>
            <a:spLocks noGrp="1"/>
          </p:cNvSpPr>
          <p:nvPr>
            <p:ph idx="1"/>
          </p:nvPr>
        </p:nvSpPr>
        <p:spPr>
          <a:xfrm>
            <a:off x="1804119" y="1600200"/>
            <a:ext cx="5535762" cy="1411941"/>
          </a:xfrm>
        </p:spPr>
        <p:txBody>
          <a:bodyPr anchor="t">
            <a:noAutofit/>
          </a:bodyPr>
          <a:lstStyle/>
          <a:p>
            <a:pPr marL="0" indent="0" algn="ctr">
              <a:spcBef>
                <a:spcPts val="300"/>
              </a:spcBef>
              <a:spcAft>
                <a:spcPts val="1200"/>
              </a:spcAft>
              <a:buNone/>
            </a:pPr>
            <a:r>
              <a:rPr lang="en-US" sz="1600" b="1" dirty="0" smtClean="0">
                <a:latin typeface="+mn-lt"/>
              </a:rPr>
              <a:t>For IT Modernization Questions &amp; Updates:</a:t>
            </a:r>
          </a:p>
          <a:p>
            <a:pPr marL="0" indent="0" algn="ctr">
              <a:spcBef>
                <a:spcPts val="300"/>
              </a:spcBef>
              <a:spcAft>
                <a:spcPts val="1200"/>
              </a:spcAft>
              <a:buNone/>
            </a:pPr>
            <a:r>
              <a:rPr lang="en-US" sz="1600" b="1" dirty="0" smtClean="0">
                <a:latin typeface="+mn-lt"/>
              </a:rPr>
              <a:t>DDTC IT Project </a:t>
            </a:r>
            <a:r>
              <a:rPr lang="en-US" sz="1600" b="1" dirty="0">
                <a:latin typeface="+mn-lt"/>
              </a:rPr>
              <a:t>Team:  </a:t>
            </a:r>
            <a:r>
              <a:rPr lang="en-US" sz="1600" dirty="0" smtClean="0">
                <a:latin typeface="+mn-lt"/>
                <a:hlinkClick r:id="rId3"/>
              </a:rPr>
              <a:t>PM_DDTCProjectTeam@state.gov</a:t>
            </a:r>
            <a:r>
              <a:rPr lang="en-US" sz="1600" dirty="0" smtClean="0">
                <a:latin typeface="+mn-lt"/>
              </a:rPr>
              <a:t> </a:t>
            </a:r>
            <a:endParaRPr lang="en-US" sz="1600" dirty="0">
              <a:latin typeface="+mn-lt"/>
            </a:endParaRPr>
          </a:p>
          <a:p>
            <a:pPr marL="0" indent="0" algn="ctr">
              <a:spcBef>
                <a:spcPts val="300"/>
              </a:spcBef>
              <a:spcAft>
                <a:spcPts val="1200"/>
              </a:spcAft>
              <a:buNone/>
            </a:pPr>
            <a:r>
              <a:rPr lang="en-US" sz="1600" b="1" dirty="0" smtClean="0">
                <a:latin typeface="+mn-lt"/>
              </a:rPr>
              <a:t>Website:  </a:t>
            </a:r>
            <a:r>
              <a:rPr lang="en-US" sz="1600" dirty="0" smtClean="0">
                <a:latin typeface="+mn-lt"/>
                <a:hlinkClick r:id="rId4"/>
              </a:rPr>
              <a:t>www.pmddtc.state.gov</a:t>
            </a:r>
            <a:r>
              <a:rPr lang="en-US" sz="1600" dirty="0" smtClean="0">
                <a:latin typeface="+mn-lt"/>
              </a:rPr>
              <a:t>    </a:t>
            </a:r>
          </a:p>
          <a:p>
            <a:pPr marL="0" indent="0">
              <a:spcBef>
                <a:spcPts val="300"/>
              </a:spcBef>
              <a:spcAft>
                <a:spcPts val="1200"/>
              </a:spcAft>
              <a:buNone/>
            </a:pPr>
            <a:endParaRPr lang="en-US" sz="1600" dirty="0">
              <a:latin typeface="+mn-lt"/>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88E76-0BC3-407A-B533-1E1673D0C469}" type="slidenum">
              <a:rPr kumimoji="0" lang="en-US" sz="11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1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Content Placeholder 2"/>
          <p:cNvSpPr txBox="1">
            <a:spLocks/>
          </p:cNvSpPr>
          <p:nvPr/>
        </p:nvSpPr>
        <p:spPr>
          <a:xfrm>
            <a:off x="595884" y="3316641"/>
            <a:ext cx="3253740" cy="1889923"/>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300"/>
              </a:spcBef>
              <a:spcAft>
                <a:spcPts val="1200"/>
              </a:spcAft>
              <a:buNone/>
            </a:pPr>
            <a:endParaRPr lang="en-US" sz="1600" dirty="0" smtClean="0">
              <a:latin typeface="+mn-lt"/>
            </a:endParaRPr>
          </a:p>
          <a:p>
            <a:pPr marL="0" indent="0" algn="ctr">
              <a:spcBef>
                <a:spcPts val="300"/>
              </a:spcBef>
              <a:spcAft>
                <a:spcPts val="1200"/>
              </a:spcAft>
              <a:buNone/>
            </a:pPr>
            <a:r>
              <a:rPr lang="en-US" sz="1600" b="1" dirty="0" smtClean="0">
                <a:latin typeface="+mn-lt"/>
              </a:rPr>
              <a:t>For General Inquiries:</a:t>
            </a:r>
          </a:p>
          <a:p>
            <a:pPr marL="0" indent="0" algn="ctr">
              <a:spcBef>
                <a:spcPts val="300"/>
              </a:spcBef>
              <a:spcAft>
                <a:spcPts val="1200"/>
              </a:spcAft>
              <a:buNone/>
            </a:pPr>
            <a:r>
              <a:rPr lang="en-US" sz="1600" b="1" dirty="0" smtClean="0">
                <a:latin typeface="+mn-lt"/>
              </a:rPr>
              <a:t>DDTC Response Team</a:t>
            </a:r>
          </a:p>
          <a:p>
            <a:pPr marL="0" indent="0" algn="ctr">
              <a:spcBef>
                <a:spcPts val="300"/>
              </a:spcBef>
              <a:spcAft>
                <a:spcPts val="1200"/>
              </a:spcAft>
              <a:buNone/>
            </a:pPr>
            <a:r>
              <a:rPr lang="en-US" sz="1600" dirty="0" smtClean="0">
                <a:latin typeface="+mn-lt"/>
              </a:rPr>
              <a:t>Tel: (202)-663-1282</a:t>
            </a:r>
          </a:p>
          <a:p>
            <a:pPr marL="0" indent="0" algn="ctr">
              <a:spcBef>
                <a:spcPts val="300"/>
              </a:spcBef>
              <a:spcAft>
                <a:spcPts val="1200"/>
              </a:spcAft>
              <a:buNone/>
            </a:pPr>
            <a:r>
              <a:rPr lang="en-US" sz="1600" dirty="0" smtClean="0">
                <a:latin typeface="+mn-lt"/>
              </a:rPr>
              <a:t>Email: </a:t>
            </a:r>
            <a:r>
              <a:rPr lang="en-US" sz="1600" dirty="0" smtClean="0">
                <a:latin typeface="+mn-lt"/>
                <a:hlinkClick r:id="rId5"/>
              </a:rPr>
              <a:t>ddtcresponseteam@state.gov</a:t>
            </a:r>
            <a:r>
              <a:rPr lang="en-US" sz="1600" dirty="0" smtClean="0">
                <a:latin typeface="+mn-lt"/>
              </a:rPr>
              <a:t> </a:t>
            </a:r>
          </a:p>
        </p:txBody>
      </p:sp>
      <p:sp>
        <p:nvSpPr>
          <p:cNvPr id="6" name="Content Placeholder 2"/>
          <p:cNvSpPr txBox="1">
            <a:spLocks/>
          </p:cNvSpPr>
          <p:nvPr/>
        </p:nvSpPr>
        <p:spPr>
          <a:xfrm>
            <a:off x="4875864" y="3316641"/>
            <a:ext cx="3734428" cy="2256857"/>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300"/>
              </a:spcBef>
              <a:spcAft>
                <a:spcPts val="1200"/>
              </a:spcAft>
              <a:buNone/>
            </a:pPr>
            <a:endParaRPr lang="en-US" sz="1600" dirty="0" smtClean="0">
              <a:latin typeface="+mn-lt"/>
            </a:endParaRPr>
          </a:p>
          <a:p>
            <a:pPr marL="0" indent="0" algn="ctr">
              <a:spcBef>
                <a:spcPts val="300"/>
              </a:spcBef>
              <a:spcAft>
                <a:spcPts val="1200"/>
              </a:spcAft>
              <a:buNone/>
            </a:pPr>
            <a:r>
              <a:rPr lang="en-US" sz="1600" b="1" dirty="0" smtClean="0">
                <a:latin typeface="+mn-lt"/>
              </a:rPr>
              <a:t>For Technology Assistance:</a:t>
            </a:r>
          </a:p>
          <a:p>
            <a:pPr marL="0" indent="0" algn="ctr">
              <a:spcBef>
                <a:spcPts val="300"/>
              </a:spcBef>
              <a:spcAft>
                <a:spcPts val="1200"/>
              </a:spcAft>
              <a:buNone/>
            </a:pPr>
            <a:r>
              <a:rPr lang="en-US" sz="1600" b="1" dirty="0" smtClean="0">
                <a:latin typeface="+mn-lt"/>
              </a:rPr>
              <a:t>DDTC </a:t>
            </a:r>
            <a:r>
              <a:rPr lang="en-US" sz="1600" b="1" dirty="0" err="1" smtClean="0">
                <a:latin typeface="+mn-lt"/>
              </a:rPr>
              <a:t>HelpDesk</a:t>
            </a:r>
            <a:endParaRPr lang="en-US" sz="1600" b="1" dirty="0" smtClean="0">
              <a:latin typeface="+mn-lt"/>
            </a:endParaRPr>
          </a:p>
          <a:p>
            <a:pPr marL="0" indent="0" algn="ctr">
              <a:spcBef>
                <a:spcPts val="300"/>
              </a:spcBef>
              <a:spcAft>
                <a:spcPts val="1200"/>
              </a:spcAft>
              <a:buNone/>
            </a:pPr>
            <a:r>
              <a:rPr lang="en-US" sz="1600" dirty="0" smtClean="0">
                <a:latin typeface="+mn-lt"/>
              </a:rPr>
              <a:t> Tel: (202)-663-2838</a:t>
            </a:r>
          </a:p>
          <a:p>
            <a:pPr marL="0" indent="0" algn="ctr">
              <a:spcBef>
                <a:spcPts val="300"/>
              </a:spcBef>
              <a:spcAft>
                <a:spcPts val="1200"/>
              </a:spcAft>
              <a:buNone/>
            </a:pPr>
            <a:r>
              <a:rPr lang="en-US" sz="1600" dirty="0">
                <a:latin typeface="+mn-lt"/>
              </a:rPr>
              <a:t>Email: </a:t>
            </a:r>
            <a:r>
              <a:rPr lang="en-US" sz="1600" dirty="0" smtClean="0">
                <a:latin typeface="+mn-lt"/>
                <a:hlinkClick r:id="rId6"/>
              </a:rPr>
              <a:t>dtradehelpdesk@state.gov</a:t>
            </a:r>
            <a:r>
              <a:rPr lang="en-US" sz="1600" dirty="0" smtClean="0">
                <a:latin typeface="+mn-lt"/>
              </a:rPr>
              <a:t> </a:t>
            </a:r>
            <a:endParaRPr lang="en-US" sz="1600" dirty="0">
              <a:latin typeface="+mn-lt"/>
            </a:endParaRPr>
          </a:p>
        </p:txBody>
      </p:sp>
    </p:spTree>
    <p:extLst>
      <p:ext uri="{BB962C8B-B14F-4D97-AF65-F5344CB8AC3E}">
        <p14:creationId xmlns:p14="http://schemas.microsoft.com/office/powerpoint/2010/main" val="4276370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773706" y="1600201"/>
            <a:ext cx="3989294" cy="489267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smtClean="0"/>
              <a:t>About the Speaker: </a:t>
            </a:r>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a:p>
          <a:p>
            <a:pPr marL="0" indent="0">
              <a:buFont typeface="Arial" panose="020B0604020202020204" pitchFamily="34" charset="0"/>
              <a:buNone/>
            </a:pPr>
            <a:endParaRPr lang="en-US" sz="2400" dirty="0" smtClean="0"/>
          </a:p>
          <a:p>
            <a:pPr marL="0" indent="0">
              <a:buFont typeface="Arial" panose="020B0604020202020204" pitchFamily="34" charset="0"/>
              <a:buNone/>
            </a:pPr>
            <a:endParaRPr lang="en-US" sz="2400" dirty="0" smtClean="0"/>
          </a:p>
          <a:p>
            <a:pPr marL="0" indent="0">
              <a:buFont typeface="Arial" panose="020B0604020202020204" pitchFamily="34" charset="0"/>
              <a:buNone/>
            </a:pPr>
            <a:r>
              <a:rPr lang="en-US" sz="1800" b="1" dirty="0" smtClean="0"/>
              <a:t>Edward Pritchard</a:t>
            </a:r>
            <a:r>
              <a:rPr lang="en-US" sz="1800" dirty="0" smtClean="0"/>
              <a:t>, </a:t>
            </a:r>
          </a:p>
          <a:p>
            <a:pPr marL="0" indent="0">
              <a:buFont typeface="Arial" panose="020B0604020202020204" pitchFamily="34" charset="0"/>
              <a:buNone/>
            </a:pPr>
            <a:r>
              <a:rPr lang="en-US" sz="1800" b="1" dirty="0" smtClean="0"/>
              <a:t>IT Program Manager</a:t>
            </a:r>
          </a:p>
          <a:p>
            <a:r>
              <a:rPr lang="en-US" sz="1400" dirty="0" smtClean="0"/>
              <a:t>Supports CIO Karen Wrege in setting IT strategy and implementing DDTC’s IT Modernization initiative</a:t>
            </a:r>
          </a:p>
          <a:p>
            <a:r>
              <a:rPr lang="en-US" sz="1400" dirty="0" smtClean="0"/>
              <a:t>Manages relationships with key IT stakeholders, including </a:t>
            </a:r>
            <a:r>
              <a:rPr lang="en-US" sz="1400" dirty="0" err="1" smtClean="0"/>
              <a:t>DoS</a:t>
            </a:r>
            <a:r>
              <a:rPr lang="en-US" sz="1400" dirty="0" smtClean="0"/>
              <a:t>/IRM, DoD, and industry</a:t>
            </a:r>
          </a:p>
        </p:txBody>
      </p:sp>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7200" y="1600202"/>
            <a:ext cx="3989294" cy="4892675"/>
          </a:xfrm>
          <a:solidFill>
            <a:srgbClr val="222C58"/>
          </a:solidFill>
        </p:spPr>
        <p:txBody>
          <a:bodyPr>
            <a:normAutofit lnSpcReduction="10000"/>
          </a:bodyPr>
          <a:lstStyle/>
          <a:p>
            <a:pPr marL="0" indent="0">
              <a:spcAft>
                <a:spcPts val="600"/>
              </a:spcAft>
              <a:buNone/>
            </a:pPr>
            <a:r>
              <a:rPr lang="en-US" sz="2400" b="1" dirty="0" smtClean="0">
                <a:solidFill>
                  <a:schemeClr val="bg1"/>
                </a:solidFill>
              </a:rPr>
              <a:t>About DDTC:</a:t>
            </a:r>
          </a:p>
          <a:p>
            <a:pPr>
              <a:spcBef>
                <a:spcPts val="600"/>
              </a:spcBef>
              <a:spcAft>
                <a:spcPts val="600"/>
              </a:spcAft>
            </a:pPr>
            <a:r>
              <a:rPr lang="en-US" sz="1600" b="1" dirty="0" smtClean="0">
                <a:solidFill>
                  <a:schemeClr val="bg1"/>
                </a:solidFill>
              </a:rPr>
              <a:t>Mission: </a:t>
            </a:r>
            <a:r>
              <a:rPr lang="en-US" sz="1600" dirty="0" smtClean="0">
                <a:solidFill>
                  <a:schemeClr val="bg1"/>
                </a:solidFill>
              </a:rPr>
              <a:t>Ensuring </a:t>
            </a:r>
            <a:r>
              <a:rPr lang="en-US" sz="1600" dirty="0">
                <a:solidFill>
                  <a:schemeClr val="bg1"/>
                </a:solidFill>
              </a:rPr>
              <a:t>commercial exports of defense articles and defense services are consistent with U.S. national security and foreign policy objectives</a:t>
            </a:r>
            <a:r>
              <a:rPr lang="en-US" sz="1600" dirty="0" smtClean="0">
                <a:solidFill>
                  <a:schemeClr val="bg1"/>
                </a:solidFill>
              </a:rPr>
              <a:t>.</a:t>
            </a:r>
          </a:p>
          <a:p>
            <a:pPr>
              <a:spcBef>
                <a:spcPts val="600"/>
              </a:spcBef>
            </a:pPr>
            <a:r>
              <a:rPr lang="en-US" sz="1600" b="1" dirty="0" smtClean="0">
                <a:solidFill>
                  <a:schemeClr val="bg1"/>
                </a:solidFill>
              </a:rPr>
              <a:t>Organizational Structure:</a:t>
            </a:r>
            <a:r>
              <a:rPr lang="en-US" sz="1600" dirty="0" smtClean="0">
                <a:solidFill>
                  <a:schemeClr val="bg1"/>
                </a:solidFill>
              </a:rPr>
              <a:t> </a:t>
            </a:r>
          </a:p>
          <a:p>
            <a:pPr lvl="1">
              <a:spcBef>
                <a:spcPts val="600"/>
              </a:spcBef>
            </a:pPr>
            <a:r>
              <a:rPr lang="en-US" sz="1200" dirty="0" smtClean="0">
                <a:solidFill>
                  <a:schemeClr val="bg1"/>
                </a:solidFill>
              </a:rPr>
              <a:t>Management Office (DTCM)</a:t>
            </a:r>
          </a:p>
          <a:p>
            <a:pPr lvl="1">
              <a:spcBef>
                <a:spcPts val="600"/>
              </a:spcBef>
            </a:pPr>
            <a:r>
              <a:rPr lang="en-US" sz="1200" dirty="0" smtClean="0">
                <a:solidFill>
                  <a:schemeClr val="bg1"/>
                </a:solidFill>
              </a:rPr>
              <a:t>Policy Office (DTCP)</a:t>
            </a:r>
          </a:p>
          <a:p>
            <a:pPr lvl="1">
              <a:spcBef>
                <a:spcPts val="600"/>
              </a:spcBef>
            </a:pPr>
            <a:r>
              <a:rPr lang="en-US" sz="1200" dirty="0" smtClean="0">
                <a:solidFill>
                  <a:schemeClr val="bg1"/>
                </a:solidFill>
              </a:rPr>
              <a:t>Licensing Office (DTCL)</a:t>
            </a:r>
          </a:p>
          <a:p>
            <a:pPr lvl="1">
              <a:spcBef>
                <a:spcPts val="600"/>
              </a:spcBef>
            </a:pPr>
            <a:r>
              <a:rPr lang="en-US" sz="1200" dirty="0" smtClean="0">
                <a:solidFill>
                  <a:schemeClr val="bg1"/>
                </a:solidFill>
              </a:rPr>
              <a:t>Compliance Office (DTCC)</a:t>
            </a:r>
          </a:p>
          <a:p>
            <a:pPr>
              <a:spcBef>
                <a:spcPts val="600"/>
              </a:spcBef>
            </a:pPr>
            <a:r>
              <a:rPr lang="en-US" sz="1600" b="1" dirty="0" smtClean="0">
                <a:solidFill>
                  <a:schemeClr val="bg1"/>
                </a:solidFill>
              </a:rPr>
              <a:t>Key Functions: </a:t>
            </a:r>
          </a:p>
          <a:p>
            <a:pPr lvl="1">
              <a:spcBef>
                <a:spcPts val="600"/>
              </a:spcBef>
            </a:pPr>
            <a:r>
              <a:rPr lang="en-US" sz="1200" dirty="0" smtClean="0">
                <a:solidFill>
                  <a:schemeClr val="bg1"/>
                </a:solidFill>
              </a:rPr>
              <a:t>Establishing and maintaining defense export regulations (ITAR)</a:t>
            </a:r>
          </a:p>
          <a:p>
            <a:pPr lvl="1">
              <a:spcBef>
                <a:spcPts val="600"/>
              </a:spcBef>
            </a:pPr>
            <a:r>
              <a:rPr lang="en-US" sz="1200" dirty="0" smtClean="0">
                <a:solidFill>
                  <a:schemeClr val="bg1"/>
                </a:solidFill>
              </a:rPr>
              <a:t>Registering entities and individuals</a:t>
            </a:r>
          </a:p>
          <a:p>
            <a:pPr lvl="1">
              <a:spcBef>
                <a:spcPts val="600"/>
              </a:spcBef>
            </a:pPr>
            <a:r>
              <a:rPr lang="en-US" sz="1200" dirty="0" smtClean="0">
                <a:solidFill>
                  <a:schemeClr val="bg1"/>
                </a:solidFill>
              </a:rPr>
              <a:t>Adjudicating export licenses</a:t>
            </a:r>
          </a:p>
          <a:p>
            <a:pPr lvl="1">
              <a:spcBef>
                <a:spcPts val="600"/>
              </a:spcBef>
            </a:pPr>
            <a:r>
              <a:rPr lang="en-US" sz="1200" dirty="0" smtClean="0">
                <a:solidFill>
                  <a:schemeClr val="bg1"/>
                </a:solidFill>
              </a:rPr>
              <a:t>Responding to inquiries</a:t>
            </a:r>
          </a:p>
          <a:p>
            <a:pPr lvl="1">
              <a:spcBef>
                <a:spcPts val="600"/>
              </a:spcBef>
            </a:pPr>
            <a:r>
              <a:rPr lang="en-US" sz="1200" dirty="0" smtClean="0">
                <a:solidFill>
                  <a:schemeClr val="bg1"/>
                </a:solidFill>
              </a:rPr>
              <a:t>Promoting and enforcing compliance</a:t>
            </a:r>
          </a:p>
          <a:p>
            <a:pPr lvl="1"/>
            <a:endParaRPr lang="en-US" sz="1400" dirty="0">
              <a:solidFill>
                <a:schemeClr val="bg1"/>
              </a:solidFill>
            </a:endParaRPr>
          </a:p>
        </p:txBody>
      </p:sp>
      <p:sp>
        <p:nvSpPr>
          <p:cNvPr id="4" name="Footer Placeholder 3"/>
          <p:cNvSpPr>
            <a:spLocks noGrp="1"/>
          </p:cNvSpPr>
          <p:nvPr>
            <p:ph type="ftr" sz="quarter" idx="11"/>
          </p:nvPr>
        </p:nvSpPr>
        <p:spPr/>
        <p:txBody>
          <a:bodyPr/>
          <a:lstStyle/>
          <a:p>
            <a:r>
              <a:rPr lang="en-US" smtClean="0"/>
              <a:t>Unclassified</a:t>
            </a:r>
            <a:endParaRPr lang="en-US" dirty="0"/>
          </a:p>
        </p:txBody>
      </p:sp>
      <p:sp>
        <p:nvSpPr>
          <p:cNvPr id="5" name="Slide Number Placeholder 4"/>
          <p:cNvSpPr>
            <a:spLocks noGrp="1"/>
          </p:cNvSpPr>
          <p:nvPr>
            <p:ph type="sldNum" sz="quarter" idx="12"/>
          </p:nvPr>
        </p:nvSpPr>
        <p:spPr/>
        <p:txBody>
          <a:bodyPr/>
          <a:lstStyle/>
          <a:p>
            <a:fld id="{DFD88E76-0BC3-407A-B533-1E1673D0C469}" type="slidenum">
              <a:rPr lang="en-US" smtClean="0"/>
              <a:pPr/>
              <a:t>2</a:t>
            </a:fld>
            <a:endParaRPr lang="en-US" dirty="0"/>
          </a:p>
        </p:txBody>
      </p:sp>
      <p:pic>
        <p:nvPicPr>
          <p:cNvPr id="6" name="Picture 5"/>
          <p:cNvPicPr>
            <a:picLocks noChangeAspect="1"/>
          </p:cNvPicPr>
          <p:nvPr/>
        </p:nvPicPr>
        <p:blipFill>
          <a:blip r:embed="rId2"/>
          <a:stretch>
            <a:fillRect/>
          </a:stretch>
        </p:blipFill>
        <p:spPr>
          <a:xfrm>
            <a:off x="4834778" y="2126036"/>
            <a:ext cx="1933575" cy="2085975"/>
          </a:xfrm>
          <a:prstGeom prst="rect">
            <a:avLst/>
          </a:prstGeom>
        </p:spPr>
      </p:pic>
    </p:spTree>
    <p:extLst>
      <p:ext uri="{BB962C8B-B14F-4D97-AF65-F5344CB8AC3E}">
        <p14:creationId xmlns:p14="http://schemas.microsoft.com/office/powerpoint/2010/main" val="39898577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pPr marL="571500" indent="-571500">
              <a:buFont typeface="+mj-lt"/>
              <a:buAutoNum type="arabicPeriod"/>
            </a:pPr>
            <a:r>
              <a:rPr lang="en-US" sz="2800" dirty="0" smtClean="0"/>
              <a:t>DDTC IT Modernization Overview</a:t>
            </a:r>
          </a:p>
          <a:p>
            <a:pPr marL="571500" indent="-571500">
              <a:buFont typeface="+mj-lt"/>
              <a:buAutoNum type="arabicPeriod"/>
            </a:pPr>
            <a:r>
              <a:rPr lang="en-US" sz="2800" dirty="0" smtClean="0"/>
              <a:t>Advisory Opinions</a:t>
            </a:r>
          </a:p>
          <a:p>
            <a:pPr marL="571500" indent="-571500">
              <a:buFont typeface="+mj-lt"/>
              <a:buAutoNum type="arabicPeriod"/>
            </a:pPr>
            <a:r>
              <a:rPr lang="en-US" sz="2800" dirty="0" smtClean="0"/>
              <a:t>Next Steps</a:t>
            </a:r>
          </a:p>
          <a:p>
            <a:pPr marL="571500" indent="-571500">
              <a:buFont typeface="+mj-lt"/>
              <a:buAutoNum type="arabicPeriod"/>
            </a:pPr>
            <a:r>
              <a:rPr lang="en-US" sz="2800" dirty="0" smtClean="0"/>
              <a:t>Q&amp;A</a:t>
            </a:r>
            <a:endParaRPr lang="en-US" sz="2800" dirty="0"/>
          </a:p>
        </p:txBody>
      </p:sp>
      <p:sp>
        <p:nvSpPr>
          <p:cNvPr id="5" name="Title 4"/>
          <p:cNvSpPr>
            <a:spLocks noGrp="1"/>
          </p:cNvSpPr>
          <p:nvPr>
            <p:ph type="title"/>
          </p:nvPr>
        </p:nvSpPr>
        <p:spPr/>
        <p:txBody>
          <a:bodyPr/>
          <a:lstStyle/>
          <a:p>
            <a:r>
              <a:rPr lang="en-US" dirty="0" smtClean="0"/>
              <a:t>Agenda</a:t>
            </a:r>
            <a:endParaRPr lang="en-US" dirty="0"/>
          </a:p>
        </p:txBody>
      </p:sp>
    </p:spTree>
    <p:extLst>
      <p:ext uri="{BB962C8B-B14F-4D97-AF65-F5344CB8AC3E}">
        <p14:creationId xmlns:p14="http://schemas.microsoft.com/office/powerpoint/2010/main" val="855999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It modernization overview</a:t>
            </a:r>
            <a:endParaRPr lang="en-US" dirty="0"/>
          </a:p>
        </p:txBody>
      </p:sp>
      <p:sp>
        <p:nvSpPr>
          <p:cNvPr id="7" name="Text Placeholder 6"/>
          <p:cNvSpPr>
            <a:spLocks noGrp="1"/>
          </p:cNvSpPr>
          <p:nvPr>
            <p:ph type="body" idx="1"/>
          </p:nvPr>
        </p:nvSpPr>
        <p:spPr/>
        <p:txBody>
          <a:bodyPr/>
          <a:lstStyle/>
          <a:p>
            <a:r>
              <a:rPr lang="en-US" dirty="0" smtClean="0"/>
              <a:t>DIRECTORATE OF DEFENSE TRADE CONTROLS</a:t>
            </a:r>
            <a:endParaRPr lang="en-US" dirty="0"/>
          </a:p>
        </p:txBody>
      </p:sp>
      <p:sp>
        <p:nvSpPr>
          <p:cNvPr id="4" name="Footer Placeholder 3"/>
          <p:cNvSpPr>
            <a:spLocks noGrp="1"/>
          </p:cNvSpPr>
          <p:nvPr>
            <p:ph type="ftr" sz="quarter" idx="11"/>
          </p:nvPr>
        </p:nvSpPr>
        <p:spPr/>
        <p:txBody>
          <a:bodyPr/>
          <a:lstStyle/>
          <a:p>
            <a:r>
              <a:rPr lang="en-US" smtClean="0"/>
              <a:t>Unclassified</a:t>
            </a:r>
            <a:endParaRPr lang="en-US" dirty="0"/>
          </a:p>
        </p:txBody>
      </p:sp>
      <p:sp>
        <p:nvSpPr>
          <p:cNvPr id="5" name="Slide Number Placeholder 4"/>
          <p:cNvSpPr>
            <a:spLocks noGrp="1"/>
          </p:cNvSpPr>
          <p:nvPr>
            <p:ph type="sldNum" sz="quarter" idx="12"/>
          </p:nvPr>
        </p:nvSpPr>
        <p:spPr/>
        <p:txBody>
          <a:bodyPr/>
          <a:lstStyle/>
          <a:p>
            <a:fld id="{DFD88E76-0BC3-407A-B533-1E1673D0C469}" type="slidenum">
              <a:rPr lang="en-US" smtClean="0"/>
              <a:pPr/>
              <a:t>4</a:t>
            </a:fld>
            <a:endParaRPr lang="en-US" dirty="0"/>
          </a:p>
        </p:txBody>
      </p:sp>
    </p:spTree>
    <p:extLst>
      <p:ext uri="{BB962C8B-B14F-4D97-AF65-F5344CB8AC3E}">
        <p14:creationId xmlns:p14="http://schemas.microsoft.com/office/powerpoint/2010/main" val="3211927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 Modernization Overview</a:t>
            </a:r>
            <a:endParaRPr lang="en-US" dirty="0"/>
          </a:p>
        </p:txBody>
      </p:sp>
      <p:sp>
        <p:nvSpPr>
          <p:cNvPr id="6" name="Rectangle 5"/>
          <p:cNvSpPr/>
          <p:nvPr/>
        </p:nvSpPr>
        <p:spPr>
          <a:xfrm>
            <a:off x="149629" y="1312852"/>
            <a:ext cx="8753302" cy="76713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DDTC is undergoing a major IT Modernization effort to replace legacy systems with modern Cloud technologies. The new system,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Defense Export Control and Compliance </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System (DECCS)</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t>
            </a: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will provide industry access to a number of DDTC applications through a single online portal. </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pSp>
        <p:nvGrpSpPr>
          <p:cNvPr id="34" name="Group 33"/>
          <p:cNvGrpSpPr/>
          <p:nvPr/>
        </p:nvGrpSpPr>
        <p:grpSpPr>
          <a:xfrm>
            <a:off x="841403" y="2678884"/>
            <a:ext cx="7348894" cy="3414648"/>
            <a:chOff x="403448" y="2710783"/>
            <a:chExt cx="7348894" cy="3414648"/>
          </a:xfrm>
        </p:grpSpPr>
        <p:grpSp>
          <p:nvGrpSpPr>
            <p:cNvPr id="31" name="Group 30"/>
            <p:cNvGrpSpPr/>
            <p:nvPr/>
          </p:nvGrpSpPr>
          <p:grpSpPr>
            <a:xfrm>
              <a:off x="403448" y="2710783"/>
              <a:ext cx="3462693" cy="3414648"/>
              <a:chOff x="679898" y="2710783"/>
              <a:chExt cx="3462693" cy="3414648"/>
            </a:xfrm>
          </p:grpSpPr>
          <p:sp>
            <p:nvSpPr>
              <p:cNvPr id="4" name="TextBox 3"/>
              <p:cNvSpPr txBox="1"/>
              <p:nvPr/>
            </p:nvSpPr>
            <p:spPr>
              <a:xfrm>
                <a:off x="1422127" y="2710783"/>
                <a:ext cx="20444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Current State</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20" name="Group 19"/>
              <p:cNvGrpSpPr/>
              <p:nvPr/>
            </p:nvGrpSpPr>
            <p:grpSpPr>
              <a:xfrm>
                <a:off x="679898" y="3195604"/>
                <a:ext cx="1219021" cy="1423874"/>
                <a:chOff x="322130" y="3112512"/>
                <a:chExt cx="1219021" cy="1423874"/>
              </a:xfrm>
            </p:grpSpPr>
            <p:pic>
              <p:nvPicPr>
                <p:cNvPr id="1026" name="Picture 2" descr="https://d30y9cdsu7xlg0.cloudfront.net/png/1437475-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168" y="3607440"/>
                  <a:ext cx="928946" cy="92894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22130" y="3112512"/>
                  <a:ext cx="121902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DTrade Licensing System</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pic>
            <p:nvPicPr>
              <p:cNvPr id="12" name="Picture 2" descr="https://d30y9cdsu7xlg0.cloudfront.net/png/1437475-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608" y="3690532"/>
                <a:ext cx="928946" cy="92894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923570" y="3195604"/>
                <a:ext cx="12190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MARY Status Retrieval System</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nvGrpSpPr>
              <p:cNvPr id="11" name="Group 10"/>
              <p:cNvGrpSpPr/>
              <p:nvPr/>
            </p:nvGrpSpPr>
            <p:grpSpPr>
              <a:xfrm>
                <a:off x="2923570" y="4653432"/>
                <a:ext cx="1219021" cy="1471999"/>
                <a:chOff x="1796511" y="4547704"/>
                <a:chExt cx="1219021" cy="1471999"/>
              </a:xfrm>
            </p:grpSpPr>
            <p:pic>
              <p:nvPicPr>
                <p:cNvPr id="14" name="Picture 2" descr="https://d30y9cdsu7xlg0.cloudfront.net/png/1437475-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1549" y="5090757"/>
                  <a:ext cx="928946" cy="92894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796511" y="4547704"/>
                  <a:ext cx="121902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EFS Form Submission System</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18" name="Group 17"/>
              <p:cNvGrpSpPr/>
              <p:nvPr/>
            </p:nvGrpSpPr>
            <p:grpSpPr>
              <a:xfrm>
                <a:off x="679898" y="4642114"/>
                <a:ext cx="1219021" cy="1471999"/>
                <a:chOff x="378445" y="4590728"/>
                <a:chExt cx="1219021" cy="1471999"/>
              </a:xfrm>
            </p:grpSpPr>
            <p:pic>
              <p:nvPicPr>
                <p:cNvPr id="16" name="Picture 2" descr="https://d30y9cdsu7xlg0.cloudfront.net/png/1437475-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483" y="5133781"/>
                  <a:ext cx="928946" cy="92894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78445" y="4590728"/>
                  <a:ext cx="1219021"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DETRA Licensing Database</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2" name="Group 21"/>
              <p:cNvGrpSpPr/>
              <p:nvPr/>
            </p:nvGrpSpPr>
            <p:grpSpPr>
              <a:xfrm>
                <a:off x="1801734" y="3195604"/>
                <a:ext cx="1219021" cy="1399716"/>
                <a:chOff x="1753882" y="3231080"/>
                <a:chExt cx="1219021" cy="1399716"/>
              </a:xfrm>
            </p:grpSpPr>
            <p:pic>
              <p:nvPicPr>
                <p:cNvPr id="1030" name="Picture 6" descr="https://d30y9cdsu7xlg0.cloudfront.net/png/1455978-20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048" y="3698108"/>
                  <a:ext cx="932688" cy="932688"/>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1753882" y="3231080"/>
                  <a:ext cx="12190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General Correspondence</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nvGrpSpPr>
              <p:cNvPr id="26" name="Group 25"/>
              <p:cNvGrpSpPr/>
              <p:nvPr/>
            </p:nvGrpSpPr>
            <p:grpSpPr>
              <a:xfrm>
                <a:off x="1774773" y="4653432"/>
                <a:ext cx="1219021" cy="1425205"/>
                <a:chOff x="1774773" y="4653432"/>
                <a:chExt cx="1219021" cy="1425205"/>
              </a:xfrm>
            </p:grpSpPr>
            <p:sp>
              <p:nvSpPr>
                <p:cNvPr id="25" name="TextBox 24"/>
                <p:cNvSpPr txBox="1"/>
                <p:nvPr/>
              </p:nvSpPr>
              <p:spPr>
                <a:xfrm>
                  <a:off x="1774773" y="4653432"/>
                  <a:ext cx="121902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Registration Applications</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032" name="Picture 8" descr="https://d30y9cdsu7xlg0.cloudfront.net/png/1776689-2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78457" y="5266985"/>
                  <a:ext cx="811652" cy="811652"/>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32" name="Group 31"/>
            <p:cNvGrpSpPr/>
            <p:nvPr/>
          </p:nvGrpSpPr>
          <p:grpSpPr>
            <a:xfrm>
              <a:off x="5244163" y="2710783"/>
              <a:ext cx="2508179" cy="3034558"/>
              <a:chOff x="5244163" y="2943348"/>
              <a:chExt cx="2508179" cy="3034558"/>
            </a:xfrm>
          </p:grpSpPr>
          <p:sp>
            <p:nvSpPr>
              <p:cNvPr id="9" name="TextBox 8"/>
              <p:cNvSpPr txBox="1"/>
              <p:nvPr/>
            </p:nvSpPr>
            <p:spPr>
              <a:xfrm>
                <a:off x="5447147" y="2943348"/>
                <a:ext cx="20444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Future State</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034" name="Picture 10" descr="https://d30y9cdsu7xlg0.cloudfront.net/png/515396-2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4163" y="3469727"/>
                <a:ext cx="2508179" cy="2508179"/>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5859867" y="3500836"/>
                <a:ext cx="1219021"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DECCS</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grpSp>
      </p:grpSp>
      <p:sp>
        <p:nvSpPr>
          <p:cNvPr id="36" name="Slide Number Placeholder 3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88E76-0BC3-407A-B533-1E1673D0C469}" type="slidenum">
              <a:rPr kumimoji="0" lang="en-US" sz="11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2" name="Isosceles Triangle 1"/>
          <p:cNvSpPr/>
          <p:nvPr/>
        </p:nvSpPr>
        <p:spPr>
          <a:xfrm rot="5400000">
            <a:off x="3492842" y="4380344"/>
            <a:ext cx="2883034" cy="449757"/>
          </a:xfrm>
          <a:prstGeom prst="triangle">
            <a:avLst>
              <a:gd name="adj" fmla="val 51239"/>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5600669" y="5492513"/>
            <a:ext cx="2590429"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noProof="0" dirty="0" smtClean="0">
                <a:solidFill>
                  <a:prstClr val="black"/>
                </a:solidFill>
                <a:latin typeface="Arial" panose="020B0604020202020204" pitchFamily="34" charset="0"/>
                <a:cs typeface="Arial" panose="020B0604020202020204" pitchFamily="34" charset="0"/>
              </a:rPr>
              <a:t>DECCS Applications: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noProof="0" dirty="0" smtClean="0">
                <a:solidFill>
                  <a:prstClr val="black"/>
                </a:solidFill>
                <a:latin typeface="Arial" panose="020B0604020202020204" pitchFamily="34" charset="0"/>
                <a:cs typeface="Arial" panose="020B0604020202020204" pitchFamily="34" charset="0"/>
              </a:rPr>
              <a:t>Commodity Jurisdiction | Advisory Opinions | Registration | Licensing  </a:t>
            </a:r>
            <a:endParaRPr kumimoji="0" lang="en-US" sz="1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53409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IT Modernization Benefits</a:t>
            </a:r>
            <a:endParaRPr lang="en-US" dirty="0"/>
          </a:p>
        </p:txBody>
      </p:sp>
      <p:sp>
        <p:nvSpPr>
          <p:cNvPr id="6" name="Rectangle 5"/>
          <p:cNvSpPr/>
          <p:nvPr/>
        </p:nvSpPr>
        <p:spPr>
          <a:xfrm>
            <a:off x="149629" y="1312852"/>
            <a:ext cx="8753302" cy="30610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DECCS will offer a number of benefits to industry users, including:</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322862595"/>
              </p:ext>
            </p:extLst>
          </p:nvPr>
        </p:nvGraphicFramePr>
        <p:xfrm>
          <a:off x="399690" y="2428906"/>
          <a:ext cx="8363310" cy="3460848"/>
        </p:xfrm>
        <a:graphic>
          <a:graphicData uri="http://schemas.openxmlformats.org/drawingml/2006/table">
            <a:tbl>
              <a:tblPr firstRow="1" bandRow="1">
                <a:tableStyleId>{5C22544A-7EE6-4342-B048-85BDC9FD1C3A}</a:tableStyleId>
              </a:tblPr>
              <a:tblGrid>
                <a:gridCol w="2787770">
                  <a:extLst>
                    <a:ext uri="{9D8B030D-6E8A-4147-A177-3AD203B41FA5}">
                      <a16:colId xmlns:a16="http://schemas.microsoft.com/office/drawing/2014/main" val="3161149539"/>
                    </a:ext>
                  </a:extLst>
                </a:gridCol>
                <a:gridCol w="2787770">
                  <a:extLst>
                    <a:ext uri="{9D8B030D-6E8A-4147-A177-3AD203B41FA5}">
                      <a16:colId xmlns:a16="http://schemas.microsoft.com/office/drawing/2014/main" val="3775880647"/>
                    </a:ext>
                  </a:extLst>
                </a:gridCol>
                <a:gridCol w="2787770">
                  <a:extLst>
                    <a:ext uri="{9D8B030D-6E8A-4147-A177-3AD203B41FA5}">
                      <a16:colId xmlns:a16="http://schemas.microsoft.com/office/drawing/2014/main" val="3385849812"/>
                    </a:ext>
                  </a:extLst>
                </a:gridCol>
              </a:tblGrid>
              <a:tr h="506206">
                <a:tc>
                  <a:txBody>
                    <a:bodyPr/>
                    <a:lstStyle/>
                    <a:p>
                      <a:pPr algn="ctr"/>
                      <a:r>
                        <a:rPr lang="en-US" sz="1600" dirty="0" smtClean="0">
                          <a:solidFill>
                            <a:schemeClr val="tx1"/>
                          </a:solidFill>
                          <a:cs typeface="Times New Roman" panose="02020603050405020304" pitchFamily="18" charset="0"/>
                        </a:rPr>
                        <a:t>Improved Security</a:t>
                      </a:r>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rPr>
                        <a:t>Enhanced User Experience</a:t>
                      </a:r>
                      <a:endParaRPr lang="en-US" sz="1600" dirty="0">
                        <a:solidFill>
                          <a:schemeClr val="tx1"/>
                        </a:solidFill>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dirty="0" smtClean="0">
                          <a:solidFill>
                            <a:schemeClr val="tx1"/>
                          </a:solidFill>
                        </a:rPr>
                        <a:t>Streamlined Processes</a:t>
                      </a:r>
                      <a:endParaRPr lang="en-US" sz="1600" dirty="0">
                        <a:solidFill>
                          <a:schemeClr val="tx1"/>
                        </a:solidFill>
                      </a:endParaRPr>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03890951"/>
                  </a:ext>
                </a:extLst>
              </a:tr>
              <a:tr h="724711">
                <a:tc>
                  <a:txBody>
                    <a:bodyPr/>
                    <a:lstStyle/>
                    <a:p>
                      <a:pPr algn="ctr"/>
                      <a:endParaRPr lang="en-US" sz="1400" dirty="0"/>
                    </a:p>
                  </a:txBody>
                  <a:tcPr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smtClean="0"/>
                    </a:p>
                    <a:p>
                      <a:pPr algn="ctr"/>
                      <a:endParaRPr lang="en-US" sz="1400" dirty="0" smtClean="0"/>
                    </a:p>
                    <a:p>
                      <a:pPr algn="ctr"/>
                      <a:endParaRPr lang="en-US" sz="1400" dirty="0" smtClean="0"/>
                    </a:p>
                    <a:p>
                      <a:pPr algn="ctr"/>
                      <a:endParaRPr lang="en-US" sz="1400" dirty="0"/>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dirty="0"/>
                    </a:p>
                  </a:txBody>
                  <a:tcPr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34927129"/>
                  </a:ext>
                </a:extLst>
              </a:tr>
              <a:tr h="2009762">
                <a:tc>
                  <a:txBody>
                    <a:bodyPr/>
                    <a:lstStyle/>
                    <a:p>
                      <a:pPr marL="285750" indent="-285750">
                        <a:spcBef>
                          <a:spcPts val="300"/>
                        </a:spcBef>
                        <a:spcAft>
                          <a:spcPts val="1200"/>
                        </a:spcAft>
                        <a:buFont typeface="Wingdings" panose="05000000000000000000" pitchFamily="2" charset="2"/>
                        <a:buChar char="ü"/>
                      </a:pPr>
                      <a:r>
                        <a:rPr lang="en-US" sz="1400" dirty="0" smtClean="0"/>
                        <a:t>Logon/Password</a:t>
                      </a:r>
                    </a:p>
                    <a:p>
                      <a:pPr marL="285750" indent="-285750">
                        <a:spcBef>
                          <a:spcPts val="300"/>
                        </a:spcBef>
                        <a:spcAft>
                          <a:spcPts val="1200"/>
                        </a:spcAft>
                        <a:buFont typeface="Wingdings" panose="05000000000000000000" pitchFamily="2" charset="2"/>
                        <a:buChar char="ü"/>
                      </a:pPr>
                      <a:r>
                        <a:rPr lang="en-US" sz="1400" dirty="0" smtClean="0"/>
                        <a:t>Digital Certificate</a:t>
                      </a:r>
                    </a:p>
                    <a:p>
                      <a:pPr marL="285750" indent="-285750">
                        <a:spcBef>
                          <a:spcPts val="300"/>
                        </a:spcBef>
                        <a:spcAft>
                          <a:spcPts val="1200"/>
                        </a:spcAft>
                        <a:buFont typeface="Wingdings" panose="05000000000000000000" pitchFamily="2" charset="2"/>
                        <a:buChar char="ü"/>
                      </a:pPr>
                      <a:r>
                        <a:rPr lang="en-US" sz="1400" dirty="0" smtClean="0"/>
                        <a:t>Multiple layers of data back up</a:t>
                      </a:r>
                    </a:p>
                    <a:p>
                      <a:pPr marL="285750" indent="-285750">
                        <a:spcBef>
                          <a:spcPts val="300"/>
                        </a:spcBef>
                        <a:spcAft>
                          <a:spcPts val="1200"/>
                        </a:spcAft>
                        <a:buFont typeface="Wingdings" panose="05000000000000000000" pitchFamily="2" charset="2"/>
                        <a:buChar char="ü"/>
                      </a:pPr>
                      <a:r>
                        <a:rPr lang="en-US" sz="1400" dirty="0" smtClean="0"/>
                        <a:t>Secure online Pay.gov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300"/>
                        </a:spcBef>
                        <a:spcAft>
                          <a:spcPts val="1200"/>
                        </a:spcAft>
                        <a:buFont typeface="Wingdings" panose="05000000000000000000" pitchFamily="2" charset="2"/>
                        <a:buChar char="ü"/>
                      </a:pPr>
                      <a:r>
                        <a:rPr lang="en-US" sz="1400" dirty="0" smtClean="0"/>
                        <a:t>Browser based web application (vs. form fill/file/submit)</a:t>
                      </a:r>
                    </a:p>
                    <a:p>
                      <a:pPr marL="285750" indent="-285750">
                        <a:spcBef>
                          <a:spcPts val="300"/>
                        </a:spcBef>
                        <a:spcAft>
                          <a:spcPts val="1200"/>
                        </a:spcAft>
                        <a:buFont typeface="Wingdings" panose="05000000000000000000" pitchFamily="2" charset="2"/>
                        <a:buChar char="ü"/>
                      </a:pPr>
                      <a:r>
                        <a:rPr lang="en-US" sz="1400" dirty="0" smtClean="0"/>
                        <a:t>Ability to save work in progress and copy submissions</a:t>
                      </a:r>
                    </a:p>
                    <a:p>
                      <a:pPr marL="285750" indent="-285750">
                        <a:spcBef>
                          <a:spcPts val="300"/>
                        </a:spcBef>
                        <a:spcAft>
                          <a:spcPts val="1200"/>
                        </a:spcAft>
                        <a:buFont typeface="Wingdings" panose="05000000000000000000" pitchFamily="2" charset="2"/>
                        <a:buChar char="ü"/>
                      </a:pPr>
                      <a:r>
                        <a:rPr lang="en-US" sz="1400" dirty="0" smtClean="0"/>
                        <a:t>Online data entry validation and submission progress</a:t>
                      </a:r>
                      <a:r>
                        <a:rPr lang="en-US" sz="1400" baseline="0" dirty="0" smtClean="0"/>
                        <a:t> tracking</a:t>
                      </a:r>
                      <a:endParaRPr lang="en-US" sz="14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spcBef>
                          <a:spcPts val="300"/>
                        </a:spcBef>
                        <a:spcAft>
                          <a:spcPts val="1200"/>
                        </a:spcAft>
                        <a:buFont typeface="Wingdings" panose="05000000000000000000" pitchFamily="2" charset="2"/>
                        <a:buChar char="ü"/>
                      </a:pPr>
                      <a:r>
                        <a:rPr lang="en-US" sz="1400" dirty="0" smtClean="0"/>
                        <a:t>Consolidated</a:t>
                      </a:r>
                      <a:r>
                        <a:rPr lang="en-US" sz="1400" baseline="0" dirty="0" smtClean="0"/>
                        <a:t> forms</a:t>
                      </a:r>
                      <a:endParaRPr lang="en-US" sz="1400" dirty="0" smtClean="0"/>
                    </a:p>
                    <a:p>
                      <a:pPr marL="285750" indent="-285750">
                        <a:spcBef>
                          <a:spcPts val="300"/>
                        </a:spcBef>
                        <a:spcAft>
                          <a:spcPts val="1200"/>
                        </a:spcAft>
                        <a:buFont typeface="Wingdings" panose="05000000000000000000" pitchFamily="2" charset="2"/>
                        <a:buChar char="ü"/>
                      </a:pPr>
                      <a:r>
                        <a:rPr lang="en-US" sz="1400" dirty="0" smtClean="0"/>
                        <a:t>Online</a:t>
                      </a:r>
                      <a:r>
                        <a:rPr lang="en-US" sz="1400" baseline="0" dirty="0" smtClean="0"/>
                        <a:t> payment option</a:t>
                      </a:r>
                      <a:endParaRPr lang="en-US" sz="1400" dirty="0" smtClean="0"/>
                    </a:p>
                    <a:p>
                      <a:pPr marL="285750" indent="-285750">
                        <a:spcBef>
                          <a:spcPts val="300"/>
                        </a:spcBef>
                        <a:spcAft>
                          <a:spcPts val="1200"/>
                        </a:spcAft>
                        <a:buFont typeface="Wingdings" panose="05000000000000000000" pitchFamily="2" charset="2"/>
                        <a:buChar char="ü"/>
                      </a:pPr>
                      <a:r>
                        <a:rPr lang="en-US" sz="1400" dirty="0" smtClean="0"/>
                        <a:t>Electronic</a:t>
                      </a:r>
                      <a:r>
                        <a:rPr lang="en-US" sz="1400" baseline="0" dirty="0" smtClean="0"/>
                        <a:t> filing option for current manual processes</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08485899"/>
                  </a:ext>
                </a:extLst>
              </a:tr>
            </a:tbl>
          </a:graphicData>
        </a:graphic>
      </p:graphicFrame>
      <p:pic>
        <p:nvPicPr>
          <p:cNvPr id="2050" name="Picture 2" descr="https://d30y9cdsu7xlg0.cloudfront.net/png/957678-2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5409" y="3001785"/>
            <a:ext cx="662166" cy="6621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d30y9cdsu7xlg0.cloudfront.net/png/11665-2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7096" y="3032452"/>
            <a:ext cx="658368" cy="6583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d30y9cdsu7xlg0.cloudfront.net/png/1401568-20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64985" y="3010320"/>
            <a:ext cx="658368" cy="65836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99690" y="2131452"/>
            <a:ext cx="8363310" cy="365760"/>
          </a:xfrm>
          <a:prstGeom prst="rect">
            <a:avLst/>
          </a:prstGeom>
          <a:solidFill>
            <a:srgbClr val="222C58"/>
          </a:solidFill>
          <a:ln>
            <a:solidFill>
              <a:srgbClr val="222C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rPr>
              <a:t>DECCS Benefits</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88E76-0BC3-407A-B533-1E1673D0C469}" type="slidenum">
              <a:rPr kumimoji="0" lang="en-US" sz="11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247192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22218"/>
          </a:xfrm>
        </p:spPr>
        <p:txBody>
          <a:bodyPr>
            <a:noAutofit/>
          </a:bodyPr>
          <a:lstStyle/>
          <a:p>
            <a:r>
              <a:rPr lang="en-US" b="1" dirty="0" smtClean="0"/>
              <a:t>Progress </a:t>
            </a:r>
            <a:r>
              <a:rPr lang="en-US" b="1" dirty="0"/>
              <a:t>Report</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315081533"/>
              </p:ext>
            </p:extLst>
          </p:nvPr>
        </p:nvGraphicFramePr>
        <p:xfrm>
          <a:off x="1251353" y="1752958"/>
          <a:ext cx="7511646" cy="741680"/>
        </p:xfrm>
        <a:graphic>
          <a:graphicData uri="http://schemas.openxmlformats.org/drawingml/2006/table">
            <a:tbl>
              <a:tblPr firstRow="1" bandRow="1">
                <a:tableStyleId>{5C22544A-7EE6-4342-B048-85BDC9FD1C3A}</a:tableStyleId>
              </a:tblPr>
              <a:tblGrid>
                <a:gridCol w="7511646">
                  <a:extLst>
                    <a:ext uri="{9D8B030D-6E8A-4147-A177-3AD203B41FA5}">
                      <a16:colId xmlns:a16="http://schemas.microsoft.com/office/drawing/2014/main" val="394319976"/>
                    </a:ext>
                  </a:extLst>
                </a:gridCol>
              </a:tblGrid>
              <a:tr h="370840">
                <a:tc>
                  <a:txBody>
                    <a:bodyPr/>
                    <a:lstStyle/>
                    <a:p>
                      <a:pPr algn="ctr"/>
                      <a:r>
                        <a:rPr lang="en-US" sz="1600" dirty="0" smtClean="0"/>
                        <a:t>Release #1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50000"/>
                      </a:schemeClr>
                    </a:solidFill>
                  </a:tcPr>
                </a:tc>
                <a:extLst>
                  <a:ext uri="{0D108BD9-81ED-4DB2-BD59-A6C34878D82A}">
                    <a16:rowId xmlns:a16="http://schemas.microsoft.com/office/drawing/2014/main" val="910660189"/>
                  </a:ext>
                </a:extLst>
              </a:tr>
              <a:tr h="370840">
                <a:tc>
                  <a:txBody>
                    <a:bodyPr/>
                    <a:lstStyle/>
                    <a:p>
                      <a:pPr marL="285750" indent="-285750">
                        <a:spcBef>
                          <a:spcPts val="300"/>
                        </a:spcBef>
                        <a:spcAft>
                          <a:spcPts val="1200"/>
                        </a:spcAft>
                        <a:buFont typeface="Arial" panose="020B0604020202020204" pitchFamily="34" charset="0"/>
                        <a:buChar char="•"/>
                      </a:pPr>
                      <a:r>
                        <a:rPr lang="en-US" sz="1400" b="1" dirty="0" smtClean="0"/>
                        <a:t>Commodity Jurisdiction (CJ) </a:t>
                      </a:r>
                      <a:r>
                        <a:rPr lang="en-US" sz="1400" dirty="0" smtClean="0"/>
                        <a:t>application in </a:t>
                      </a:r>
                      <a:r>
                        <a:rPr lang="en-US" sz="1400" b="1" dirty="0" smtClean="0"/>
                        <a:t>November 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193026"/>
                  </a:ext>
                </a:extLst>
              </a:tr>
            </a:tbl>
          </a:graphicData>
        </a:graphic>
      </p:graphicFrame>
      <p:sp>
        <p:nvSpPr>
          <p:cNvPr id="7" name="Rectangle 6"/>
          <p:cNvSpPr/>
          <p:nvPr/>
        </p:nvSpPr>
        <p:spPr>
          <a:xfrm>
            <a:off x="149629" y="1312852"/>
            <a:ext cx="8753302" cy="30610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DECCS progress includes the following milestones:</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11" name="Curved Right Arrow 10"/>
          <p:cNvSpPr/>
          <p:nvPr/>
        </p:nvSpPr>
        <p:spPr>
          <a:xfrm>
            <a:off x="916430" y="3493168"/>
            <a:ext cx="731520" cy="1216152"/>
          </a:xfrm>
          <a:prstGeom prst="curved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Slide Number Placeholder 1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88E76-0BC3-407A-B533-1E1673D0C469}" type="slidenum">
              <a:rPr kumimoji="0" lang="en-US" sz="11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678807938"/>
              </p:ext>
            </p:extLst>
          </p:nvPr>
        </p:nvGraphicFramePr>
        <p:xfrm>
          <a:off x="2002055" y="4101244"/>
          <a:ext cx="6760945" cy="2438400"/>
        </p:xfrm>
        <a:graphic>
          <a:graphicData uri="http://schemas.openxmlformats.org/drawingml/2006/table">
            <a:tbl>
              <a:tblPr firstRow="1" bandRow="1">
                <a:tableStyleId>{5C22544A-7EE6-4342-B048-85BDC9FD1C3A}</a:tableStyleId>
              </a:tblPr>
              <a:tblGrid>
                <a:gridCol w="6760945">
                  <a:extLst>
                    <a:ext uri="{9D8B030D-6E8A-4147-A177-3AD203B41FA5}">
                      <a16:colId xmlns:a16="http://schemas.microsoft.com/office/drawing/2014/main" val="394319976"/>
                    </a:ext>
                  </a:extLst>
                </a:gridCol>
              </a:tblGrid>
              <a:tr h="281644">
                <a:tc>
                  <a:txBody>
                    <a:bodyPr/>
                    <a:lstStyle/>
                    <a:p>
                      <a:pPr algn="ctr"/>
                      <a:r>
                        <a:rPr lang="en-US" sz="1600" dirty="0" smtClean="0"/>
                        <a:t>Release #2</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50000"/>
                      </a:schemeClr>
                    </a:solidFill>
                  </a:tcPr>
                </a:tc>
                <a:extLst>
                  <a:ext uri="{0D108BD9-81ED-4DB2-BD59-A6C34878D82A}">
                    <a16:rowId xmlns:a16="http://schemas.microsoft.com/office/drawing/2014/main" val="910660189"/>
                  </a:ext>
                </a:extLst>
              </a:tr>
              <a:tr h="1915566">
                <a:tc>
                  <a:txBody>
                    <a:bodyPr/>
                    <a:lstStyle/>
                    <a:p>
                      <a:pPr marL="285750" indent="-285750">
                        <a:spcBef>
                          <a:spcPts val="300"/>
                        </a:spcBef>
                        <a:spcAft>
                          <a:spcPts val="1200"/>
                        </a:spcAft>
                        <a:buFont typeface="Arial" panose="020B0604020202020204" pitchFamily="34" charset="0"/>
                        <a:buChar char="•"/>
                      </a:pPr>
                      <a:r>
                        <a:rPr lang="en-US" sz="1400" b="1" dirty="0" smtClean="0"/>
                        <a:t>Advisory Opinion, Registration,</a:t>
                      </a:r>
                      <a:r>
                        <a:rPr lang="en-US" sz="1400" b="1" baseline="0" dirty="0" smtClean="0"/>
                        <a:t> and Licensing </a:t>
                      </a:r>
                      <a:r>
                        <a:rPr lang="en-US" sz="1400" baseline="0" dirty="0" smtClean="0"/>
                        <a:t>applications in </a:t>
                      </a:r>
                      <a:r>
                        <a:rPr lang="en-US" sz="1400" b="1" baseline="0" dirty="0" smtClean="0"/>
                        <a:t>Fall </a:t>
                      </a:r>
                      <a:r>
                        <a:rPr lang="en-US" sz="1400" b="0" baseline="0" dirty="0" smtClean="0"/>
                        <a:t>and </a:t>
                      </a:r>
                      <a:r>
                        <a:rPr lang="en-US" sz="1400" b="1" baseline="0" dirty="0" smtClean="0"/>
                        <a:t>Winter 2018</a:t>
                      </a:r>
                    </a:p>
                    <a:p>
                      <a:pPr marL="742950" marR="0" lvl="1" indent="-285750" algn="l" defTabSz="914400" rtl="0" eaLnBrk="1" fontAlgn="auto" latinLnBrk="0" hangingPunct="1">
                        <a:lnSpc>
                          <a:spcPct val="100000"/>
                        </a:lnSpc>
                        <a:spcBef>
                          <a:spcPts val="300"/>
                        </a:spcBef>
                        <a:spcAft>
                          <a:spcPts val="1200"/>
                        </a:spcAft>
                        <a:buClrTx/>
                        <a:buSzTx/>
                        <a:buFont typeface="Arial" panose="020B0604020202020204" pitchFamily="34" charset="0"/>
                        <a:buChar char="•"/>
                        <a:tabLst/>
                        <a:defRPr/>
                      </a:pPr>
                      <a:r>
                        <a:rPr lang="en-US" sz="1400" kern="1200" dirty="0" smtClean="0">
                          <a:solidFill>
                            <a:schemeClr val="dk1"/>
                          </a:solidFill>
                          <a:latin typeface="+mn-lt"/>
                          <a:ea typeface="+mn-ea"/>
                          <a:cs typeface="+mn-cs"/>
                        </a:rPr>
                        <a:t>Advisory Opinions online form</a:t>
                      </a:r>
                    </a:p>
                    <a:p>
                      <a:pPr marL="742950" marR="0" lvl="1" indent="-285750" algn="l" defTabSz="914400" rtl="0" eaLnBrk="1" fontAlgn="auto" latinLnBrk="0" hangingPunct="1">
                        <a:lnSpc>
                          <a:spcPct val="100000"/>
                        </a:lnSpc>
                        <a:spcBef>
                          <a:spcPts val="300"/>
                        </a:spcBef>
                        <a:spcAft>
                          <a:spcPts val="1200"/>
                        </a:spcAft>
                        <a:buClrTx/>
                        <a:buSzTx/>
                        <a:buFont typeface="Arial" panose="020B0604020202020204" pitchFamily="34" charset="0"/>
                        <a:buChar char="•"/>
                        <a:tabLst/>
                        <a:defRPr/>
                      </a:pPr>
                      <a:r>
                        <a:rPr lang="en-US" sz="1400" kern="1200" dirty="0" smtClean="0">
                          <a:solidFill>
                            <a:schemeClr val="dk1"/>
                          </a:solidFill>
                          <a:latin typeface="+mn-lt"/>
                          <a:ea typeface="+mn-ea"/>
                          <a:cs typeface="+mn-cs"/>
                        </a:rPr>
                        <a:t>Registration online</a:t>
                      </a:r>
                      <a:r>
                        <a:rPr lang="en-US" sz="1400" kern="1200" baseline="0" dirty="0" smtClean="0">
                          <a:solidFill>
                            <a:schemeClr val="dk1"/>
                          </a:solidFill>
                          <a:latin typeface="+mn-lt"/>
                          <a:ea typeface="+mn-ea"/>
                          <a:cs typeface="+mn-cs"/>
                        </a:rPr>
                        <a:t> </a:t>
                      </a:r>
                      <a:r>
                        <a:rPr lang="en-US" sz="1400" kern="1200" dirty="0" smtClean="0">
                          <a:solidFill>
                            <a:schemeClr val="dk1"/>
                          </a:solidFill>
                          <a:latin typeface="+mn-lt"/>
                          <a:ea typeface="+mn-ea"/>
                          <a:cs typeface="+mn-cs"/>
                        </a:rPr>
                        <a:t>form DS-2032</a:t>
                      </a:r>
                      <a:r>
                        <a:rPr lang="en-US" sz="1400" kern="1200" baseline="0" dirty="0" smtClean="0">
                          <a:solidFill>
                            <a:schemeClr val="dk1"/>
                          </a:solidFill>
                          <a:latin typeface="+mn-lt"/>
                          <a:ea typeface="+mn-ea"/>
                          <a:cs typeface="+mn-cs"/>
                        </a:rPr>
                        <a:t> (initial and renewal)</a:t>
                      </a:r>
                      <a:endParaRPr lang="en-US" sz="1400" kern="1200" dirty="0" smtClean="0">
                        <a:solidFill>
                          <a:schemeClr val="dk1"/>
                        </a:solidFill>
                        <a:latin typeface="+mn-lt"/>
                        <a:ea typeface="+mn-ea"/>
                        <a:cs typeface="+mn-cs"/>
                      </a:endParaRPr>
                    </a:p>
                    <a:p>
                      <a:pPr marL="742950" marR="0" lvl="1"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kern="1200" dirty="0" smtClean="0">
                          <a:solidFill>
                            <a:schemeClr val="dk1"/>
                          </a:solidFill>
                          <a:latin typeface="+mn-lt"/>
                          <a:ea typeface="+mn-ea"/>
                          <a:cs typeface="+mn-cs"/>
                        </a:rPr>
                        <a:t>Licensing online forms, including:</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dk1"/>
                          </a:solidFill>
                          <a:latin typeface="+mn-lt"/>
                          <a:ea typeface="+mn-ea"/>
                          <a:cs typeface="+mn-cs"/>
                        </a:rPr>
                        <a:t>DSP-5, 6, 61, 62, 73, 74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dk1"/>
                          </a:solidFill>
                          <a:latin typeface="+mn-lt"/>
                          <a:ea typeface="+mn-ea"/>
                          <a:cs typeface="+mn-cs"/>
                        </a:rPr>
                        <a:t>DSP-85 </a:t>
                      </a:r>
                    </a:p>
                    <a:p>
                      <a:pPr marL="1200150" marR="0" lvl="2"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dk1"/>
                          </a:solidFill>
                          <a:latin typeface="+mn-lt"/>
                          <a:ea typeface="+mn-ea"/>
                          <a:cs typeface="+mn-cs"/>
                        </a:rPr>
                        <a:t>General Correspondence (</a:t>
                      </a:r>
                      <a:r>
                        <a:rPr lang="en-US" sz="1200" dirty="0" err="1" smtClean="0"/>
                        <a:t>Reexport</a:t>
                      </a:r>
                      <a:r>
                        <a:rPr lang="en-US" sz="1200" dirty="0" smtClean="0"/>
                        <a:t>/Retransfers and related Licenses)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19302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561886289"/>
              </p:ext>
            </p:extLst>
          </p:nvPr>
        </p:nvGraphicFramePr>
        <p:xfrm>
          <a:off x="1713296" y="2927101"/>
          <a:ext cx="7049703" cy="741680"/>
        </p:xfrm>
        <a:graphic>
          <a:graphicData uri="http://schemas.openxmlformats.org/drawingml/2006/table">
            <a:tbl>
              <a:tblPr firstRow="1" bandRow="1">
                <a:tableStyleId>{5C22544A-7EE6-4342-B048-85BDC9FD1C3A}</a:tableStyleId>
              </a:tblPr>
              <a:tblGrid>
                <a:gridCol w="7049703">
                  <a:extLst>
                    <a:ext uri="{9D8B030D-6E8A-4147-A177-3AD203B41FA5}">
                      <a16:colId xmlns:a16="http://schemas.microsoft.com/office/drawing/2014/main" val="394319976"/>
                    </a:ext>
                  </a:extLst>
                </a:gridCol>
              </a:tblGrid>
              <a:tr h="370840">
                <a:tc>
                  <a:txBody>
                    <a:bodyPr/>
                    <a:lstStyle/>
                    <a:p>
                      <a:pPr algn="ctr"/>
                      <a:r>
                        <a:rPr lang="en-US" sz="1600" dirty="0" smtClean="0"/>
                        <a:t>Release #1.5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tx2">
                        <a:lumMod val="50000"/>
                      </a:schemeClr>
                    </a:solidFill>
                  </a:tcPr>
                </a:tc>
                <a:extLst>
                  <a:ext uri="{0D108BD9-81ED-4DB2-BD59-A6C34878D82A}">
                    <a16:rowId xmlns:a16="http://schemas.microsoft.com/office/drawing/2014/main" val="910660189"/>
                  </a:ext>
                </a:extLst>
              </a:tr>
              <a:tr h="370840">
                <a:tc>
                  <a:txBody>
                    <a:bodyPr/>
                    <a:lstStyle/>
                    <a:p>
                      <a:pPr marL="285750" indent="-285750">
                        <a:spcBef>
                          <a:spcPts val="300"/>
                        </a:spcBef>
                        <a:spcAft>
                          <a:spcPts val="1200"/>
                        </a:spcAft>
                        <a:buFont typeface="Arial" panose="020B0604020202020204" pitchFamily="34" charset="0"/>
                        <a:buChar char="•"/>
                      </a:pPr>
                      <a:r>
                        <a:rPr lang="en-US" sz="1400" b="1" dirty="0" smtClean="0"/>
                        <a:t>Redesigned DDTC website </a:t>
                      </a:r>
                      <a:r>
                        <a:rPr lang="en-US" sz="1400" b="0" dirty="0" smtClean="0"/>
                        <a:t>was released in </a:t>
                      </a:r>
                      <a:r>
                        <a:rPr lang="en-US" sz="1400" b="1" dirty="0" smtClean="0"/>
                        <a:t>May 2018: </a:t>
                      </a:r>
                      <a:r>
                        <a:rPr lang="en-US" sz="1400" dirty="0" smtClean="0">
                          <a:hlinkClick r:id="rId3"/>
                        </a:rPr>
                        <a:t>https://www.pmddtc.state.gov/</a:t>
                      </a:r>
                      <a:r>
                        <a:rPr lang="en-US" sz="1400" dirty="0" smtClean="0"/>
                        <a:t> </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4193026"/>
                  </a:ext>
                </a:extLst>
              </a:tr>
            </a:tbl>
          </a:graphicData>
        </a:graphic>
      </p:graphicFrame>
      <p:sp>
        <p:nvSpPr>
          <p:cNvPr id="10" name="Curved Right Arrow 9"/>
          <p:cNvSpPr/>
          <p:nvPr/>
        </p:nvSpPr>
        <p:spPr>
          <a:xfrm>
            <a:off x="466416" y="2306964"/>
            <a:ext cx="731520" cy="1216152"/>
          </a:xfrm>
          <a:prstGeom prst="curved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086641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DDTC’s Redesigned Website</a:t>
            </a:r>
            <a:endParaRPr lang="en-US" dirty="0"/>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t>Unclassified</a:t>
            </a:r>
            <a:endParaRPr kumimoji="0" lang="en-US" sz="11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D88E76-0BC3-407A-B533-1E1673D0C469}" type="slidenum">
              <a:rPr kumimoji="0" lang="en-US" sz="11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7" name="Picture 6"/>
          <p:cNvPicPr>
            <a:picLocks noChangeAspect="1"/>
          </p:cNvPicPr>
          <p:nvPr/>
        </p:nvPicPr>
        <p:blipFill rotWithShape="1">
          <a:blip r:embed="rId3"/>
          <a:srcRect l="53846" t="8476" b="19905"/>
          <a:stretch/>
        </p:blipFill>
        <p:spPr>
          <a:xfrm>
            <a:off x="304757" y="2494339"/>
            <a:ext cx="5969812" cy="3117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p:cNvSpPr/>
          <p:nvPr/>
        </p:nvSpPr>
        <p:spPr>
          <a:xfrm>
            <a:off x="149629" y="1312852"/>
            <a:ext cx="8753302" cy="783869"/>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 spring 2018 DDTC</a:t>
            </a:r>
            <a:r>
              <a:rPr kumimoji="0" lang="en-US" sz="1400" b="0" i="0" u="none" strike="noStrike" kern="1200" cap="none" spc="0" normalizeH="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launched its redesigned website with an improved user interface, new search functions, and updated content. DDTC will continue to update content and use the website to inform industry of upcoming regulatory and IT Modernization changes.</a:t>
            </a: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9" name="Rectangle 8"/>
          <p:cNvSpPr/>
          <p:nvPr/>
        </p:nvSpPr>
        <p:spPr>
          <a:xfrm>
            <a:off x="6472517" y="2415511"/>
            <a:ext cx="2430413" cy="3243517"/>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4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Website Improvements:</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Modern and </a:t>
            </a:r>
            <a:r>
              <a:rPr lang="en-US"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508 compliant design</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Intuitive structure</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Up to date content</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New search </a:t>
            </a:r>
            <a:r>
              <a:rPr lang="en-US" sz="1400" dirty="0" smtClean="0">
                <a:solidFill>
                  <a:prstClr val="black"/>
                </a:solidFill>
                <a:latin typeface="Arial" panose="020B0604020202020204" pitchFamily="34" charset="0"/>
                <a:ea typeface="Calibri" panose="020F0502020204030204" pitchFamily="34" charset="0"/>
                <a:cs typeface="Arial" panose="020B0604020202020204" pitchFamily="34" charset="0"/>
              </a:rPr>
              <a:t>f</a:t>
            </a:r>
            <a:r>
              <a:rPr kumimoji="0" lang="en-US" sz="14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unction</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1400" noProof="0" dirty="0" smtClean="0">
                <a:solidFill>
                  <a:prstClr val="black"/>
                </a:solidFill>
                <a:latin typeface="Arial" panose="020B0604020202020204" pitchFamily="34" charset="0"/>
                <a:ea typeface="Calibri" panose="020F0502020204030204" pitchFamily="34" charset="0"/>
                <a:cs typeface="Arial" panose="020B0604020202020204" pitchFamily="34" charset="0"/>
              </a:rPr>
              <a:t>Organized knowledge base</a:t>
            </a:r>
          </a:p>
          <a:p>
            <a:pPr marL="285750" marR="0" lvl="0" indent="-285750" algn="l" defTabSz="914400" rtl="0" eaLnBrk="1" fontAlgn="auto" latinLnBrk="0" hangingPunct="1">
              <a:lnSpc>
                <a:spcPct val="107000"/>
              </a:lnSpc>
              <a:spcBef>
                <a:spcPts val="0"/>
              </a:spcBef>
              <a:spcAft>
                <a:spcPts val="800"/>
              </a:spcAft>
              <a:buClrTx/>
              <a:buSzTx/>
              <a:buFont typeface="Wingdings" panose="05000000000000000000" pitchFamily="2" charset="2"/>
              <a:buChar char="ü"/>
              <a:tabLst/>
              <a:defRPr/>
            </a:pPr>
            <a:r>
              <a:rPr lang="en-US" sz="1400" noProof="0" dirty="0" smtClean="0">
                <a:solidFill>
                  <a:prstClr val="black"/>
                </a:solidFill>
                <a:latin typeface="Arial" panose="020B0604020202020204" pitchFamily="34" charset="0"/>
                <a:ea typeface="Calibri" panose="020F0502020204030204" pitchFamily="34" charset="0"/>
                <a:cs typeface="Arial" panose="020B0604020202020204" pitchFamily="34" charset="0"/>
              </a:rPr>
              <a:t>Promotes leading practices in customer self-service</a:t>
            </a:r>
          </a:p>
        </p:txBody>
      </p:sp>
    </p:spTree>
    <p:extLst>
      <p:ext uri="{BB962C8B-B14F-4D97-AF65-F5344CB8AC3E}">
        <p14:creationId xmlns:p14="http://schemas.microsoft.com/office/powerpoint/2010/main" val="2996774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Advisory Opinions</a:t>
            </a:r>
            <a:endParaRPr lang="en-US" dirty="0"/>
          </a:p>
        </p:txBody>
      </p:sp>
      <p:sp>
        <p:nvSpPr>
          <p:cNvPr id="7" name="Text Placeholder 6"/>
          <p:cNvSpPr>
            <a:spLocks noGrp="1"/>
          </p:cNvSpPr>
          <p:nvPr>
            <p:ph type="body" idx="1"/>
          </p:nvPr>
        </p:nvSpPr>
        <p:spPr/>
        <p:txBody>
          <a:bodyPr/>
          <a:lstStyle/>
          <a:p>
            <a:r>
              <a:rPr lang="en-US" dirty="0" smtClean="0"/>
              <a:t>DIRECTORATE OF DEFENSE TRADE CONTROLS</a:t>
            </a:r>
            <a:endParaRPr lang="en-US" dirty="0"/>
          </a:p>
        </p:txBody>
      </p:sp>
      <p:sp>
        <p:nvSpPr>
          <p:cNvPr id="4" name="Footer Placeholder 3"/>
          <p:cNvSpPr>
            <a:spLocks noGrp="1"/>
          </p:cNvSpPr>
          <p:nvPr>
            <p:ph type="ftr" sz="quarter" idx="11"/>
          </p:nvPr>
        </p:nvSpPr>
        <p:spPr/>
        <p:txBody>
          <a:bodyPr/>
          <a:lstStyle/>
          <a:p>
            <a:r>
              <a:rPr lang="en-US" smtClean="0"/>
              <a:t>Unclassified</a:t>
            </a:r>
            <a:endParaRPr lang="en-US" dirty="0"/>
          </a:p>
        </p:txBody>
      </p:sp>
      <p:sp>
        <p:nvSpPr>
          <p:cNvPr id="5" name="Slide Number Placeholder 4"/>
          <p:cNvSpPr>
            <a:spLocks noGrp="1"/>
          </p:cNvSpPr>
          <p:nvPr>
            <p:ph type="sldNum" sz="quarter" idx="12"/>
          </p:nvPr>
        </p:nvSpPr>
        <p:spPr/>
        <p:txBody>
          <a:bodyPr/>
          <a:lstStyle/>
          <a:p>
            <a:fld id="{DFD88E76-0BC3-407A-B533-1E1673D0C469}" type="slidenum">
              <a:rPr lang="en-US" smtClean="0"/>
              <a:pPr/>
              <a:t>9</a:t>
            </a:fld>
            <a:endParaRPr lang="en-US" dirty="0"/>
          </a:p>
        </p:txBody>
      </p:sp>
    </p:spTree>
    <p:extLst>
      <p:ext uri="{BB962C8B-B14F-4D97-AF65-F5344CB8AC3E}">
        <p14:creationId xmlns:p14="http://schemas.microsoft.com/office/powerpoint/2010/main" val="543899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F8B1E756645840B5CC12B5F847701C" ma:contentTypeVersion="1" ma:contentTypeDescription="Create a new document." ma:contentTypeScope="" ma:versionID="a46ba9f5073204e085a790aa5f568bbd">
  <xsd:schema xmlns:xsd="http://www.w3.org/2001/XMLSchema" xmlns:xs="http://www.w3.org/2001/XMLSchema" xmlns:p="http://schemas.microsoft.com/office/2006/metadata/properties" xmlns:ns2="f6b857fc-afdf-4b13-97d2-f12007d4fb70" targetNamespace="http://schemas.microsoft.com/office/2006/metadata/properties" ma:root="true" ma:fieldsID="4e2afacdfdba19877056b1901e888a31" ns2:_="">
    <xsd:import namespace="f6b857fc-afdf-4b13-97d2-f12007d4fb70"/>
    <xsd:element name="properties">
      <xsd:complexType>
        <xsd:sequence>
          <xsd:element name="documentManagement">
            <xsd:complexType>
              <xsd:all>
                <xsd:element ref="ns2:Category"/>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b857fc-afdf-4b13-97d2-f12007d4fb70" elementFormDefault="qualified">
    <xsd:import namespace="http://schemas.microsoft.com/office/2006/documentManagement/types"/>
    <xsd:import namespace="http://schemas.microsoft.com/office/infopath/2007/PartnerControls"/>
    <xsd:element name="Category" ma:index="8" ma:displayName="Category" ma:format="Dropdown" ma:internalName="Category">
      <xsd:simpleType>
        <xsd:restriction base="dms:Choice">
          <xsd:enumeration value="Blank Presentation"/>
          <xsd:enumeration value="Draft"/>
          <xsd:enumeration value="Compliance"/>
          <xsd:enumeration value="Licensing"/>
          <xsd:enumeration value="Policy"/>
          <xsd:enumeration value="In-house Seminars"/>
          <xsd:enumeration value="SI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f6b857fc-afdf-4b13-97d2-f12007d4fb70">Blank Presentation</Category>
  </documentManagement>
</p:properties>
</file>

<file path=customXml/itemProps1.xml><?xml version="1.0" encoding="utf-8"?>
<ds:datastoreItem xmlns:ds="http://schemas.openxmlformats.org/officeDocument/2006/customXml" ds:itemID="{8C4AFDA1-CC61-4F1D-8ADD-BB358E36BFF0}">
  <ds:schemaRefs>
    <ds:schemaRef ds:uri="http://schemas.microsoft.com/sharepoint/v3/contenttype/forms"/>
  </ds:schemaRefs>
</ds:datastoreItem>
</file>

<file path=customXml/itemProps2.xml><?xml version="1.0" encoding="utf-8"?>
<ds:datastoreItem xmlns:ds="http://schemas.openxmlformats.org/officeDocument/2006/customXml" ds:itemID="{B27FD21A-54F5-44C8-9F75-BE08CE8DAC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6b857fc-afdf-4b13-97d2-f12007d4fb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09EFA0-33A8-4E68-BFB1-4DD5D5CFC0C8}">
  <ds:schemaRefs>
    <ds:schemaRef ds:uri="http://purl.org/dc/terms/"/>
    <ds:schemaRef ds:uri="http://purl.org/dc/elements/1.1/"/>
    <ds:schemaRef ds:uri="http://schemas.microsoft.com/office/infopath/2007/PartnerControls"/>
    <ds:schemaRef ds:uri="http://schemas.microsoft.com/office/2006/documentManagement/types"/>
    <ds:schemaRef ds:uri="http://www.w3.org/XML/1998/namespace"/>
    <ds:schemaRef ds:uri="http://purl.org/dc/dcmitype/"/>
    <ds:schemaRef ds:uri="http://schemas.openxmlformats.org/package/2006/metadata/core-properties"/>
    <ds:schemaRef ds:uri="f6b857fc-afdf-4b13-97d2-f12007d4fb7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1112</TotalTime>
  <Words>1021</Words>
  <Application>Microsoft Office PowerPoint</Application>
  <PresentationFormat>On-screen Show (4:3)</PresentationFormat>
  <Paragraphs>178</Paragraphs>
  <Slides>16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Arial</vt:lpstr>
      <vt:lpstr>Calibri</vt:lpstr>
      <vt:lpstr>Times New Roman</vt:lpstr>
      <vt:lpstr>Wingdings</vt:lpstr>
      <vt:lpstr>6_Office Theme</vt:lpstr>
      <vt:lpstr>7_Office Theme</vt:lpstr>
      <vt:lpstr>Directorate of Defense Trade Controls</vt:lpstr>
      <vt:lpstr>Introduction</vt:lpstr>
      <vt:lpstr>Agenda</vt:lpstr>
      <vt:lpstr>It modernization overview</vt:lpstr>
      <vt:lpstr>IT Modernization Overview</vt:lpstr>
      <vt:lpstr>IT Modernization Benefits</vt:lpstr>
      <vt:lpstr>Progress Report</vt:lpstr>
      <vt:lpstr>DDTC’s Redesigned Website</vt:lpstr>
      <vt:lpstr>Advisory Opinions</vt:lpstr>
      <vt:lpstr>Advisory Opinions Overview</vt:lpstr>
      <vt:lpstr>New Advisory Opinions Online Form</vt:lpstr>
      <vt:lpstr>Preview of AO Online Form</vt:lpstr>
      <vt:lpstr>Next steps</vt:lpstr>
      <vt:lpstr>What’s to Come</vt:lpstr>
      <vt:lpstr>Q&amp;a</vt:lpstr>
      <vt:lpstr>Contact Information</vt:lpstr>
    </vt:vector>
  </TitlesOfParts>
  <Company>U.S. Department of 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Butschek, Adam</dc:creator>
  <cp:lastModifiedBy>Timothy Van Le (CENSUS/EAD FED)</cp:lastModifiedBy>
  <cp:revision>36</cp:revision>
  <cp:lastPrinted>2018-08-08T14:53:06Z</cp:lastPrinted>
  <dcterms:created xsi:type="dcterms:W3CDTF">2018-03-05T20:32:00Z</dcterms:created>
  <dcterms:modified xsi:type="dcterms:W3CDTF">2018-08-28T13:28:50Z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0x0101006EF8B1E756645840B5CC12B5F847701C</vt:lpwstr>
  </property>
</Properties>
</file>