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6" r:id="rId5"/>
  </p:sldMasterIdLst>
  <p:notesMasterIdLst>
    <p:notesMasterId r:id="rId32"/>
  </p:notesMasterIdLst>
  <p:handoutMasterIdLst>
    <p:handoutMasterId r:id="rId33"/>
  </p:handoutMasterIdLst>
  <p:sldIdLst>
    <p:sldId id="257" r:id="rId6"/>
    <p:sldId id="373" r:id="rId7"/>
    <p:sldId id="552" r:id="rId8"/>
    <p:sldId id="368" r:id="rId9"/>
    <p:sldId id="553" r:id="rId10"/>
    <p:sldId id="557" r:id="rId11"/>
    <p:sldId id="555" r:id="rId12"/>
    <p:sldId id="556" r:id="rId13"/>
    <p:sldId id="558" r:id="rId14"/>
    <p:sldId id="559" r:id="rId15"/>
    <p:sldId id="560" r:id="rId16"/>
    <p:sldId id="561" r:id="rId17"/>
    <p:sldId id="562" r:id="rId18"/>
    <p:sldId id="563" r:id="rId19"/>
    <p:sldId id="564" r:id="rId20"/>
    <p:sldId id="565" r:id="rId21"/>
    <p:sldId id="317" r:id="rId22"/>
    <p:sldId id="360" r:id="rId23"/>
    <p:sldId id="322" r:id="rId24"/>
    <p:sldId id="369" r:id="rId25"/>
    <p:sldId id="324" r:id="rId26"/>
    <p:sldId id="259" r:id="rId27"/>
    <p:sldId id="378" r:id="rId28"/>
    <p:sldId id="362" r:id="rId29"/>
    <p:sldId id="345" r:id="rId30"/>
    <p:sldId id="326" r:id="rId3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78CEBB-21A3-4CEE-98E5-1E65718E1211}">
          <p14:sldIdLst>
            <p14:sldId id="257"/>
            <p14:sldId id="373"/>
            <p14:sldId id="552"/>
            <p14:sldId id="368"/>
            <p14:sldId id="553"/>
            <p14:sldId id="557"/>
            <p14:sldId id="555"/>
            <p14:sldId id="556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317"/>
            <p14:sldId id="360"/>
            <p14:sldId id="322"/>
            <p14:sldId id="369"/>
            <p14:sldId id="324"/>
            <p14:sldId id="259"/>
            <p14:sldId id="378"/>
            <p14:sldId id="362"/>
            <p14:sldId id="345"/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Killian" initials="KK" lastIdx="1" clrIdx="0"/>
  <p:cmAuthor id="2" name="Gramigna, Giuseppe E." initials="GGE" lastIdx="2" clrIdx="1">
    <p:extLst>
      <p:ext uri="{19B8F6BF-5375-455C-9EA6-DF929625EA0E}">
        <p15:presenceInfo xmlns:p15="http://schemas.microsoft.com/office/powerpoint/2012/main" userId="S::GEGiusep@sba.gov::4016f191-df55-4ef6-9a42-d28fbddddaa8" providerId="AD"/>
      </p:ext>
    </p:extLst>
  </p:cmAuthor>
  <p:cmAuthor id="3" name="Gibson, Patricia M" initials="GPM" lastIdx="9" clrIdx="2">
    <p:extLst>
      <p:ext uri="{19B8F6BF-5375-455C-9EA6-DF929625EA0E}">
        <p15:presenceInfo xmlns:p15="http://schemas.microsoft.com/office/powerpoint/2012/main" userId="S::PMGibson@sba.gov::8fe00576-c4b5-46e3-b761-0866c31d3d94" providerId="AD"/>
      </p:ext>
    </p:extLst>
  </p:cmAuthor>
  <p:cmAuthor id="4" name="Roebker, Andrea N." initials="RN" lastIdx="5" clrIdx="3">
    <p:extLst>
      <p:ext uri="{19B8F6BF-5375-455C-9EA6-DF929625EA0E}">
        <p15:presenceInfo xmlns:p15="http://schemas.microsoft.com/office/powerpoint/2012/main" userId="S::aroebke@sba.gov::fb2d2af5-02f5-4dbb-b8ba-7d22d256b8f6" providerId="AD"/>
      </p:ext>
    </p:extLst>
  </p:cmAuthor>
  <p:cmAuthor id="5" name="Schimpp, Michele J." initials="SMJ" lastIdx="1" clrIdx="4">
    <p:extLst>
      <p:ext uri="{19B8F6BF-5375-455C-9EA6-DF929625EA0E}">
        <p15:presenceInfo xmlns:p15="http://schemas.microsoft.com/office/powerpoint/2012/main" userId="S::MJSchimp@sba.gov::47d3d2d5-efd4-400c-a487-8013814be935" providerId="AD"/>
      </p:ext>
    </p:extLst>
  </p:cmAuthor>
  <p:cmAuthor id="6" name="Eskelinen, Christopher O." initials="ECO" lastIdx="1" clrIdx="5">
    <p:extLst>
      <p:ext uri="{19B8F6BF-5375-455C-9EA6-DF929625EA0E}">
        <p15:presenceInfo xmlns:p15="http://schemas.microsoft.com/office/powerpoint/2012/main" userId="S::COESKELI@sba.gov::61e09370-ddda-4c0c-ba10-8fe026e0be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C9"/>
    <a:srgbClr val="007EB4"/>
    <a:srgbClr val="003E7F"/>
    <a:srgbClr val="003F80"/>
    <a:srgbClr val="000000"/>
    <a:srgbClr val="CC0000"/>
    <a:srgbClr val="002060"/>
    <a:srgbClr val="898989"/>
    <a:srgbClr val="002E6D"/>
    <a:srgbClr val="CC3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68826" autoAdjust="0"/>
  </p:normalViewPr>
  <p:slideViewPr>
    <p:cSldViewPr snapToGrid="0" snapToObjects="1">
      <p:cViewPr varScale="1">
        <p:scale>
          <a:sx n="48" d="100"/>
          <a:sy n="48" d="100"/>
        </p:scale>
        <p:origin x="2214" y="42"/>
      </p:cViewPr>
      <p:guideLst/>
    </p:cSldViewPr>
  </p:slideViewPr>
  <p:outlineViewPr>
    <p:cViewPr>
      <p:scale>
        <a:sx n="33" d="100"/>
        <a:sy n="33" d="100"/>
      </p:scale>
      <p:origin x="0" y="-382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>
        <p:scale>
          <a:sx n="92" d="100"/>
          <a:sy n="92" d="100"/>
        </p:scale>
        <p:origin x="1692" y="-17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17062E8F-0327-1B44-880E-F1AFCA2C073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721A873F-EF5E-994B-9976-428F934A0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0C0BF4D7-81BE-0B4C-B655-82AD930F9C8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7" rIns="93313" bIns="466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3" tIns="46657" rIns="93313" bIns="466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452140A9-11FD-AB46-B99D-C1331D8D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7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83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5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8933" y="4480004"/>
            <a:ext cx="5429956" cy="4362026"/>
          </a:xfrm>
        </p:spPr>
        <p:txBody>
          <a:bodyPr/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99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23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57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5643" y="4389693"/>
            <a:ext cx="6351816" cy="4539818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44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3620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66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66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50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140A9-11FD-AB46-B99D-C1331D8D8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823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618" y="4480004"/>
            <a:ext cx="6351816" cy="3665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33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1B1E29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140A9-11FD-AB46-B99D-C1331D8D8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35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140A9-11FD-AB46-B99D-C1331D8D8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850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1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90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99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6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12" y="1606513"/>
            <a:ext cx="3353375" cy="364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5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7026"/>
            <a:ext cx="7886700" cy="762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68824"/>
            <a:ext cx="3886200" cy="4608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68824"/>
            <a:ext cx="3886200" cy="4608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6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73996"/>
            <a:ext cx="7886700" cy="1161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3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32"/>
            <a:ext cx="2949178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11700"/>
            <a:ext cx="2949178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31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987432"/>
            <a:ext cx="2949178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11700"/>
            <a:ext cx="2949178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003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100"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Garamond" pitchFamily="18" charset="0"/>
              </a:defRPr>
            </a:lvl1pPr>
            <a:lvl2pPr>
              <a:defRPr sz="1500">
                <a:latin typeface="Garamond" pitchFamily="18" charset="0"/>
              </a:defRPr>
            </a:lvl2pPr>
            <a:lvl3pPr>
              <a:defRPr sz="1350">
                <a:latin typeface="Garamond" pitchFamily="18" charset="0"/>
              </a:defRPr>
            </a:lvl3pPr>
            <a:lvl4pPr>
              <a:defRPr sz="1200">
                <a:latin typeface="Garamond" pitchFamily="18" charset="0"/>
              </a:defRPr>
            </a:lvl4pPr>
            <a:lvl5pPr>
              <a:defRPr sz="1200">
                <a:latin typeface="Garamond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i="1">
                <a:latin typeface="Garamond" pitchFamily="18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" y="1236375"/>
            <a:ext cx="8824415" cy="5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29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F43-45BB-6542-9C11-D0D55A9F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FE5-37DD-CA44-BC06-0CBE879E0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17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F43-45BB-6542-9C11-D0D55A9F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FE5-37DD-CA44-BC06-0CBE879E0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03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F43-45BB-6542-9C11-D0D55A9F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FE5-37DD-CA44-BC06-0CBE879E0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0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360614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/>
              <a:t>style (1 line)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748095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38" y="692797"/>
            <a:ext cx="2409324" cy="661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F43-45BB-6542-9C11-D0D55A9F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FE5-37DD-CA44-BC06-0CBE879E0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14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F43-45BB-6542-9C11-D0D55A9F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FE5-37DD-CA44-BC06-0CBE879E0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97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F43-45BB-6542-9C11-D0D55A9F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FE5-37DD-CA44-BC06-0CBE879E0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7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F43-45BB-6542-9C11-D0D55A9F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FE5-37DD-CA44-BC06-0CBE879E0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F43-45BB-6542-9C11-D0D55A9F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FE5-37DD-CA44-BC06-0CBE879E0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00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F43-45BB-6542-9C11-D0D55A9F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FE5-37DD-CA44-BC06-0CBE879E0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18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F43-45BB-6542-9C11-D0D55A9F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FE5-37DD-CA44-BC06-0CBE879E0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60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F43-45BB-6542-9C11-D0D55A9F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FE5-37DD-CA44-BC06-0CBE879E0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90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F43-45BB-6542-9C11-D0D55A9F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FE5-37DD-CA44-BC06-0CBE879E0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8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 lines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939655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4327262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38" y="692797"/>
            <a:ext cx="2409324" cy="6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360614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748095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8" y="699244"/>
            <a:ext cx="2407901" cy="6613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939655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4327262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8" y="699244"/>
            <a:ext cx="2407901" cy="6613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85000"/>
                  </a:schemeClr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rgbClr val="007EB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898989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9597" y="1268765"/>
            <a:ext cx="6944810" cy="2237228"/>
          </a:xfrm>
        </p:spPr>
        <p:txBody>
          <a:bodyPr anchor="b"/>
          <a:lstStyle>
            <a:lvl1pPr>
              <a:lnSpc>
                <a:spcPts val="4500"/>
              </a:lnSpc>
              <a:defRPr sz="45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3254" y="3613579"/>
            <a:ext cx="6944810" cy="150018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6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8608"/>
            <a:ext cx="7886700" cy="598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17815" y="6194307"/>
            <a:ext cx="179581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194307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96510" y="6194307"/>
            <a:ext cx="20574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628650" y="967512"/>
            <a:ext cx="7886700" cy="696071"/>
          </a:xfrm>
        </p:spPr>
        <p:txBody>
          <a:bodyPr>
            <a:normAutofit/>
          </a:bodyPr>
          <a:lstStyle>
            <a:lvl1pPr marL="0" indent="0" algn="ctr">
              <a:buNone/>
              <a:defRPr sz="1575" b="1">
                <a:solidFill>
                  <a:srgbClr val="898989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9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96552" y="84029"/>
            <a:ext cx="8950896" cy="329742"/>
            <a:chOff x="157803" y="-1075245"/>
            <a:chExt cx="8950896" cy="329742"/>
          </a:xfrm>
        </p:grpSpPr>
        <p:sp>
          <p:nvSpPr>
            <p:cNvPr id="24" name="Rectangle 23"/>
            <p:cNvSpPr/>
            <p:nvPr userDrawn="1"/>
          </p:nvSpPr>
          <p:spPr>
            <a:xfrm rot="5400000">
              <a:off x="4506856" y="-5424296"/>
              <a:ext cx="126396" cy="8824500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noFill/>
                </a:ln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823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78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510" y="61943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1AB44B9-F1EC-4F4B-88D4-413245C9CD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7025"/>
            <a:ext cx="78867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85748"/>
            <a:ext cx="7886700" cy="444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9430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19100" y="6194307"/>
            <a:ext cx="1767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4651327" y="2502552"/>
            <a:ext cx="126396" cy="8413052"/>
          </a:xfrm>
          <a:prstGeom prst="rect">
            <a:avLst/>
          </a:prstGeom>
          <a:solidFill>
            <a:srgbClr val="CC3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921052" y="6328188"/>
            <a:ext cx="126396" cy="445733"/>
          </a:xfrm>
          <a:custGeom>
            <a:avLst/>
            <a:gdLst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6396 w 126396"/>
              <a:gd name="connsiteY2" fmla="*/ 445733 h 445733"/>
              <a:gd name="connsiteX3" fmla="*/ 0 w 126396"/>
              <a:gd name="connsiteY3" fmla="*/ 445733 h 445733"/>
              <a:gd name="connsiteX4" fmla="*/ 0 w 126396"/>
              <a:gd name="connsiteY4" fmla="*/ 0 h 445733"/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3221 w 126396"/>
              <a:gd name="connsiteY2" fmla="*/ 325083 h 445733"/>
              <a:gd name="connsiteX3" fmla="*/ 0 w 126396"/>
              <a:gd name="connsiteY3" fmla="*/ 445733 h 445733"/>
              <a:gd name="connsiteX4" fmla="*/ 0 w 126396"/>
              <a:gd name="connsiteY4" fmla="*/ 0 h 44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96" h="445733">
                <a:moveTo>
                  <a:pt x="0" y="0"/>
                </a:moveTo>
                <a:lnTo>
                  <a:pt x="126396" y="0"/>
                </a:lnTo>
                <a:cubicBezTo>
                  <a:pt x="125338" y="108361"/>
                  <a:pt x="124279" y="216722"/>
                  <a:pt x="123221" y="325083"/>
                </a:cubicBezTo>
                <a:lnTo>
                  <a:pt x="0" y="445733"/>
                </a:lnTo>
                <a:lnTo>
                  <a:pt x="0" y="0"/>
                </a:lnTo>
                <a:close/>
              </a:path>
            </a:pathLst>
          </a:custGeom>
          <a:solidFill>
            <a:srgbClr val="00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7" y="6512421"/>
            <a:ext cx="332145" cy="2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49" r:id="rId3"/>
    <p:sldLayoutId id="2147483668" r:id="rId4"/>
    <p:sldLayoutId id="2147483667" r:id="rId5"/>
    <p:sldLayoutId id="2147483662" r:id="rId6"/>
    <p:sldLayoutId id="2147483665" r:id="rId7"/>
    <p:sldLayoutId id="2147483651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69" r:id="rId16"/>
  </p:sldLayoutIdLst>
  <p:hf sldNum="0" hdr="0" ftr="0" dt="0"/>
  <p:txStyles>
    <p:titleStyle>
      <a:lvl1pPr algn="ctr" defTabSz="685749" rtl="0" eaLnBrk="1" latinLnBrk="0" hangingPunct="1">
        <a:lnSpc>
          <a:spcPct val="90000"/>
        </a:lnSpc>
        <a:spcBef>
          <a:spcPct val="0"/>
        </a:spcBef>
        <a:buNone/>
        <a:defRPr sz="2700" b="1" i="0" kern="1200" spc="-75" baseline="0">
          <a:solidFill>
            <a:srgbClr val="003F80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9E292F43-45BB-6542-9C11-D0D55A9F30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8477FE5-37DD-CA44-BC06-0CBE879E0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4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xlatch.com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xlatch.com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7" Type="http://schemas.openxmlformats.org/officeDocument/2006/relationships/hyperlink" Target="https://www.sba.gov/business-guide/grow-your-business/export-product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ba.gov/local-assistance/find/?type=SBA%20District%20Office&amp;pageNumber=1" TargetMode="External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@sb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sba.gov/business-guide/grow-your-business/export-product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a.gov/international" TargetMode="External"/><Relationship Id="rId7" Type="http://schemas.openxmlformats.org/officeDocument/2006/relationships/hyperlink" Target="https://www.sba.gov/newsro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international@sba.gov" TargetMode="External"/><Relationship Id="rId5" Type="http://schemas.openxmlformats.org/officeDocument/2006/relationships/hyperlink" Target="http://www.sba.gov/local-assistance" TargetMode="External"/><Relationship Id="rId4" Type="http://schemas.openxmlformats.org/officeDocument/2006/relationships/hyperlink" Target="http://www.sba.gov/STE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de.gov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pmddtc.state.gov/" TargetMode="External"/><Relationship Id="rId5" Type="http://schemas.openxmlformats.org/officeDocument/2006/relationships/hyperlink" Target="https://www.usatradeonline.gov/" TargetMode="External"/><Relationship Id="rId4" Type="http://schemas.openxmlformats.org/officeDocument/2006/relationships/hyperlink" Target="https://www.exim.gov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business-guide/grow-your-business/export-product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ba.gov/newsro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sba.gov/paycheckprotection" TargetMode="External"/><Relationship Id="rId7" Type="http://schemas.openxmlformats.org/officeDocument/2006/relationships/hyperlink" Target="https://www.sba.gov/funding-programs/loans/coronavirus-relief-options/sba-debt-relie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sba.gov/funding-programs/loans/coronavirus-relief-options/sba-express-bridge-loans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www.sba.gov/disaster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s://www.sba.gov/funding-programs/loans/coronavirus-relief-options/economic-injury-disaster-loan" TargetMode="Externa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funding-programs/loans/coronavirus-relief-options/sba-debt-relie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09E6C-7952-42D3-AF7B-B3C8A44E3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96" y="2196329"/>
            <a:ext cx="8458200" cy="1819276"/>
          </a:xfrm>
        </p:spPr>
        <p:txBody>
          <a:bodyPr>
            <a:normAutofit/>
          </a:bodyPr>
          <a:lstStyle/>
          <a:p>
            <a:r>
              <a:rPr lang="en-US" sz="4400" dirty="0"/>
              <a:t>SBA CARES Act Support for Manufacturers and Global Supply Chains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B427B-51EF-4D53-906B-8A9C4B4F73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8090" y="5004513"/>
            <a:ext cx="6858000" cy="1646237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Office of International Trade</a:t>
            </a:r>
          </a:p>
          <a:p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August 27,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85461F-A902-47B4-BC14-2B3B75B7A1E0}"/>
              </a:ext>
            </a:extLst>
          </p:cNvPr>
          <p:cNvSpPr txBox="1"/>
          <p:nvPr/>
        </p:nvSpPr>
        <p:spPr>
          <a:xfrm>
            <a:off x="1118090" y="6237515"/>
            <a:ext cx="736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For Audio </a:t>
            </a:r>
            <a:r>
              <a:rPr lang="en-US" sz="2400" dirty="0">
                <a:solidFill>
                  <a:schemeClr val="bg1"/>
                </a:solidFill>
              </a:rPr>
              <a:t>1-888-889-6562          Passcode  538 6134# </a:t>
            </a:r>
          </a:p>
        </p:txBody>
      </p:sp>
    </p:spTree>
    <p:extLst>
      <p:ext uri="{BB962C8B-B14F-4D97-AF65-F5344CB8AC3E}">
        <p14:creationId xmlns:p14="http://schemas.microsoft.com/office/powerpoint/2010/main" val="1646547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53DD29-919D-40E0-B774-BA27B56909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1" y="1118133"/>
            <a:ext cx="4113381" cy="3085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90C618-4E39-4244-B4B1-E60E49B1B1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82" y="3987404"/>
            <a:ext cx="4474345" cy="2516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6601ED-B252-4204-A739-BB8F836F13E1}"/>
              </a:ext>
            </a:extLst>
          </p:cNvPr>
          <p:cNvSpPr txBox="1"/>
          <p:nvPr/>
        </p:nvSpPr>
        <p:spPr>
          <a:xfrm>
            <a:off x="5052535" y="1933576"/>
            <a:ext cx="410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Creative way of Transporting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Packing Slips with Open Boxes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E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44AAD381-6463-4754-94D7-C551B32379C4}"/>
              </a:ext>
            </a:extLst>
          </p:cNvPr>
          <p:cNvSpPr/>
          <p:nvPr/>
        </p:nvSpPr>
        <p:spPr>
          <a:xfrm>
            <a:off x="4572000" y="1933576"/>
            <a:ext cx="978408" cy="48463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E0B85D-323B-4177-987B-C6A86EE9E19F}"/>
              </a:ext>
            </a:extLst>
          </p:cNvPr>
          <p:cNvSpPr txBox="1"/>
          <p:nvPr/>
        </p:nvSpPr>
        <p:spPr>
          <a:xfrm>
            <a:off x="4536980" y="3178241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Temporary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Tag Holders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Tape Needed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E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754CCB4A-2CD6-4E2D-B37B-2B476D054F7E}"/>
              </a:ext>
            </a:extLst>
          </p:cNvPr>
          <p:cNvSpPr/>
          <p:nvPr/>
        </p:nvSpPr>
        <p:spPr>
          <a:xfrm flipV="1">
            <a:off x="4864780" y="3243261"/>
            <a:ext cx="498178" cy="661396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91F95A-B66E-4BEC-8248-82523606F967}"/>
              </a:ext>
            </a:extLst>
          </p:cNvPr>
          <p:cNvSpPr txBox="1"/>
          <p:nvPr/>
        </p:nvSpPr>
        <p:spPr>
          <a:xfrm>
            <a:off x="5965372" y="272327"/>
            <a:ext cx="3438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Box Latch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™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E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D7AD87-93A2-49D5-93DA-792405147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14" y="1403288"/>
            <a:ext cx="3449370" cy="4599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9DA8FA-681A-4EB4-9B7D-F474C388D9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3" y="1593411"/>
            <a:ext cx="4737980" cy="35534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421CA2-6FEC-4F1A-86EE-AE20BFDDF139}"/>
              </a:ext>
            </a:extLst>
          </p:cNvPr>
          <p:cNvSpPr txBox="1"/>
          <p:nvPr/>
        </p:nvSpPr>
        <p:spPr>
          <a:xfrm>
            <a:off x="1685685" y="5331001"/>
            <a:ext cx="337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</a:rPr>
              <a:t>One vs. Two CCs to Hold All Flaps Open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E14025-B43B-4C33-8BA1-60B1D0E6AABF}"/>
              </a:ext>
            </a:extLst>
          </p:cNvPr>
          <p:cNvSpPr txBox="1"/>
          <p:nvPr/>
        </p:nvSpPr>
        <p:spPr>
          <a:xfrm>
            <a:off x="5965372" y="272327"/>
            <a:ext cx="3438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Box Latch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™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E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15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EF0A3-FEA1-44B0-9A2E-F961422A1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5" y="1557196"/>
            <a:ext cx="3947311" cy="29604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C38294-011D-443F-9668-D9BED45F4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16" y="1656785"/>
            <a:ext cx="4729945" cy="2661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A5E17B-9926-4809-94F6-2B443860DDC4}"/>
              </a:ext>
            </a:extLst>
          </p:cNvPr>
          <p:cNvSpPr txBox="1"/>
          <p:nvPr/>
        </p:nvSpPr>
        <p:spPr>
          <a:xfrm>
            <a:off x="455858" y="4789440"/>
            <a:ext cx="8474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200" b="1" dirty="0">
                <a:solidFill>
                  <a:prstClr val="black"/>
                </a:solidFill>
              </a:rPr>
              <a:t>Long Part Being Placed in Side-Opening Boxes Closed With Latches on Each Side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2EB41903-7444-4DA2-9619-181CCEA6C2CD}"/>
              </a:ext>
            </a:extLst>
          </p:cNvPr>
          <p:cNvCxnSpPr/>
          <p:nvPr/>
        </p:nvCxnSpPr>
        <p:spPr>
          <a:xfrm rot="16200000" flipV="1">
            <a:off x="5204322" y="2684433"/>
            <a:ext cx="2182044" cy="2027975"/>
          </a:xfrm>
          <a:prstGeom prst="bentConnector3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A129B60-6AC0-4EE6-A3B9-AAF8335CE7E4}"/>
              </a:ext>
            </a:extLst>
          </p:cNvPr>
          <p:cNvSpPr txBox="1"/>
          <p:nvPr/>
        </p:nvSpPr>
        <p:spPr>
          <a:xfrm>
            <a:off x="5965372" y="272327"/>
            <a:ext cx="3438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Box Latch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™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E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049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73F195-3813-490D-8F2D-7D18BC2D7C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6" y="641659"/>
            <a:ext cx="4057844" cy="3462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6B349A-E1AD-40D6-93F0-433FD4C73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03244"/>
            <a:ext cx="4217160" cy="31628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AA29CC-F7BA-4762-B30D-27CBB64B4F3E}"/>
              </a:ext>
            </a:extLst>
          </p:cNvPr>
          <p:cNvSpPr txBox="1"/>
          <p:nvPr/>
        </p:nvSpPr>
        <p:spPr>
          <a:xfrm>
            <a:off x="4452257" y="1420980"/>
            <a:ext cx="433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325 of these Boxes in One Container Reused 30 Times = Saving $10k/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E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0E93EB-A1AE-44E1-A361-30F5F71E75FB}"/>
              </a:ext>
            </a:extLst>
          </p:cNvPr>
          <p:cNvSpPr txBox="1"/>
          <p:nvPr/>
        </p:nvSpPr>
        <p:spPr>
          <a:xfrm>
            <a:off x="6053668" y="2540844"/>
            <a:ext cx="326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Replacing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E3534-DBD0-4BE4-97B0-0CC67457799C}"/>
              </a:ext>
            </a:extLst>
          </p:cNvPr>
          <p:cNvSpPr txBox="1"/>
          <p:nvPr/>
        </p:nvSpPr>
        <p:spPr>
          <a:xfrm>
            <a:off x="1110343" y="5013075"/>
            <a:ext cx="3341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25- 50 Empty Totes Occupying $20/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ft Floor Space Available for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Other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E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700E6494-844D-409E-9BBB-E402EDE41AD3}"/>
              </a:ext>
            </a:extLst>
          </p:cNvPr>
          <p:cNvSpPr/>
          <p:nvPr/>
        </p:nvSpPr>
        <p:spPr>
          <a:xfrm>
            <a:off x="4452257" y="2030186"/>
            <a:ext cx="978408" cy="48463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191EA00-77AC-4FFF-B3F4-F43B2859A6F3}"/>
              </a:ext>
            </a:extLst>
          </p:cNvPr>
          <p:cNvSpPr/>
          <p:nvPr/>
        </p:nvSpPr>
        <p:spPr>
          <a:xfrm>
            <a:off x="3288792" y="5817830"/>
            <a:ext cx="978408" cy="51728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6D80EF-95BE-4C5D-B15C-71202EC38B57}"/>
              </a:ext>
            </a:extLst>
          </p:cNvPr>
          <p:cNvSpPr txBox="1"/>
          <p:nvPr/>
        </p:nvSpPr>
        <p:spPr>
          <a:xfrm>
            <a:off x="5965372" y="272327"/>
            <a:ext cx="3438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Box Latch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™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E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606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3AD3CA-462C-47C3-84E9-F18238CD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27" y="1664370"/>
            <a:ext cx="3388070" cy="3388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560B6C-91BC-412E-BDFC-222B74318F41}"/>
              </a:ext>
            </a:extLst>
          </p:cNvPr>
          <p:cNvSpPr txBox="1"/>
          <p:nvPr/>
        </p:nvSpPr>
        <p:spPr>
          <a:xfrm>
            <a:off x="3772933" y="4659072"/>
            <a:ext cx="5061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100" b="1" dirty="0">
                <a:solidFill>
                  <a:prstClr val="black"/>
                </a:solidFill>
                <a:latin typeface="Calibri"/>
              </a:rPr>
              <a:t>Go to </a:t>
            </a:r>
            <a:r>
              <a:rPr lang="en-US" sz="2100" b="1" dirty="0">
                <a:solidFill>
                  <a:prstClr val="black"/>
                </a:solidFill>
                <a:latin typeface="Calibri"/>
                <a:hlinkClick r:id="rId3"/>
              </a:rPr>
              <a:t>www.Boxlatch.com</a:t>
            </a:r>
            <a:r>
              <a:rPr lang="en-US" sz="2100" b="1" dirty="0">
                <a:solidFill>
                  <a:prstClr val="black"/>
                </a:solidFill>
                <a:latin typeface="Calibri"/>
              </a:rPr>
              <a:t>     </a:t>
            </a:r>
          </a:p>
          <a:p>
            <a:pPr algn="ctr" defTabSz="342900"/>
            <a:r>
              <a:rPr lang="en-US" sz="2100" b="1" dirty="0">
                <a:solidFill>
                  <a:prstClr val="black"/>
                </a:solidFill>
                <a:latin typeface="Calibri"/>
              </a:rPr>
              <a:t>To See our Photo Book &amp; Case Studies or</a:t>
            </a:r>
          </a:p>
          <a:p>
            <a:pPr algn="ctr" defTabSz="342900"/>
            <a:r>
              <a:rPr lang="en-US" sz="2100" b="1" dirty="0">
                <a:solidFill>
                  <a:prstClr val="black"/>
                </a:solidFill>
                <a:latin typeface="Calibri"/>
              </a:rPr>
              <a:t>Our YouTube Channel to See Action Videos</a:t>
            </a:r>
          </a:p>
          <a:p>
            <a:pPr algn="ctr" defTabSz="342900"/>
            <a:endParaRPr lang="en-US" sz="21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411B5E-624C-436F-B698-38055C836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1" y="1073223"/>
            <a:ext cx="3388070" cy="45036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BC8F8E-52C0-40F5-A95A-FC7ABD3762E0}"/>
              </a:ext>
            </a:extLst>
          </p:cNvPr>
          <p:cNvSpPr txBox="1"/>
          <p:nvPr/>
        </p:nvSpPr>
        <p:spPr>
          <a:xfrm>
            <a:off x="5965372" y="272327"/>
            <a:ext cx="3438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Box Latch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™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E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034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586712-EBB7-4C58-93E9-465D2EC35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75" y="1663042"/>
            <a:ext cx="7331299" cy="857250"/>
          </a:xfrm>
        </p:spPr>
        <p:txBody>
          <a:bodyPr>
            <a:normAutofit/>
          </a:bodyPr>
          <a:lstStyle/>
          <a:p>
            <a:r>
              <a:rPr lang="en-US" sz="2700" b="1"/>
              <a:t>Korea MAT Trade Show – July 27-30, 2020 - Seoul, Korea</a:t>
            </a:r>
            <a:endParaRPr lang="en-US" sz="27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5F655F-1BC1-4F39-B4A5-B5906FD6DE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884" y="2370999"/>
            <a:ext cx="3627982" cy="3627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D6B90D-F175-4E5A-BF9F-1E8B1AF8F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95" y="2622674"/>
            <a:ext cx="4166172" cy="3124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88434-BE17-44DE-8354-DDB8BE90570E}"/>
              </a:ext>
            </a:extLst>
          </p:cNvPr>
          <p:cNvSpPr txBox="1"/>
          <p:nvPr/>
        </p:nvSpPr>
        <p:spPr>
          <a:xfrm>
            <a:off x="5965372" y="272327"/>
            <a:ext cx="3438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Box Latch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™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E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90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3AD3CA-462C-47C3-84E9-F18238CD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27" y="1664370"/>
            <a:ext cx="3388070" cy="3388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560B6C-91BC-412E-BDFC-222B74318F41}"/>
              </a:ext>
            </a:extLst>
          </p:cNvPr>
          <p:cNvSpPr txBox="1"/>
          <p:nvPr/>
        </p:nvSpPr>
        <p:spPr>
          <a:xfrm>
            <a:off x="3772933" y="4659072"/>
            <a:ext cx="5061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to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www.Boxlatch.com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See our Photo Book &amp; Case Studies or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YouTube Channel to See Action Videos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411B5E-624C-436F-B698-38055C836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1" y="1073223"/>
            <a:ext cx="3388070" cy="45036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BC8F8E-52C0-40F5-A95A-FC7ABD3762E0}"/>
              </a:ext>
            </a:extLst>
          </p:cNvPr>
          <p:cNvSpPr txBox="1"/>
          <p:nvPr/>
        </p:nvSpPr>
        <p:spPr>
          <a:xfrm>
            <a:off x="5965372" y="272327"/>
            <a:ext cx="3438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Box Latch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™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E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495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SBA Can Keep You Competitive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70462" y="1826320"/>
            <a:ext cx="8601996" cy="5096578"/>
            <a:chOff x="465973" y="2018824"/>
            <a:chExt cx="8677383" cy="5096578"/>
          </a:xfrm>
        </p:grpSpPr>
        <p:grpSp>
          <p:nvGrpSpPr>
            <p:cNvPr id="24" name="Group 23"/>
            <p:cNvGrpSpPr/>
            <p:nvPr/>
          </p:nvGrpSpPr>
          <p:grpSpPr>
            <a:xfrm>
              <a:off x="551267" y="2018824"/>
              <a:ext cx="7729968" cy="1694046"/>
              <a:chOff x="974189" y="3408366"/>
              <a:chExt cx="6899147" cy="1511969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4189" y="3408367"/>
                <a:ext cx="1696118" cy="151196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57793" y="3408366"/>
                <a:ext cx="1696118" cy="15119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77218" y="3408366"/>
                <a:ext cx="1696118" cy="1511968"/>
              </a:xfrm>
              <a:prstGeom prst="rect">
                <a:avLst/>
              </a:prstGeom>
            </p:spPr>
          </p:pic>
        </p:grpSp>
        <p:sp>
          <p:nvSpPr>
            <p:cNvPr id="25" name="Content Placeholder 6"/>
            <p:cNvSpPr txBox="1">
              <a:spLocks/>
            </p:cNvSpPr>
            <p:nvPr/>
          </p:nvSpPr>
          <p:spPr>
            <a:xfrm>
              <a:off x="465973" y="3992152"/>
              <a:ext cx="2778727" cy="312325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171438" indent="-171438" algn="l" defTabSz="685749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 kern="1200">
                  <a:solidFill>
                    <a:schemeClr val="tx1"/>
                  </a:solidFill>
                  <a:latin typeface="Source Sans Pro" charset="0"/>
                  <a:ea typeface="Source Sans Pro" charset="0"/>
                  <a:cs typeface="Source Sans Pro" charset="0"/>
                </a:defRPr>
              </a:lvl1pPr>
              <a:lvl2pPr marL="514313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Source Sans Pro" charset="0"/>
                  <a:ea typeface="Source Sans Pro" charset="0"/>
                  <a:cs typeface="Source Sans Pro" charset="0"/>
                </a:defRPr>
              </a:lvl2pPr>
              <a:lvl3pPr marL="857186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Source Sans Pro" charset="0"/>
                  <a:ea typeface="Source Sans Pro" charset="0"/>
                  <a:cs typeface="Source Sans Pro" charset="0"/>
                </a:defRPr>
              </a:lvl3pPr>
              <a:lvl4pPr marL="1200060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Source Sans Pro" charset="0"/>
                  <a:ea typeface="Source Sans Pro" charset="0"/>
                  <a:cs typeface="Source Sans Pro" charset="0"/>
                </a:defRPr>
              </a:lvl4pPr>
              <a:lvl5pPr marL="1542935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Source Sans Pro" charset="0"/>
                  <a:ea typeface="Source Sans Pro" charset="0"/>
                  <a:cs typeface="Source Sans Pro" charset="0"/>
                </a:defRPr>
              </a:lvl5pPr>
              <a:lvl6pPr marL="1885809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684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558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433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00000"/>
                </a:lnSpc>
                <a:spcBef>
                  <a:spcPts val="0"/>
                </a:spcBef>
                <a:buFontTx/>
                <a:buNone/>
                <a:defRPr/>
              </a:pPr>
              <a:r>
                <a:rPr lang="en-US" b="1" dirty="0"/>
                <a:t>Business Intelligence for Changing Times</a:t>
              </a:r>
              <a:endParaRPr lang="en-US" sz="1800" dirty="0"/>
            </a:p>
          </p:txBody>
        </p:sp>
        <p:sp>
          <p:nvSpPr>
            <p:cNvPr id="26" name="Content Placeholder 6"/>
            <p:cNvSpPr txBox="1">
              <a:spLocks/>
            </p:cNvSpPr>
            <p:nvPr/>
          </p:nvSpPr>
          <p:spPr>
            <a:xfrm>
              <a:off x="3244700" y="3973005"/>
              <a:ext cx="2831205" cy="103812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171438" indent="-171438" algn="l" defTabSz="685749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 kern="1200">
                  <a:solidFill>
                    <a:schemeClr val="tx1"/>
                  </a:solidFill>
                  <a:latin typeface="Source Sans Pro" charset="0"/>
                  <a:ea typeface="Source Sans Pro" charset="0"/>
                  <a:cs typeface="Source Sans Pro" charset="0"/>
                </a:defRPr>
              </a:lvl1pPr>
              <a:lvl2pPr marL="514313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Source Sans Pro" charset="0"/>
                  <a:ea typeface="Source Sans Pro" charset="0"/>
                  <a:cs typeface="Source Sans Pro" charset="0"/>
                </a:defRPr>
              </a:lvl2pPr>
              <a:lvl3pPr marL="857186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Source Sans Pro" charset="0"/>
                  <a:ea typeface="Source Sans Pro" charset="0"/>
                  <a:cs typeface="Source Sans Pro" charset="0"/>
                </a:defRPr>
              </a:lvl3pPr>
              <a:lvl4pPr marL="1200060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Source Sans Pro" charset="0"/>
                  <a:ea typeface="Source Sans Pro" charset="0"/>
                  <a:cs typeface="Source Sans Pro" charset="0"/>
                </a:defRPr>
              </a:lvl4pPr>
              <a:lvl5pPr marL="1542935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Source Sans Pro" charset="0"/>
                  <a:ea typeface="Source Sans Pro" charset="0"/>
                  <a:cs typeface="Source Sans Pro" charset="0"/>
                </a:defRPr>
              </a:lvl5pPr>
              <a:lvl6pPr marL="1885809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684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558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433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00000"/>
                </a:lnSpc>
                <a:spcBef>
                  <a:spcPts val="0"/>
                </a:spcBef>
                <a:buFontTx/>
                <a:buNone/>
                <a:defRPr/>
              </a:pPr>
              <a:r>
                <a:rPr lang="en-US" b="1" dirty="0"/>
                <a:t>Grants to Reach International Buyers</a:t>
              </a:r>
              <a:endParaRPr lang="en-US" sz="1800" dirty="0"/>
            </a:p>
          </p:txBody>
        </p:sp>
        <p:sp>
          <p:nvSpPr>
            <p:cNvPr id="27" name="Content Placeholder 6"/>
            <p:cNvSpPr txBox="1">
              <a:spLocks/>
            </p:cNvSpPr>
            <p:nvPr/>
          </p:nvSpPr>
          <p:spPr>
            <a:xfrm>
              <a:off x="6263734" y="3928986"/>
              <a:ext cx="2879622" cy="103812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171438" indent="-171438" algn="l" defTabSz="685749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 kern="1200">
                  <a:solidFill>
                    <a:schemeClr val="tx1"/>
                  </a:solidFill>
                  <a:latin typeface="Source Sans Pro" charset="0"/>
                  <a:ea typeface="Source Sans Pro" charset="0"/>
                  <a:cs typeface="Source Sans Pro" charset="0"/>
                </a:defRPr>
              </a:lvl1pPr>
              <a:lvl2pPr marL="514313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Source Sans Pro" charset="0"/>
                  <a:ea typeface="Source Sans Pro" charset="0"/>
                  <a:cs typeface="Source Sans Pro" charset="0"/>
                </a:defRPr>
              </a:lvl2pPr>
              <a:lvl3pPr marL="857186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Source Sans Pro" charset="0"/>
                  <a:ea typeface="Source Sans Pro" charset="0"/>
                  <a:cs typeface="Source Sans Pro" charset="0"/>
                </a:defRPr>
              </a:lvl3pPr>
              <a:lvl4pPr marL="1200060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Source Sans Pro" charset="0"/>
                  <a:ea typeface="Source Sans Pro" charset="0"/>
                  <a:cs typeface="Source Sans Pro" charset="0"/>
                </a:defRPr>
              </a:lvl4pPr>
              <a:lvl5pPr marL="1542935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Source Sans Pro" charset="0"/>
                  <a:ea typeface="Source Sans Pro" charset="0"/>
                  <a:cs typeface="Source Sans Pro" charset="0"/>
                </a:defRPr>
              </a:lvl5pPr>
              <a:lvl6pPr marL="1885809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684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558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433" indent="-171438" algn="l" defTabSz="68574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00000"/>
                </a:lnSpc>
                <a:spcBef>
                  <a:spcPts val="0"/>
                </a:spcBef>
                <a:buFontTx/>
                <a:buNone/>
                <a:defRPr/>
              </a:pPr>
              <a:r>
                <a:rPr lang="en-US" b="1" dirty="0"/>
                <a:t>Financing for Your International &amp; Supply Chain Sales </a:t>
              </a:r>
              <a:endParaRPr lang="en-US" sz="180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B3C1EDB-68AC-43EA-9109-F36039815CF1}"/>
              </a:ext>
            </a:extLst>
          </p:cNvPr>
          <p:cNvSpPr/>
          <p:nvPr/>
        </p:nvSpPr>
        <p:spPr>
          <a:xfrm>
            <a:off x="370462" y="4815218"/>
            <a:ext cx="2323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Find a Local Advisor at </a:t>
            </a:r>
            <a:r>
              <a:rPr lang="en-U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6"/>
              </a:rPr>
              <a:t>sba.gov/local</a:t>
            </a:r>
            <a:r>
              <a:rPr lang="en-U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en-US" b="1" dirty="0">
              <a:solidFill>
                <a:srgbClr val="007EB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6173BF-CD0E-4110-A8BC-A04BF9F4DAA5}"/>
              </a:ext>
            </a:extLst>
          </p:cNvPr>
          <p:cNvSpPr txBox="1"/>
          <p:nvPr/>
        </p:nvSpPr>
        <p:spPr>
          <a:xfrm>
            <a:off x="2996713" y="4802520"/>
            <a:ext cx="2854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See if your state/territory offers grants at </a:t>
            </a:r>
            <a:r>
              <a:rPr lang="en-U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7"/>
              </a:rPr>
              <a:t>sba.gov/international</a:t>
            </a:r>
            <a:endParaRPr lang="en-US" b="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19B562-7BB1-4F34-A46B-160FDDC08840}"/>
              </a:ext>
            </a:extLst>
          </p:cNvPr>
          <p:cNvSpPr txBox="1"/>
          <p:nvPr/>
        </p:nvSpPr>
        <p:spPr>
          <a:xfrm>
            <a:off x="6153627" y="4802519"/>
            <a:ext cx="2854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Contact your local export finance manager at </a:t>
            </a:r>
            <a:r>
              <a:rPr lang="en-U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7"/>
              </a:rPr>
              <a:t>sba.gov/international</a:t>
            </a:r>
            <a:endParaRPr lang="en-US" b="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37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7A1715-CCEA-4A2D-AD57-3912E75F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Source Sans Pro" panose="020B0503030403020204" pitchFamily="34" charset="0"/>
              </a:rPr>
              <a:t>Business Intelligence for Changing Times</a:t>
            </a:r>
            <a:br>
              <a:rPr lang="en-US" sz="3200" dirty="0">
                <a:latin typeface="Source Sans Pro" panose="020B0503030403020204" pitchFamily="34" charset="0"/>
              </a:rPr>
            </a:br>
            <a:endParaRPr lang="en-US" sz="3200" i="1" dirty="0">
              <a:solidFill>
                <a:srgbClr val="CC0000"/>
              </a:solidFill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175EC-A86A-4094-9433-1CEDF8066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F2B06D7-3BCA-470F-8AC2-CE1673F98BF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6038" y="1450388"/>
            <a:ext cx="7886700" cy="4680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SBA’s Fast Track Service</a:t>
            </a:r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Meet privately with SBA senior trade and technical staff to discuss unique needs</a:t>
            </a:r>
          </a:p>
          <a:p>
            <a:r>
              <a:rPr lang="en-US" dirty="0"/>
              <a:t>Quickly access to accurate information, guidance on eligibility requirements</a:t>
            </a:r>
          </a:p>
          <a:p>
            <a:r>
              <a:rPr lang="en-US" dirty="0"/>
              <a:t>Receive introductions and professional referrals to Federal, State or local resource partners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How to Schedule Fast Track Service and SBA’s International Trade Hotline?</a:t>
            </a:r>
          </a:p>
          <a:p>
            <a:pPr marL="0" indent="0">
              <a:buNone/>
            </a:pPr>
            <a:r>
              <a:rPr lang="en-US" sz="1000" dirty="0"/>
              <a:t> </a:t>
            </a:r>
          </a:p>
          <a:p>
            <a:r>
              <a:rPr lang="en-US" dirty="0"/>
              <a:t>Call SBA toll free at (855) 722-4877 or send an email to </a:t>
            </a:r>
            <a:r>
              <a:rPr lang="en-US" u="sng" dirty="0">
                <a:hlinkClick r:id="rId3"/>
              </a:rPr>
              <a:t>international@sba.gov</a:t>
            </a:r>
            <a:endParaRPr lang="en-US" dirty="0"/>
          </a:p>
        </p:txBody>
      </p:sp>
      <p:sp>
        <p:nvSpPr>
          <p:cNvPr id="2" name="AutoShape 2" descr="Miles Hansen">
            <a:extLst>
              <a:ext uri="{FF2B5EF4-FFF2-40B4-BE49-F238E27FC236}">
                <a16:creationId xmlns:a16="http://schemas.microsoft.com/office/drawing/2014/main" id="{0ACC94B7-1872-4866-9066-876AA3BB13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54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1E476C7-6B1E-45D2-9D0B-5B40D71A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Grants to Reach International Buyers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4A19E8-6684-43F0-9F4A-DFB0DA331E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47950" y="1097574"/>
            <a:ext cx="5940902" cy="562869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</a:t>
            </a:r>
            <a:r>
              <a:rPr lang="en-US" sz="33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State Trade Expansion Program </a:t>
            </a:r>
            <a:r>
              <a:rPr lang="en-US" sz="3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or STEP provides grants to U.S. states/territories to help small businesses to go international.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3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Eligible Uses of Funds include:</a:t>
            </a:r>
          </a:p>
          <a:p>
            <a:pPr lvl="2">
              <a:lnSpc>
                <a:spcPct val="110000"/>
              </a:lnSpc>
              <a:buFont typeface="Source Sans Pro" panose="020B0503030403020204" pitchFamily="34" charset="0"/>
              <a:buChar char="−"/>
            </a:pPr>
            <a:r>
              <a:rPr lang="en-US" sz="2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Training workshops (e.g. </a:t>
            </a:r>
            <a:r>
              <a:rPr lang="en-US" sz="2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ExporTech</a:t>
            </a:r>
            <a:r>
              <a:rPr lang="en-US" sz="2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®) </a:t>
            </a:r>
          </a:p>
          <a:p>
            <a:pPr lvl="2">
              <a:lnSpc>
                <a:spcPct val="110000"/>
              </a:lnSpc>
              <a:buFont typeface="Source Sans Pro" panose="020B0503030403020204" pitchFamily="34" charset="0"/>
              <a:buChar char="−"/>
            </a:pPr>
            <a:r>
              <a:rPr lang="en-US" sz="2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In-person and Virtual  trade missions</a:t>
            </a:r>
          </a:p>
          <a:p>
            <a:pPr lvl="2">
              <a:lnSpc>
                <a:spcPct val="110000"/>
              </a:lnSpc>
              <a:buFont typeface="Source Sans Pro" panose="020B0503030403020204" pitchFamily="34" charset="0"/>
              <a:buChar char="−"/>
            </a:pPr>
            <a:r>
              <a:rPr lang="en-US" sz="2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Services to support foreign market entry</a:t>
            </a:r>
          </a:p>
          <a:p>
            <a:pPr lvl="2">
              <a:lnSpc>
                <a:spcPct val="110000"/>
              </a:lnSpc>
              <a:buFont typeface="Source Sans Pro" panose="020B0503030403020204" pitchFamily="34" charset="0"/>
              <a:buChar char="−"/>
            </a:pPr>
            <a:r>
              <a:rPr lang="en-US" sz="2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 Partner Search </a:t>
            </a:r>
          </a:p>
          <a:p>
            <a:pPr lvl="2">
              <a:lnSpc>
                <a:spcPct val="110000"/>
              </a:lnSpc>
              <a:buFont typeface="Source Sans Pro" panose="020B0503030403020204" pitchFamily="34" charset="0"/>
              <a:buChar char="−"/>
            </a:pPr>
            <a:r>
              <a:rPr lang="en-US" sz="2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Website optimization for global sales</a:t>
            </a:r>
          </a:p>
          <a:p>
            <a:pPr lvl="2">
              <a:lnSpc>
                <a:spcPct val="110000"/>
              </a:lnSpc>
              <a:buFont typeface="Source Sans Pro" panose="020B0503030403020204" pitchFamily="34" charset="0"/>
              <a:buChar char="−"/>
            </a:pPr>
            <a:r>
              <a:rPr lang="en-US" sz="2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Translate websites to attract foreign buyers</a:t>
            </a:r>
          </a:p>
          <a:p>
            <a:pPr lvl="2">
              <a:lnSpc>
                <a:spcPct val="110000"/>
              </a:lnSpc>
              <a:buFont typeface="Source Sans Pro" panose="020B0503030403020204" pitchFamily="34" charset="0"/>
              <a:buChar char="−"/>
            </a:pPr>
            <a:r>
              <a:rPr lang="en-US" sz="2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Designing marketing media and more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3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Visit </a:t>
            </a:r>
            <a:r>
              <a:rPr lang="en-US" sz="33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sba.gov/STEP </a:t>
            </a:r>
            <a:r>
              <a:rPr lang="en-US" sz="3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 find out if your state/territory is participating in STEP.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DA77E0-28F5-444C-BE9C-6042F36D0C9F}"/>
              </a:ext>
            </a:extLst>
          </p:cNvPr>
          <p:cNvSpPr txBox="1">
            <a:spLocks/>
          </p:cNvSpPr>
          <p:nvPr/>
        </p:nvSpPr>
        <p:spPr>
          <a:xfrm>
            <a:off x="831658" y="1296832"/>
            <a:ext cx="6858000" cy="11170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spc="-75" baseline="0">
                <a:solidFill>
                  <a:srgbClr val="003F8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>
              <a:lnSpc>
                <a:spcPct val="100000"/>
              </a:lnSpc>
            </a:pPr>
            <a:endParaRPr lang="en-US" sz="4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2FE238-A71B-41C0-B0D1-FB9BBB469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44" y="4857352"/>
            <a:ext cx="1286465" cy="12949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56A8E8-20C3-4B20-9883-BBDD9FC08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52" y="1149825"/>
            <a:ext cx="1394057" cy="1394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7360B-6165-46BB-819D-1F7B4D7F5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31" y="2887386"/>
            <a:ext cx="1399127" cy="139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8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7CF9-1E47-4463-8034-6BF8F0D4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E6926-6B7E-45AC-94AF-58C162E5E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49281"/>
            <a:ext cx="8254093" cy="5560815"/>
          </a:xfrm>
        </p:spPr>
        <p:txBody>
          <a:bodyPr>
            <a:normAutofit fontScale="92500" lnSpcReduction="10000"/>
          </a:bodyPr>
          <a:lstStyle/>
          <a:p>
            <a:pPr marL="400050" marR="0" indent="-4000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romanUcPeriod"/>
            </a:pPr>
            <a:r>
              <a:rPr lang="en-US" sz="24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Welcome and Introduction </a:t>
            </a:r>
            <a:r>
              <a:rPr lang="en-US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– Michele Schimpp, SBA Deputy Associate Administrator for International Trade</a:t>
            </a:r>
          </a:p>
          <a:p>
            <a:pPr marL="400050" indent="-4000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romanUcPeriod"/>
            </a:pP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CARES Act News and Updates</a:t>
            </a:r>
            <a:r>
              <a:rPr lang="en-US" sz="24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Michele Schimpp, SBA</a:t>
            </a:r>
          </a:p>
          <a:p>
            <a:pPr marL="400050" marR="0" indent="-4000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romanUcPeriod"/>
            </a:pPr>
            <a:r>
              <a:rPr lang="en-US" sz="24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Manufacturer Interview </a:t>
            </a:r>
            <a:r>
              <a:rPr lang="en-US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– Jim Wilson, Box Latch Products, Pewaukee, WI</a:t>
            </a:r>
            <a:r>
              <a:rPr lang="en-US" sz="24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and</a:t>
            </a:r>
            <a:r>
              <a:rPr lang="en-US" sz="24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Steve Sullivan, SBA Senior International Trade Specialist</a:t>
            </a:r>
          </a:p>
          <a:p>
            <a:pPr marL="400050" marR="0" indent="-4000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romanUcPeriod"/>
            </a:pPr>
            <a:r>
              <a:rPr lang="en-US" sz="24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Other Assistance for Manufacturer Exporters </a:t>
            </a:r>
            <a:r>
              <a:rPr lang="en-US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– Michele Schimpp, SBA </a:t>
            </a:r>
          </a:p>
          <a:p>
            <a:pPr marL="400050" marR="0" indent="-4000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romanUcPeriod"/>
            </a:pPr>
            <a:r>
              <a:rPr lang="en-US" sz="24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Growing Global Sales with the help of SBA Export Financing </a:t>
            </a:r>
            <a:r>
              <a:rPr lang="en-US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– David Leonard, SBA Regional Export Finance Manager, Atlanta USEAC</a:t>
            </a:r>
          </a:p>
          <a:p>
            <a:pPr marL="400050" marR="0" indent="-4000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romanUcPeriod"/>
            </a:pPr>
            <a:r>
              <a:rPr lang="en-US" sz="24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Q &amp; A</a:t>
            </a:r>
            <a:endParaRPr lang="en-US" sz="24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73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948E49-8341-4011-94E8-AF7B39E8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Overcome Financing Challenges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803FE-FFE1-43FD-94E8-6D5F9BAD5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8072"/>
            <a:ext cx="7886700" cy="444651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SBA can work with your lender to help you overcome financing challenges such as:</a:t>
            </a:r>
          </a:p>
          <a:p>
            <a:pPr marL="0" indent="0">
              <a:buNone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sz="2200" dirty="0"/>
              <a:t>Canceled or reduced buyer credit insurance coverage 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Reduction in lines of credit or working capital financing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Demand by foreign buyers for performance guarantees on </a:t>
            </a:r>
            <a:r>
              <a:rPr lang="en-US" sz="2200"/>
              <a:t>advanced payments</a:t>
            </a: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dirty="0"/>
              <a:t>Supply chain issues: extended payment terms from OEMs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875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49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BBBC-51F2-4A4A-BDDA-D37A3F08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Financing Your </a:t>
            </a:r>
            <a:b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 &amp; Supply Chain Sales</a:t>
            </a:r>
            <a:b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3200" i="1" dirty="0">
              <a:solidFill>
                <a:schemeClr val="accent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9F889-D36E-45D9-B7B1-38DD755031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8640" y="1484971"/>
            <a:ext cx="8338688" cy="5098832"/>
          </a:xfrm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Loan options for direct and indirect exporters (AKA supply chain):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Export Express 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 business development </a:t>
            </a:r>
          </a:p>
          <a:p>
            <a:pPr marL="801688" lvl="1" indent="-223838">
              <a:lnSpc>
                <a:spcPct val="100000"/>
              </a:lnSpc>
              <a:buFont typeface="Source Sans Pro" panose="020B0503030403020204" pitchFamily="34" charset="0"/>
              <a:buChar char="−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$500,000 limit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Export Working Capital 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 fulfill your international &amp;  supply chain orders</a:t>
            </a:r>
          </a:p>
          <a:p>
            <a:pPr marL="801688" lvl="1" indent="-223838">
              <a:lnSpc>
                <a:spcPct val="100000"/>
              </a:lnSpc>
              <a:buFont typeface="Source Sans Pro" panose="020B0503030403020204" pitchFamily="34" charset="0"/>
              <a:buChar char="−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$5 million limit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 Trade Loan 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 expanding your production capacity, re-financing debt, and reshoring</a:t>
            </a:r>
          </a:p>
          <a:p>
            <a:pPr marL="801688" lvl="1" indent="-223838">
              <a:lnSpc>
                <a:spcPct val="100000"/>
              </a:lnSpc>
              <a:buFont typeface="Source Sans Pro" panose="020B0503030403020204" pitchFamily="34" charset="0"/>
              <a:buChar char="−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$5 million limit</a:t>
            </a:r>
          </a:p>
          <a:p>
            <a:pPr marL="801688" lvl="1" indent="-223838">
              <a:lnSpc>
                <a:spcPct val="100000"/>
              </a:lnSpc>
              <a:buFont typeface="Source Sans Pro" panose="020B0503030403020204" pitchFamily="34" charset="0"/>
              <a:buChar char="−"/>
            </a:pP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lvl="1" indent="0">
              <a:lnSpc>
                <a:spcPct val="100000"/>
              </a:lnSpc>
              <a:buFont typeface="Source Sans Pro" panose="020B0503030403020204" pitchFamily="34" charset="0"/>
              <a:buChar char="−"/>
            </a:pP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82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A7D4-F059-4B28-86E4-0961241D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Financing Your International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281FB-AA62-45C8-8647-6C41DE6AD25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9176" y="1377367"/>
            <a:ext cx="5140325" cy="4446587"/>
          </a:xfrm>
        </p:spPr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Examples of uses: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Offer 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payment terms 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 customers to make your bid more competitive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Proactive 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marketing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Purchase 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machinery or equipment 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 meet international demand for your product 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Finance 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 purchase orders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Issue a 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bid bonds, advanced payment or performance guarantees 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 secure an international contract.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C4DF7A-76A4-46DD-9D21-47C2CAFA6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702" y="1720167"/>
            <a:ext cx="2830981" cy="3507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0F1A60-8F32-4F64-BA3C-51C7553D3900}"/>
              </a:ext>
            </a:extLst>
          </p:cNvPr>
          <p:cNvSpPr txBox="1"/>
          <p:nvPr/>
        </p:nvSpPr>
        <p:spPr>
          <a:xfrm>
            <a:off x="899538" y="5869512"/>
            <a:ext cx="767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Contact your local export finance manager at </a:t>
            </a:r>
            <a:r>
              <a:rPr lang="en-U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sba.gov/international</a:t>
            </a:r>
            <a:endParaRPr lang="en-US" b="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9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74C7E-3889-47CE-8D67-C5929A86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68060"/>
            <a:ext cx="7886700" cy="598904"/>
          </a:xfrm>
        </p:spPr>
        <p:txBody>
          <a:bodyPr>
            <a:normAutofit/>
          </a:bodyPr>
          <a:lstStyle/>
          <a:p>
            <a:r>
              <a:rPr lang="en-US" sz="3200" dirty="0"/>
              <a:t>SBA Reshoring &amp; Pivoting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3BCA-B37F-4859-9606-FC2FAA628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9511"/>
            <a:ext cx="7886700" cy="4446510"/>
          </a:xfrm>
        </p:spPr>
        <p:txBody>
          <a:bodyPr/>
          <a:lstStyle/>
          <a:p>
            <a:pPr marL="171430" indent="-17143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Expand/Build Production Facilities &amp; Warehousing for Export</a:t>
            </a:r>
          </a:p>
          <a:p>
            <a:pPr marL="171430" indent="-17143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Build New Supplier Networks </a:t>
            </a:r>
          </a:p>
          <a:p>
            <a:pPr marL="171430" indent="-17143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Create In-house Design &amp; Prototyping Capabilities</a:t>
            </a:r>
          </a:p>
          <a:p>
            <a:pPr marL="171430" indent="-17143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Change in Ownership</a:t>
            </a:r>
          </a:p>
          <a:p>
            <a:pPr marL="171430" indent="-17143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Consulting and Professional Services</a:t>
            </a:r>
          </a:p>
          <a:p>
            <a:pPr marL="171430" indent="-17143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Intellectual Property Protection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06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AC1CA-B045-4983-8D94-B184DB1F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Get Help From SBA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77707-2A05-467B-B426-975AFA434A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85913"/>
            <a:ext cx="7886700" cy="444658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B40E4-FDD5-45CD-8C68-C151A5754260}"/>
              </a:ext>
            </a:extLst>
          </p:cNvPr>
          <p:cNvSpPr/>
          <p:nvPr/>
        </p:nvSpPr>
        <p:spPr>
          <a:xfrm>
            <a:off x="524145" y="960430"/>
            <a:ext cx="838472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Search </a:t>
            </a:r>
            <a:r>
              <a:rPr lang="en-US" sz="2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 local help</a:t>
            </a:r>
          </a:p>
          <a:p>
            <a:endParaRPr lang="en-US" sz="10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 export finance, and help navigating SBA resources, find your nearest Export Finance Manager at 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www.sba.gov/international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 State Trade Expansion Program (STEP) grants visit 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www.sba.gov/STEP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find an SBA district office, SBDC, SCORE, VBOC or WBC, please visit 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www.sba.gov/local-assistance</a:t>
            </a:r>
            <a:r>
              <a:rPr lang="en-US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2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Call</a:t>
            </a:r>
            <a:r>
              <a:rPr lang="en-US" sz="2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SBA toll free </a:t>
            </a:r>
            <a:r>
              <a:rPr lang="en-US" sz="22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(855) 722-4877 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or</a:t>
            </a:r>
            <a:r>
              <a:rPr lang="en-US" sz="22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Email</a:t>
            </a:r>
            <a:r>
              <a:rPr lang="en-US" sz="2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200" u="sng" dirty="0">
                <a:solidFill>
                  <a:srgbClr val="003E7F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6"/>
              </a:rPr>
              <a:t>international@sba.gov</a:t>
            </a:r>
            <a:r>
              <a:rPr lang="en-US" sz="2200" u="sng" dirty="0">
                <a:solidFill>
                  <a:srgbClr val="003E7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 your trade questions</a:t>
            </a:r>
          </a:p>
          <a:p>
            <a:pPr marL="342875" lvl="1"/>
            <a:endParaRPr lang="en-US" sz="19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2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Stay Informed</a:t>
            </a:r>
            <a:r>
              <a:rPr lang="en-US" sz="2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with SBA’s OIT’s Newsletter and Webinars: </a:t>
            </a:r>
            <a:r>
              <a:rPr lang="en-US" sz="2200" dirty="0">
                <a:solidFill>
                  <a:srgbClr val="007EB4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sba.gov/newsroom</a:t>
            </a:r>
            <a:endParaRPr lang="en-US" sz="2200" dirty="0">
              <a:solidFill>
                <a:srgbClr val="007EB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875" lvl="1"/>
            <a:endParaRPr lang="en-US" sz="19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85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AC1CA-B045-4983-8D94-B184DB1F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6" y="963877"/>
            <a:ext cx="2784196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4400" b="0" kern="1200" dirty="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Additional Federal Resources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77707-2A05-467B-B426-975AFA434A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32023" y="320040"/>
            <a:ext cx="5170804" cy="62179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Trade.gov  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(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  <a:hlinkClick r:id="rId3"/>
              </a:rPr>
              <a:t>https://www.trade.gov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)</a:t>
            </a:r>
          </a:p>
          <a:p>
            <a:pPr marL="628613" lvl="1" indent="-342900" defTabSz="914400">
              <a:buFont typeface="Source Sans Pro" panose="020B0503030403020204" pitchFamily="34" charset="0"/>
              <a:buChar char="−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Market research and trade leads</a:t>
            </a:r>
          </a:p>
          <a:p>
            <a:pPr marL="628613" lvl="1" indent="-342900" defTabSz="914400">
              <a:buFont typeface="Source Sans Pro" panose="020B0503030403020204" pitchFamily="34" charset="0"/>
              <a:buChar char="−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Tariff information</a:t>
            </a:r>
          </a:p>
          <a:p>
            <a:pPr marL="628613" lvl="1" indent="-342900" defTabSz="914400">
              <a:buFont typeface="Source Sans Pro" panose="020B0503030403020204" pitchFamily="34" charset="0"/>
              <a:buChar char="−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Trade events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www.STOPfakes.gov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Ex-Im Bank  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(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  <a:hlinkClick r:id="rId4"/>
              </a:rPr>
              <a:t>https://www.exim.gov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)</a:t>
            </a:r>
          </a:p>
          <a:p>
            <a:pPr marL="628613" lvl="1" indent="-342900" defTabSz="914400">
              <a:buFont typeface="Source Sans Pro" panose="020B0503030403020204" pitchFamily="34" charset="0"/>
              <a:buChar char="−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Export credit insurance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Census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 (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  <a:hlinkClick r:id="rId5"/>
              </a:rPr>
              <a:t>https://</a:t>
            </a:r>
            <a:r>
              <a:rPr lang="en-US" sz="220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  <a:hlinkClick r:id="rId5"/>
              </a:rPr>
              <a:t>usatrade.census.gov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)</a:t>
            </a:r>
          </a:p>
          <a:p>
            <a:pPr marL="628613" lvl="1" indent="-342900" defTabSz="914400">
              <a:buFont typeface="Source Sans Pro" panose="020B0503030403020204" pitchFamily="34" charset="0"/>
              <a:buChar char="−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Trade statistics</a:t>
            </a:r>
          </a:p>
          <a:p>
            <a:pPr marL="628613" lvl="1" indent="-342900" defTabSz="914400">
              <a:buFont typeface="Source Sans Pro" panose="020B0503030403020204" pitchFamily="34" charset="0"/>
              <a:buChar char="−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Google “Census Global Market Finder”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State Department 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(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  <a:hlinkClick r:id="rId6"/>
              </a:rPr>
              <a:t>https://www.pmddtc.state.gov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)</a:t>
            </a:r>
          </a:p>
          <a:p>
            <a:pPr marL="628613" lvl="1" indent="-342900" defTabSz="914400">
              <a:buFont typeface="Source Sans Pro" panose="020B0503030403020204" pitchFamily="34" charset="0"/>
              <a:buChar char="−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Export licensing</a:t>
            </a:r>
          </a:p>
        </p:txBody>
      </p:sp>
    </p:spTree>
    <p:extLst>
      <p:ext uri="{BB962C8B-B14F-4D97-AF65-F5344CB8AC3E}">
        <p14:creationId xmlns:p14="http://schemas.microsoft.com/office/powerpoint/2010/main" val="1663195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BBBC-51F2-4A4A-BDDA-D37A3F088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978" y="3989874"/>
            <a:ext cx="6858000" cy="2387600"/>
          </a:xfrm>
        </p:spPr>
        <p:txBody>
          <a:bodyPr>
            <a:noAutofit/>
          </a:bodyPr>
          <a:lstStyle/>
          <a:p>
            <a:br>
              <a:rPr lang="en-US" sz="48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sz="48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sz="72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7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Q&amp;A</a:t>
            </a:r>
            <a:br>
              <a:rPr lang="en-US" sz="40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sz="40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b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 more information, please visit</a:t>
            </a:r>
            <a:br>
              <a:rPr lang="en-US" sz="3200" b="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sba.gov/international</a:t>
            </a:r>
            <a:br>
              <a:rPr lang="en-US" sz="3200" b="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sz="3200" b="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b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Sign up for our export  newsletter:</a:t>
            </a:r>
            <a:br>
              <a:rPr lang="en-US" sz="3200" b="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sba.gov/newsroom</a:t>
            </a:r>
            <a:br>
              <a:rPr lang="en-US" sz="3200" b="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sz="3200" b="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4800" b="0" u="sng" dirty="0">
              <a:solidFill>
                <a:schemeClr val="bg2">
                  <a:lumMod val="60000"/>
                  <a:lumOff val="4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9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F191363-56AE-4E98-8DF4-053477440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093792"/>
              </p:ext>
            </p:extLst>
          </p:nvPr>
        </p:nvGraphicFramePr>
        <p:xfrm>
          <a:off x="963295" y="1888172"/>
          <a:ext cx="7069455" cy="4541520"/>
        </p:xfrm>
        <a:graphic>
          <a:graphicData uri="http://schemas.openxmlformats.org/drawingml/2006/table">
            <a:tbl>
              <a:tblPr firstCol="1" bandRow="1">
                <a:tableStyleId>{93296810-A885-4BE3-A3E7-6D5BEEA58F35}</a:tableStyleId>
              </a:tblPr>
              <a:tblGrid>
                <a:gridCol w="2355981">
                  <a:extLst>
                    <a:ext uri="{9D8B030D-6E8A-4147-A177-3AD203B41FA5}">
                      <a16:colId xmlns:a16="http://schemas.microsoft.com/office/drawing/2014/main" val="1783205865"/>
                    </a:ext>
                  </a:extLst>
                </a:gridCol>
                <a:gridCol w="2356737">
                  <a:extLst>
                    <a:ext uri="{9D8B030D-6E8A-4147-A177-3AD203B41FA5}">
                      <a16:colId xmlns:a16="http://schemas.microsoft.com/office/drawing/2014/main" val="2183297613"/>
                    </a:ext>
                  </a:extLst>
                </a:gridCol>
                <a:gridCol w="2356737">
                  <a:extLst>
                    <a:ext uri="{9D8B030D-6E8A-4147-A177-3AD203B41FA5}">
                      <a16:colId xmlns:a16="http://schemas.microsoft.com/office/drawing/2014/main" val="2584148064"/>
                    </a:ext>
                  </a:extLst>
                </a:gridCol>
              </a:tblGrid>
              <a:tr h="11250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58" marR="81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u="none" spc="-25" dirty="0">
                          <a:effectLst/>
                        </a:rPr>
                        <a:t>Paycheck Protection Program</a:t>
                      </a:r>
                      <a:endParaRPr lang="en-US" sz="1300" b="1" u="none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30" dirty="0">
                          <a:effectLst/>
                        </a:rPr>
                        <a:t>This loan program provided loan forgiveness for retaining employees by temporarily expanding the traditional SBA 7(a) loan program.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58" marR="81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3"/>
                        </a:rPr>
                        <a:t>SBA.gov/</a:t>
                      </a:r>
                      <a:r>
                        <a:rPr lang="en-US" sz="1300" u="sng" dirty="0" err="1">
                          <a:effectLst/>
                          <a:hlinkClick r:id="rId3"/>
                        </a:rPr>
                        <a:t>PaycheckProtection</a:t>
                      </a:r>
                      <a:r>
                        <a:rPr lang="en-US" sz="1300" u="sng" dirty="0">
                          <a:effectLst/>
                        </a:rPr>
                        <a:t> </a:t>
                      </a:r>
                      <a:r>
                        <a:rPr lang="en-US" sz="1300" u="sng" baseline="0" dirty="0">
                          <a:effectLst/>
                        </a:rPr>
                        <a:t>, </a:t>
                      </a:r>
                      <a:r>
                        <a:rPr lang="en-US" sz="1300" u="none" baseline="0" dirty="0">
                          <a:effectLst/>
                        </a:rPr>
                        <a:t>no longer accepting applications, visit above link for information related to loan forgiveness.</a:t>
                      </a:r>
                      <a:endParaRPr lang="en-US" sz="1300" u="none" dirty="0">
                        <a:effectLst/>
                      </a:endParaRPr>
                    </a:p>
                  </a:txBody>
                  <a:tcPr marL="81658" marR="81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775433"/>
                  </a:ext>
                </a:extLst>
              </a:tr>
              <a:tr h="11250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58" marR="81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u="none" spc="-25" dirty="0">
                          <a:effectLst/>
                        </a:rPr>
                        <a:t>EIDL Loan </a:t>
                      </a:r>
                      <a:endParaRPr lang="en-US" sz="1300" b="1" u="none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loan will provide economic relief to small businesses and non-profit organizations that are currently experiencing a temporary loss of revenue.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58" marR="81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hlinkClick r:id="rId4"/>
                        </a:rPr>
                        <a:t>SBA.gov/funding-programs/loans/coronavirus-relief-options/economic-injury-disaster-loan</a:t>
                      </a:r>
                      <a:endParaRPr lang="en-US" sz="1200" dirty="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Apply online at: </a:t>
                      </a:r>
                      <a:r>
                        <a:rPr lang="en-US" sz="1300" u="sng" dirty="0">
                          <a:effectLst/>
                          <a:hlinkClick r:id="rId5"/>
                        </a:rPr>
                        <a:t>SBA.gov/Disaster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</a:txBody>
                  <a:tcPr marL="81658" marR="81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410425"/>
                  </a:ext>
                </a:extLst>
              </a:tr>
              <a:tr h="11250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58" marR="81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u="none" spc="-25" dirty="0">
                          <a:effectLst/>
                        </a:rPr>
                        <a:t>SBA Express Bridge Loans</a:t>
                      </a:r>
                      <a:endParaRPr lang="en-US" sz="1300" b="1" u="none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30" dirty="0">
                          <a:effectLst/>
                        </a:rPr>
                        <a:t>Enables small businesses who currently have a business relationship with an SBA Express Lender to access up to $25,000 quickly.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58" marR="81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hlinkClick r:id="rId6"/>
                        </a:rPr>
                        <a:t>SBA.gov/funding-programs/loans/coronavirus-relief-options/</a:t>
                      </a:r>
                      <a:r>
                        <a:rPr lang="en-US" sz="1200" dirty="0" err="1">
                          <a:hlinkClick r:id="rId6"/>
                        </a:rPr>
                        <a:t>sba</a:t>
                      </a:r>
                      <a:r>
                        <a:rPr lang="en-US" sz="1200" dirty="0">
                          <a:hlinkClick r:id="rId6"/>
                        </a:rPr>
                        <a:t>-express-bridge-loans</a:t>
                      </a:r>
                      <a:endParaRPr lang="en-US" sz="1200" dirty="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Apply through current SBA Express lender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58" marR="81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963193"/>
                  </a:ext>
                </a:extLst>
              </a:tr>
              <a:tr h="9436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58" marR="81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u="none" spc="-25" dirty="0">
                          <a:effectLst/>
                        </a:rPr>
                        <a:t>SBA Debt Relief</a:t>
                      </a:r>
                      <a:endParaRPr lang="en-US" sz="1300" b="1" u="none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30" dirty="0">
                          <a:effectLst/>
                        </a:rPr>
                        <a:t>The SBA is providing a financial reprieve to small businesses during the COVID-19 pandemic.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58" marR="81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hlinkClick r:id="rId7"/>
                        </a:rPr>
                        <a:t>SBA.gov/funding-programs/loans/coronavirus-relief-options/sba-debt-relief</a:t>
                      </a: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58" marR="81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660761"/>
                  </a:ext>
                </a:extLst>
              </a:tr>
            </a:tbl>
          </a:graphicData>
        </a:graphic>
      </p:graphicFrame>
      <p:pic>
        <p:nvPicPr>
          <p:cNvPr id="25" name="Picture 24" descr="Image of shield with money in it.">
            <a:extLst>
              <a:ext uri="{FF2B5EF4-FFF2-40B4-BE49-F238E27FC236}">
                <a16:creationId xmlns:a16="http://schemas.microsoft.com/office/drawing/2014/main" id="{68DD77DB-0828-4958-8E23-AABA526AE76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974832"/>
            <a:ext cx="1882176" cy="941088"/>
          </a:xfrm>
          <a:prstGeom prst="rect">
            <a:avLst/>
          </a:prstGeom>
          <a:noFill/>
        </p:spPr>
      </p:pic>
      <p:pic>
        <p:nvPicPr>
          <p:cNvPr id="47" name="Picture 46" descr="Circle with word &quot;express&quot; in it and timer.">
            <a:extLst>
              <a:ext uri="{FF2B5EF4-FFF2-40B4-BE49-F238E27FC236}">
                <a16:creationId xmlns:a16="http://schemas.microsoft.com/office/drawing/2014/main" id="{F82F22B4-2019-4EE7-AC66-FEB8467483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9" y="4480952"/>
            <a:ext cx="1708214" cy="836676"/>
          </a:xfrm>
          <a:prstGeom prst="rect">
            <a:avLst/>
          </a:prstGeom>
          <a:noFill/>
        </p:spPr>
      </p:pic>
      <p:pic>
        <p:nvPicPr>
          <p:cNvPr id="48" name="Picture 47" descr="Heart with hands exchanging coins.">
            <a:extLst>
              <a:ext uri="{FF2B5EF4-FFF2-40B4-BE49-F238E27FC236}">
                <a16:creationId xmlns:a16="http://schemas.microsoft.com/office/drawing/2014/main" id="{3200D57A-76EA-40CA-81E9-E7310DC5A5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81" y="5542090"/>
            <a:ext cx="1684973" cy="825056"/>
          </a:xfrm>
          <a:prstGeom prst="rect">
            <a:avLst/>
          </a:prstGeom>
          <a:noFill/>
        </p:spPr>
      </p:pic>
      <p:sp>
        <p:nvSpPr>
          <p:cNvPr id="49" name="Title 4">
            <a:extLst>
              <a:ext uri="{FF2B5EF4-FFF2-40B4-BE49-F238E27FC236}">
                <a16:creationId xmlns:a16="http://schemas.microsoft.com/office/drawing/2014/main" id="{7CDA1FFB-87F1-41BA-98A5-03FC6693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8608"/>
            <a:ext cx="7886700" cy="978729"/>
          </a:xfrm>
        </p:spPr>
        <p:txBody>
          <a:bodyPr>
            <a:spAutoFit/>
          </a:bodyPr>
          <a:lstStyle/>
          <a:p>
            <a:r>
              <a:rPr lang="en-US" sz="3200" dirty="0"/>
              <a:t>SBA Disaster Assistance in Response to the Coronavirus</a:t>
            </a:r>
          </a:p>
        </p:txBody>
      </p:sp>
      <p:pic>
        <p:nvPicPr>
          <p:cNvPr id="1026" name="Picture 2" descr="Document in circle next to the letters &quot;EIDL&quot;">
            <a:extLst>
              <a:ext uri="{FF2B5EF4-FFF2-40B4-BE49-F238E27FC236}">
                <a16:creationId xmlns:a16="http://schemas.microsoft.com/office/drawing/2014/main" id="{FB4992C5-F7E3-4A31-BD46-609F64E72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13" y="3244792"/>
            <a:ext cx="1708352" cy="83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77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9419-244B-469A-BCEF-644D2283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7025"/>
            <a:ext cx="7886700" cy="948067"/>
          </a:xfrm>
        </p:spPr>
        <p:txBody>
          <a:bodyPr>
            <a:normAutofit/>
          </a:bodyPr>
          <a:lstStyle/>
          <a:p>
            <a:r>
              <a:rPr lang="en-US" sz="3200" dirty="0"/>
              <a:t>SBA Debt Relief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B3FC9-ABC8-4126-85AF-63271F382466}"/>
              </a:ext>
            </a:extLst>
          </p:cNvPr>
          <p:cNvSpPr txBox="1"/>
          <p:nvPr/>
        </p:nvSpPr>
        <p:spPr>
          <a:xfrm>
            <a:off x="469232" y="1278232"/>
            <a:ext cx="81453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E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E29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1E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Principal, interest, and fees paid by SBA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B1E29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1E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Current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1E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NEW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1E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1E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loans issued prior to September 27, 2020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B1E29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1E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For a period of six months.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1E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1B1E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  <a:hlinkClick r:id="rId3"/>
              </a:rPr>
              <a:t>https://www.sba.gov/funding-programs/loans/coronavirus-relief-options/sba-debt-relief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B1E29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38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F99DAD-826A-4E5C-8311-119ED8EB4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98" y="1502402"/>
            <a:ext cx="2851846" cy="285184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4EAB68B-1817-4B6D-96AF-391D6E333742}"/>
              </a:ext>
            </a:extLst>
          </p:cNvPr>
          <p:cNvSpPr txBox="1">
            <a:spLocks/>
          </p:cNvSpPr>
          <p:nvPr/>
        </p:nvSpPr>
        <p:spPr>
          <a:xfrm>
            <a:off x="3404875" y="454594"/>
            <a:ext cx="5829300" cy="1396140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/>
            <a:r>
              <a:rPr lang="en-US" sz="3000" b="1" dirty="0">
                <a:solidFill>
                  <a:prstClr val="black"/>
                </a:solidFill>
                <a:latin typeface="Calibri"/>
                <a:ea typeface="Tahoma" pitchFamily="34" charset="0"/>
                <a:cs typeface="Calibri" panose="020F0502020204030204" pitchFamily="34" charset="0"/>
              </a:rPr>
              <a:t>Box Latch</a:t>
            </a:r>
            <a:r>
              <a:rPr lang="en-US" sz="2700" b="1" baseline="30000" dirty="0">
                <a:solidFill>
                  <a:prstClr val="black"/>
                </a:solidFill>
                <a:latin typeface="Calibri"/>
                <a:ea typeface="Tahoma" pitchFamily="34" charset="0"/>
                <a:cs typeface="Calibri" panose="020F0502020204030204" pitchFamily="34" charset="0"/>
              </a:rPr>
              <a:t>™</a:t>
            </a:r>
            <a:r>
              <a:rPr lang="en-US" sz="3000" b="1" dirty="0">
                <a:solidFill>
                  <a:prstClr val="black"/>
                </a:solidFill>
                <a:latin typeface="Calibri"/>
                <a:ea typeface="Tahoma" pitchFamily="34" charset="0"/>
                <a:cs typeface="Calibri" panose="020F0502020204030204" pitchFamily="34" charset="0"/>
              </a:rPr>
              <a:t> Products</a:t>
            </a:r>
            <a:br>
              <a:rPr lang="en-US" sz="3000" b="1" dirty="0">
                <a:solidFill>
                  <a:prstClr val="black"/>
                </a:solidFill>
                <a:latin typeface="Calibri"/>
                <a:ea typeface="Tahoma" pitchFamily="34" charset="0"/>
                <a:cs typeface="Calibri" panose="020F0502020204030204" pitchFamily="34" charset="0"/>
              </a:rPr>
            </a:br>
            <a:r>
              <a:rPr lang="en-US" sz="3000" b="1" dirty="0">
                <a:solidFill>
                  <a:prstClr val="black"/>
                </a:solidFill>
                <a:latin typeface="Calibri"/>
                <a:ea typeface="Tahoma" pitchFamily="34" charset="0"/>
                <a:cs typeface="Calibri" panose="020F0502020204030204" pitchFamily="34" charset="0"/>
              </a:rPr>
              <a:t>“Innovations Outside the Box”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1FE1FB6F-4F40-4B2C-BFD3-E5D820B4C312}"/>
              </a:ext>
            </a:extLst>
          </p:cNvPr>
          <p:cNvSpPr txBox="1">
            <a:spLocks/>
          </p:cNvSpPr>
          <p:nvPr/>
        </p:nvSpPr>
        <p:spPr>
          <a:xfrm>
            <a:off x="3094022" y="5910064"/>
            <a:ext cx="6049978" cy="398144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buNone/>
            </a:pPr>
            <a:r>
              <a:rPr lang="en-US" sz="2400" b="1" dirty="0">
                <a:solidFill>
                  <a:srgbClr val="53A74F"/>
                </a:solidFill>
                <a:latin typeface="Calibri"/>
                <a:cs typeface="Arial" pitchFamily="34" charset="0"/>
              </a:rPr>
              <a:t>To Save Time, Money &amp; The Environment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C9326-7D8B-4CD7-B2A5-FE3ED51EEA36}"/>
              </a:ext>
            </a:extLst>
          </p:cNvPr>
          <p:cNvSpPr txBox="1"/>
          <p:nvPr/>
        </p:nvSpPr>
        <p:spPr>
          <a:xfrm>
            <a:off x="5966614" y="4545845"/>
            <a:ext cx="154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prstClr val="black"/>
                </a:solidFill>
                <a:latin typeface="Calibri"/>
              </a:rPr>
              <a:t>Since 2010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A46663-A65B-44B2-B81A-557DE65E3C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3" y="2557519"/>
            <a:ext cx="4556302" cy="28518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6800CF-7482-4185-B5C1-95E6827928B2}"/>
              </a:ext>
            </a:extLst>
          </p:cNvPr>
          <p:cNvSpPr txBox="1"/>
          <p:nvPr/>
        </p:nvSpPr>
        <p:spPr>
          <a:xfrm>
            <a:off x="270792" y="1774110"/>
            <a:ext cx="56464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Jim Wilson</a:t>
            </a:r>
          </a:p>
          <a:p>
            <a:r>
              <a:rPr lang="en-US" sz="2000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Chief Executive &amp; Export Officer (CEEO)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0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52E85A-A51C-451F-9E58-5FCCA9FA3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7" y="1010991"/>
            <a:ext cx="3514883" cy="4194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96D595-AFA0-4E42-9492-AF253F27D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383" y="2070221"/>
            <a:ext cx="2750944" cy="41942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5AC991-FE75-49DC-BC80-DEEB402378F2}"/>
              </a:ext>
            </a:extLst>
          </p:cNvPr>
          <p:cNvSpPr txBox="1"/>
          <p:nvPr/>
        </p:nvSpPr>
        <p:spPr>
          <a:xfrm>
            <a:off x="4114272" y="3806618"/>
            <a:ext cx="16023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</a:rPr>
              <a:t>Boxes Closed</a:t>
            </a:r>
          </a:p>
          <a:p>
            <a:pPr algn="ctr" defTabSz="457200"/>
            <a:r>
              <a:rPr lang="en-US" b="1" dirty="0">
                <a:solidFill>
                  <a:prstClr val="black"/>
                </a:solidFill>
              </a:rPr>
              <a:t>Temporarily with Box Latches™ Ready for Shrink Wrap &amp; Shipping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8767AF-4E62-44C7-B11C-5EEE92B2A9C3}"/>
              </a:ext>
            </a:extLst>
          </p:cNvPr>
          <p:cNvSpPr txBox="1"/>
          <p:nvPr/>
        </p:nvSpPr>
        <p:spPr>
          <a:xfrm>
            <a:off x="4266673" y="1388173"/>
            <a:ext cx="1297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</a:rPr>
              <a:t>Ineffective, damaged, folded flaps</a:t>
            </a:r>
          </a:p>
        </p:txBody>
      </p:sp>
      <p:sp>
        <p:nvSpPr>
          <p:cNvPr id="12" name="Right Arrow 6">
            <a:extLst>
              <a:ext uri="{FF2B5EF4-FFF2-40B4-BE49-F238E27FC236}">
                <a16:creationId xmlns:a16="http://schemas.microsoft.com/office/drawing/2014/main" id="{B2BD51FF-6655-4DCD-963A-999B223B9EDA}"/>
              </a:ext>
            </a:extLst>
          </p:cNvPr>
          <p:cNvSpPr/>
          <p:nvPr/>
        </p:nvSpPr>
        <p:spPr>
          <a:xfrm rot="10800000">
            <a:off x="2104571" y="1805584"/>
            <a:ext cx="2255520" cy="13933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6D02E-DF95-4D89-8200-9FC48CA5C946}"/>
              </a:ext>
            </a:extLst>
          </p:cNvPr>
          <p:cNvSpPr txBox="1"/>
          <p:nvPr/>
        </p:nvSpPr>
        <p:spPr>
          <a:xfrm>
            <a:off x="5965372" y="272327"/>
            <a:ext cx="3438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Box Latch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™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E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29FD968B-BDB0-4C9A-BF8E-BEE1E8762BA0}"/>
              </a:ext>
            </a:extLst>
          </p:cNvPr>
          <p:cNvSpPr/>
          <p:nvPr/>
        </p:nvSpPr>
        <p:spPr>
          <a:xfrm>
            <a:off x="3894668" y="3293254"/>
            <a:ext cx="2070704" cy="513364"/>
          </a:xfrm>
          <a:prstGeom prst="leftRightArrow">
            <a:avLst/>
          </a:prstGeom>
          <a:solidFill>
            <a:srgbClr val="0091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6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CE1A29-16FA-4C49-B28C-1E9424ED7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78" y="1466564"/>
            <a:ext cx="5493455" cy="41965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544978-67A9-4645-8E3D-E84A44CDD786}"/>
              </a:ext>
            </a:extLst>
          </p:cNvPr>
          <p:cNvSpPr txBox="1"/>
          <p:nvPr/>
        </p:nvSpPr>
        <p:spPr>
          <a:xfrm>
            <a:off x="5965372" y="272327"/>
            <a:ext cx="3438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Box Latch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™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E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5B6E8-78FA-4D15-A3FD-A41E7355ACB5}"/>
              </a:ext>
            </a:extLst>
          </p:cNvPr>
          <p:cNvSpPr txBox="1"/>
          <p:nvPr/>
        </p:nvSpPr>
        <p:spPr>
          <a:xfrm>
            <a:off x="590396" y="2531020"/>
            <a:ext cx="1831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Color Coding to help Warehouse Management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0D7BBF0-775D-4007-B452-B8C2096CD531}"/>
              </a:ext>
            </a:extLst>
          </p:cNvPr>
          <p:cNvSpPr/>
          <p:nvPr/>
        </p:nvSpPr>
        <p:spPr>
          <a:xfrm>
            <a:off x="1324688" y="3564823"/>
            <a:ext cx="978408" cy="51728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78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2A70FD-3E36-463D-A51E-922E5925E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58" y="1612064"/>
            <a:ext cx="5329314" cy="3996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7D9409-ADF2-402E-AD97-DC91976944F5}"/>
              </a:ext>
            </a:extLst>
          </p:cNvPr>
          <p:cNvSpPr txBox="1"/>
          <p:nvPr/>
        </p:nvSpPr>
        <p:spPr>
          <a:xfrm>
            <a:off x="5965372" y="272327"/>
            <a:ext cx="3438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Box Latch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™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E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F57885-7EDD-46DC-AF36-28BB0846453C}"/>
              </a:ext>
            </a:extLst>
          </p:cNvPr>
          <p:cNvSpPr txBox="1"/>
          <p:nvPr/>
        </p:nvSpPr>
        <p:spPr>
          <a:xfrm>
            <a:off x="6350000" y="2844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prstClr val="black"/>
                </a:solidFill>
              </a:rPr>
              <a:t>Corner Clips Used in Pick &amp; Pack Fulfillment</a:t>
            </a:r>
            <a:endParaRPr lang="en-US" dirty="0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5BBD868C-365E-4193-99C3-85750EDF7668}"/>
              </a:ext>
            </a:extLst>
          </p:cNvPr>
          <p:cNvSpPr/>
          <p:nvPr/>
        </p:nvSpPr>
        <p:spPr>
          <a:xfrm>
            <a:off x="6405082" y="3610556"/>
            <a:ext cx="978408" cy="484632"/>
          </a:xfrm>
          <a:prstGeom prst="leftArrow">
            <a:avLst/>
          </a:prstGeom>
          <a:solidFill>
            <a:srgbClr val="0091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1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62A45C-1369-4EBF-B00D-58D078B22799}"/>
              </a:ext>
            </a:extLst>
          </p:cNvPr>
          <p:cNvSpPr txBox="1"/>
          <p:nvPr/>
        </p:nvSpPr>
        <p:spPr>
          <a:xfrm>
            <a:off x="5965372" y="272327"/>
            <a:ext cx="3438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Box Latch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™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E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04FA00-FCCF-4FBE-B066-F067A1D62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13" y="1431109"/>
            <a:ext cx="5500670" cy="4149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E2FD77-A040-4D9D-8A19-484A322B7F5B}"/>
              </a:ext>
            </a:extLst>
          </p:cNvPr>
          <p:cNvSpPr txBox="1"/>
          <p:nvPr/>
        </p:nvSpPr>
        <p:spPr>
          <a:xfrm>
            <a:off x="321733" y="2177138"/>
            <a:ext cx="2530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Holding Flaps Out of Way to Prevent Bag from Falling into Box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E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2A8998-38C7-4DD6-B31D-4391191041D1}"/>
              </a:ext>
            </a:extLst>
          </p:cNvPr>
          <p:cNvSpPr/>
          <p:nvPr/>
        </p:nvSpPr>
        <p:spPr>
          <a:xfrm>
            <a:off x="1446875" y="3047534"/>
            <a:ext cx="978408" cy="51728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913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B1E29"/>
      </a:dk1>
      <a:lt1>
        <a:srgbClr val="FFFFFF"/>
      </a:lt1>
      <a:dk2>
        <a:srgbClr val="002E6D"/>
      </a:dk2>
      <a:lt2>
        <a:srgbClr val="007DBC"/>
      </a:lt2>
      <a:accent1>
        <a:srgbClr val="969696"/>
      </a:accent1>
      <a:accent2>
        <a:srgbClr val="197E4E"/>
      </a:accent2>
      <a:accent3>
        <a:srgbClr val="F1C400"/>
      </a:accent3>
      <a:accent4>
        <a:srgbClr val="7AC5EB"/>
      </a:accent4>
      <a:accent5>
        <a:srgbClr val="CC0000"/>
      </a:accent5>
      <a:accent6>
        <a:srgbClr val="FFFFFF"/>
      </a:accent6>
      <a:hlink>
        <a:srgbClr val="007DBC"/>
      </a:hlink>
      <a:folHlink>
        <a:srgbClr val="7AC5E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A-Template-4x3" id="{10B8EB85-0603-6C4A-B199-97FFBF5C934D}" vid="{C65D1D54-2505-3642-821A-0245DDC064B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66AA85BDE3F48ABB4F1D082619694" ma:contentTypeVersion="11" ma:contentTypeDescription="Create a new document." ma:contentTypeScope="" ma:versionID="5181733153c7ae1761ae5d8ff9f8a721">
  <xsd:schema xmlns:xsd="http://www.w3.org/2001/XMLSchema" xmlns:xs="http://www.w3.org/2001/XMLSchema" xmlns:p="http://schemas.microsoft.com/office/2006/metadata/properties" xmlns:ns3="a5c5adb2-92de-4d6a-b399-bb7854583617" xmlns:ns4="314c003f-c740-4217-8cde-d6fbda156418" targetNamespace="http://schemas.microsoft.com/office/2006/metadata/properties" ma:root="true" ma:fieldsID="b3ecdffdd9f32cdb345b579868ea3614" ns3:_="" ns4:_="">
    <xsd:import namespace="a5c5adb2-92de-4d6a-b399-bb7854583617"/>
    <xsd:import namespace="314c003f-c740-4217-8cde-d6fbda1564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5adb2-92de-4d6a-b399-bb78545836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4c003f-c740-4217-8cde-d6fbda15641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B00DA0-421A-45B4-B627-A11A61619807}">
  <ds:schemaRefs>
    <ds:schemaRef ds:uri="a5c5adb2-92de-4d6a-b399-bb7854583617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14c003f-c740-4217-8cde-d6fbda15641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F679C71-29D5-41E8-AD55-6F5D555EA3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708492-42FE-458D-AFEC-AA73481D8F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c5adb2-92de-4d6a-b399-bb7854583617"/>
    <ds:schemaRef ds:uri="314c003f-c740-4217-8cde-d6fbda1564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1267</Words>
  <Application>Microsoft Office PowerPoint</Application>
  <PresentationFormat>On-screen Show (4:3)</PresentationFormat>
  <Paragraphs>190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Garamond</vt:lpstr>
      <vt:lpstr>Source Sans Pro</vt:lpstr>
      <vt:lpstr>Office Theme</vt:lpstr>
      <vt:lpstr>Custom Design</vt:lpstr>
      <vt:lpstr>SBA CARES Act Support for Manufacturers and Global Supply Chains</vt:lpstr>
      <vt:lpstr>Agenda</vt:lpstr>
      <vt:lpstr>SBA Disaster Assistance in Response to the Coronavirus</vt:lpstr>
      <vt:lpstr>SBA Debt Relief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Korea MAT Trade Show – July 27-30, 2020 - Seoul, Korea</vt:lpstr>
      <vt:lpstr>PowerPoint Presentation</vt:lpstr>
      <vt:lpstr>The SBA Can Keep You Competitive</vt:lpstr>
      <vt:lpstr>Business Intelligence for Changing Times </vt:lpstr>
      <vt:lpstr>Grants to Reach International Buyers</vt:lpstr>
      <vt:lpstr>Overcome Financing Challenges</vt:lpstr>
      <vt:lpstr>Financing Your  International &amp; Supply Chain Sales </vt:lpstr>
      <vt:lpstr>Financing Your International Sales</vt:lpstr>
      <vt:lpstr>SBA Reshoring &amp; Pivoting Assistance</vt:lpstr>
      <vt:lpstr>Get Help From SBA</vt:lpstr>
      <vt:lpstr>Additional Federal Resources</vt:lpstr>
      <vt:lpstr>   Q&amp;A   For more information, please visit sba.gov/international  Sign up for our export  newsletter: sba.gov/newsroom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SBA CARES Act Support for Manufacturers and Global Supply Chains</dc:title>
  <dc:creator>Sullivan, Stephen P.</dc:creator>
  <cp:lastModifiedBy>Timothy Van Le (CENSUS/EAD FED)</cp:lastModifiedBy>
  <cp:revision>7</cp:revision>
  <dcterms:created xsi:type="dcterms:W3CDTF">2020-08-14T15:48:51Z</dcterms:created>
  <dcterms:modified xsi:type="dcterms:W3CDTF">2021-01-19T17:58:50Z</dcterms:modified>
</cp:coreProperties>
</file>