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3" r:id="rId5"/>
    <p:sldId id="348" r:id="rId6"/>
    <p:sldId id="333" r:id="rId7"/>
    <p:sldId id="326" r:id="rId8"/>
    <p:sldId id="260" r:id="rId9"/>
    <p:sldId id="329" r:id="rId10"/>
    <p:sldId id="336" r:id="rId11"/>
    <p:sldId id="334" r:id="rId12"/>
    <p:sldId id="335" r:id="rId13"/>
    <p:sldId id="340" r:id="rId14"/>
    <p:sldId id="315" r:id="rId15"/>
    <p:sldId id="328" r:id="rId16"/>
    <p:sldId id="342" r:id="rId17"/>
    <p:sldId id="345" r:id="rId18"/>
    <p:sldId id="346" r:id="rId19"/>
    <p:sldId id="343" r:id="rId20"/>
    <p:sldId id="347" r:id="rId21"/>
    <p:sldId id="262"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J Stettler (CENSUS/ESMD FED)" initials="KJS(F" lastIdx="20" clrIdx="0">
    <p:extLst>
      <p:ext uri="{19B8F6BF-5375-455C-9EA6-DF929625EA0E}">
        <p15:presenceInfo xmlns:p15="http://schemas.microsoft.com/office/powerpoint/2012/main" userId="S::kristin.j.stettler@census.gov::480061b3-aa1e-402d-9ba0-f44475ba250a" providerId="AD"/>
      </p:ext>
    </p:extLst>
  </p:cmAuthor>
  <p:cmAuthor id="2" name="Rebecca Keegan (CENSUS/ESMD FED)" initials="RK(F" lastIdx="19" clrIdx="1">
    <p:extLst>
      <p:ext uri="{19B8F6BF-5375-455C-9EA6-DF929625EA0E}">
        <p15:presenceInfo xmlns:p15="http://schemas.microsoft.com/office/powerpoint/2012/main" userId="S::rebecca.keegan@census.gov::807cf501-1127-4ffd-9ea7-76b77e798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A"/>
    <a:srgbClr val="EAF6FC"/>
    <a:srgbClr val="FF5509"/>
    <a:srgbClr val="EAF7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0" autoAdjust="0"/>
    <p:restoredTop sz="94249" autoAdjust="0"/>
  </p:normalViewPr>
  <p:slideViewPr>
    <p:cSldViewPr snapToGrid="0">
      <p:cViewPr varScale="1">
        <p:scale>
          <a:sx n="68" d="100"/>
          <a:sy n="68" d="100"/>
        </p:scale>
        <p:origin x="6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4/6/2022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ea typeface="Calibri" panose="020F0502020204030204" pitchFamily="34" charset="0"/>
                <a:cs typeface="Times New Roman" panose="02020603050405020304" pitchFamily="18" charset="0"/>
              </a:rPr>
              <a:t>through a partnership between the U.S. Census Bureau and the Bureau of Transportation Statistics (BTS</a:t>
            </a:r>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6</a:t>
            </a:fld>
            <a:endParaRPr lang="en-US"/>
          </a:p>
        </p:txBody>
      </p:sp>
    </p:spTree>
    <p:extLst>
      <p:ext uri="{BB962C8B-B14F-4D97-AF65-F5344CB8AC3E}">
        <p14:creationId xmlns:p14="http://schemas.microsoft.com/office/powerpoint/2010/main" val="78554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12</a:t>
            </a:fld>
            <a:endParaRPr lang="en-US"/>
          </a:p>
        </p:txBody>
      </p:sp>
    </p:spTree>
    <p:extLst>
      <p:ext uri="{BB962C8B-B14F-4D97-AF65-F5344CB8AC3E}">
        <p14:creationId xmlns:p14="http://schemas.microsoft.com/office/powerpoint/2010/main" val="29339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Respondent feedback enables the model to learn, while also filtering out or eliminating unlikely responses, thus further unburdening the respondent.</a:t>
            </a:r>
          </a:p>
        </p:txBody>
      </p:sp>
      <p:sp>
        <p:nvSpPr>
          <p:cNvPr id="4" name="Slide Number Placeholder 3"/>
          <p:cNvSpPr>
            <a:spLocks noGrp="1"/>
          </p:cNvSpPr>
          <p:nvPr>
            <p:ph type="sldNum" sz="quarter" idx="5"/>
          </p:nvPr>
        </p:nvSpPr>
        <p:spPr/>
        <p:txBody>
          <a:bodyPr/>
          <a:lstStyle/>
          <a:p>
            <a:fld id="{F6A33367-C7DD-4070-8A8A-4A94FB71ED67}" type="slidenum">
              <a:rPr lang="en-US" smtClean="0"/>
              <a:t>17</a:t>
            </a:fld>
            <a:endParaRPr lang="en-US"/>
          </a:p>
        </p:txBody>
      </p:sp>
    </p:spTree>
    <p:extLst>
      <p:ext uri="{BB962C8B-B14F-4D97-AF65-F5344CB8AC3E}">
        <p14:creationId xmlns:p14="http://schemas.microsoft.com/office/powerpoint/2010/main" val="16346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mailto:Rebecca.Keegan@census.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9083-5E2F-48B6-B210-E3FCE0B29E41}"/>
              </a:ext>
            </a:extLst>
          </p:cNvPr>
          <p:cNvSpPr>
            <a:spLocks noGrp="1"/>
          </p:cNvSpPr>
          <p:nvPr>
            <p:ph type="ctrTitle"/>
          </p:nvPr>
        </p:nvSpPr>
        <p:spPr>
          <a:xfrm>
            <a:off x="1763087" y="1824765"/>
            <a:ext cx="5411372" cy="2387600"/>
          </a:xfrm>
        </p:spPr>
        <p:txBody>
          <a:bodyPr>
            <a:noAutofit/>
          </a:bodyPr>
          <a:lstStyle/>
          <a:p>
            <a:pPr algn="l"/>
            <a:r>
              <a:rPr lang="en-US" sz="4400" b="1" spc="400" dirty="0"/>
              <a:t>Incorporating Machine Learning Into A New Hazardous Materials Survey:</a:t>
            </a:r>
            <a:endParaRPr lang="en-US" sz="4400" b="1" dirty="0"/>
          </a:p>
        </p:txBody>
      </p:sp>
      <p:sp>
        <p:nvSpPr>
          <p:cNvPr id="3" name="Subtitle 2">
            <a:extLst>
              <a:ext uri="{FF2B5EF4-FFF2-40B4-BE49-F238E27FC236}">
                <a16:creationId xmlns:a16="http://schemas.microsoft.com/office/drawing/2014/main" id="{97194641-00BD-43CB-BFC7-5FB76D9EC36B}"/>
              </a:ext>
            </a:extLst>
          </p:cNvPr>
          <p:cNvSpPr>
            <a:spLocks noGrp="1"/>
          </p:cNvSpPr>
          <p:nvPr>
            <p:ph type="subTitle" idx="1"/>
          </p:nvPr>
        </p:nvSpPr>
        <p:spPr>
          <a:xfrm>
            <a:off x="1763087" y="4553150"/>
            <a:ext cx="3638843" cy="1655762"/>
          </a:xfrm>
        </p:spPr>
        <p:txBody>
          <a:bodyPr>
            <a:normAutofit/>
          </a:bodyPr>
          <a:lstStyle/>
          <a:p>
            <a:pPr algn="l"/>
            <a:r>
              <a:rPr lang="en-US" sz="2800" spc="400" dirty="0"/>
              <a:t>Lessons Learned From Multiple Methods</a:t>
            </a:r>
            <a:endParaRPr lang="en-US" dirty="0"/>
          </a:p>
        </p:txBody>
      </p:sp>
      <p:sp>
        <p:nvSpPr>
          <p:cNvPr id="6" name="TextBox 5">
            <a:extLst>
              <a:ext uri="{FF2B5EF4-FFF2-40B4-BE49-F238E27FC236}">
                <a16:creationId xmlns:a16="http://schemas.microsoft.com/office/drawing/2014/main" id="{82F0DE0B-A11D-411B-BB4F-414DA72D7A9B}"/>
              </a:ext>
            </a:extLst>
          </p:cNvPr>
          <p:cNvSpPr txBox="1"/>
          <p:nvPr/>
        </p:nvSpPr>
        <p:spPr>
          <a:xfrm>
            <a:off x="8609492" y="4372527"/>
            <a:ext cx="6098344" cy="707886"/>
          </a:xfrm>
          <a:prstGeom prst="rect">
            <a:avLst/>
          </a:prstGeom>
          <a:noFill/>
        </p:spPr>
        <p:txBody>
          <a:bodyPr wrap="square">
            <a:spAutoFit/>
          </a:bodyPr>
          <a:lstStyle/>
          <a:p>
            <a:r>
              <a:rPr lang="en-US" sz="2000" dirty="0"/>
              <a:t>Rebecca Keegan &amp;</a:t>
            </a:r>
          </a:p>
          <a:p>
            <a:r>
              <a:rPr lang="en-US" sz="2000" dirty="0"/>
              <a:t>Kristin Stettler</a:t>
            </a:r>
          </a:p>
        </p:txBody>
      </p:sp>
      <p:sp>
        <p:nvSpPr>
          <p:cNvPr id="7" name="TextBox 6">
            <a:extLst>
              <a:ext uri="{FF2B5EF4-FFF2-40B4-BE49-F238E27FC236}">
                <a16:creationId xmlns:a16="http://schemas.microsoft.com/office/drawing/2014/main" id="{55A07725-A30E-46BA-BB5D-EAA60838E968}"/>
              </a:ext>
            </a:extLst>
          </p:cNvPr>
          <p:cNvSpPr txBox="1"/>
          <p:nvPr/>
        </p:nvSpPr>
        <p:spPr>
          <a:xfrm>
            <a:off x="5805517" y="5170432"/>
            <a:ext cx="5853147" cy="738664"/>
          </a:xfrm>
          <a:prstGeom prst="rect">
            <a:avLst/>
          </a:prstGeom>
          <a:noFill/>
        </p:spPr>
        <p:txBody>
          <a:bodyPr wrap="square">
            <a:spAutoFit/>
          </a:bodyPr>
          <a:lstStyle/>
          <a:p>
            <a:pPr algn="r"/>
            <a:r>
              <a:rPr lang="en-US" sz="1400" i="1" dirty="0"/>
              <a:t>Data Collection Methodology &amp; Research Branch</a:t>
            </a:r>
          </a:p>
          <a:p>
            <a:pPr algn="r"/>
            <a:r>
              <a:rPr lang="en-US" sz="1400" i="1" dirty="0"/>
              <a:t>Economic Statistical Methods Division</a:t>
            </a:r>
          </a:p>
          <a:p>
            <a:pPr algn="r"/>
            <a:r>
              <a:rPr lang="en-US" sz="1400" i="1" dirty="0"/>
              <a:t>U.S. Census Bureau</a:t>
            </a:r>
          </a:p>
        </p:txBody>
      </p:sp>
      <p:cxnSp>
        <p:nvCxnSpPr>
          <p:cNvPr id="8" name="Straight Connector 7">
            <a:extLst>
              <a:ext uri="{FF2B5EF4-FFF2-40B4-BE49-F238E27FC236}">
                <a16:creationId xmlns:a16="http://schemas.microsoft.com/office/drawing/2014/main" id="{9DC8EA66-B7DA-4B41-BA18-C0522A4D4C3D}"/>
              </a:ext>
            </a:extLst>
          </p:cNvPr>
          <p:cNvCxnSpPr/>
          <p:nvPr/>
        </p:nvCxnSpPr>
        <p:spPr>
          <a:xfrm>
            <a:off x="2366290" y="4357054"/>
            <a:ext cx="291744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528EB53-EA26-438A-8047-443B636F7D0B}"/>
              </a:ext>
            </a:extLst>
          </p:cNvPr>
          <p:cNvCxnSpPr>
            <a:cxnSpLocks/>
          </p:cNvCxnSpPr>
          <p:nvPr/>
        </p:nvCxnSpPr>
        <p:spPr>
          <a:xfrm>
            <a:off x="1220579" y="2864562"/>
            <a:ext cx="0" cy="294887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Graphic 13" descr="Danger outline">
            <a:extLst>
              <a:ext uri="{FF2B5EF4-FFF2-40B4-BE49-F238E27FC236}">
                <a16:creationId xmlns:a16="http://schemas.microsoft.com/office/drawing/2014/main" id="{0668671B-2302-45BA-9FFB-326D9B1BA4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3413" y="1707948"/>
            <a:ext cx="527660" cy="527660"/>
          </a:xfrm>
          <a:prstGeom prst="rect">
            <a:avLst/>
          </a:prstGeom>
        </p:spPr>
      </p:pic>
      <p:pic>
        <p:nvPicPr>
          <p:cNvPr id="16" name="Graphic 15" descr="Bio-hazard outline">
            <a:extLst>
              <a:ext uri="{FF2B5EF4-FFF2-40B4-BE49-F238E27FC236}">
                <a16:creationId xmlns:a16="http://schemas.microsoft.com/office/drawing/2014/main" id="{F5617EF4-746E-4A06-9046-915B565460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99401" y="2573393"/>
            <a:ext cx="640080" cy="640080"/>
          </a:xfrm>
          <a:prstGeom prst="rect">
            <a:avLst/>
          </a:prstGeom>
        </p:spPr>
      </p:pic>
      <p:pic>
        <p:nvPicPr>
          <p:cNvPr id="18" name="Graphic 17" descr="Radioactive outline">
            <a:extLst>
              <a:ext uri="{FF2B5EF4-FFF2-40B4-BE49-F238E27FC236}">
                <a16:creationId xmlns:a16="http://schemas.microsoft.com/office/drawing/2014/main" id="{25FA92BB-6E6B-4A64-9C65-D401579B5E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35751" y="2948583"/>
            <a:ext cx="670054" cy="670054"/>
          </a:xfrm>
          <a:prstGeom prst="rect">
            <a:avLst/>
          </a:prstGeom>
        </p:spPr>
      </p:pic>
      <p:pic>
        <p:nvPicPr>
          <p:cNvPr id="20" name="Graphic 19" descr="Car Tree Air Freshener outline">
            <a:extLst>
              <a:ext uri="{FF2B5EF4-FFF2-40B4-BE49-F238E27FC236}">
                <a16:creationId xmlns:a16="http://schemas.microsoft.com/office/drawing/2014/main" id="{13567470-E40F-403C-86F8-7EB0911B7A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99401" y="1687568"/>
            <a:ext cx="527660" cy="527660"/>
          </a:xfrm>
          <a:prstGeom prst="rect">
            <a:avLst/>
          </a:prstGeom>
        </p:spPr>
      </p:pic>
      <p:pic>
        <p:nvPicPr>
          <p:cNvPr id="22" name="Graphic 21" descr="Dump truck outline">
            <a:extLst>
              <a:ext uri="{FF2B5EF4-FFF2-40B4-BE49-F238E27FC236}">
                <a16:creationId xmlns:a16="http://schemas.microsoft.com/office/drawing/2014/main" id="{FE0C081D-2BCE-4030-A840-DC44CB9CFC5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07536" y="2232013"/>
            <a:ext cx="786552" cy="786552"/>
          </a:xfrm>
          <a:prstGeom prst="rect">
            <a:avLst/>
          </a:prstGeom>
        </p:spPr>
      </p:pic>
      <p:pic>
        <p:nvPicPr>
          <p:cNvPr id="24" name="Graphic 23" descr="Truck outline">
            <a:extLst>
              <a:ext uri="{FF2B5EF4-FFF2-40B4-BE49-F238E27FC236}">
                <a16:creationId xmlns:a16="http://schemas.microsoft.com/office/drawing/2014/main" id="{B096314D-93A3-4423-B389-320DF394C35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19676" y="1395189"/>
            <a:ext cx="477734" cy="477734"/>
          </a:xfrm>
          <a:prstGeom prst="rect">
            <a:avLst/>
          </a:prstGeom>
        </p:spPr>
      </p:pic>
      <p:pic>
        <p:nvPicPr>
          <p:cNvPr id="28" name="Graphic 27" descr="Construction worker male outline">
            <a:extLst>
              <a:ext uri="{FF2B5EF4-FFF2-40B4-BE49-F238E27FC236}">
                <a16:creationId xmlns:a16="http://schemas.microsoft.com/office/drawing/2014/main" id="{7AAA7147-6824-4CA1-95BF-97156B13A79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108874" y="2267094"/>
            <a:ext cx="527660" cy="527660"/>
          </a:xfrm>
          <a:prstGeom prst="rect">
            <a:avLst/>
          </a:prstGeom>
        </p:spPr>
      </p:pic>
      <p:sp>
        <p:nvSpPr>
          <p:cNvPr id="5" name="TextBox 4">
            <a:extLst>
              <a:ext uri="{FF2B5EF4-FFF2-40B4-BE49-F238E27FC236}">
                <a16:creationId xmlns:a16="http://schemas.microsoft.com/office/drawing/2014/main" id="{AEF0001F-0B4B-4D33-B764-B74446A862BF}"/>
              </a:ext>
            </a:extLst>
          </p:cNvPr>
          <p:cNvSpPr txBox="1"/>
          <p:nvPr/>
        </p:nvSpPr>
        <p:spPr>
          <a:xfrm>
            <a:off x="10416339" y="6397952"/>
            <a:ext cx="1731963" cy="307777"/>
          </a:xfrm>
          <a:prstGeom prst="rect">
            <a:avLst/>
          </a:prstGeom>
          <a:noFill/>
        </p:spPr>
        <p:txBody>
          <a:bodyPr wrap="square" rtlCol="0">
            <a:spAutoFit/>
          </a:bodyPr>
          <a:lstStyle/>
          <a:p>
            <a:r>
              <a:rPr lang="en-US" sz="1400" i="1" dirty="0">
                <a:solidFill>
                  <a:schemeClr val="tx1">
                    <a:lumMod val="50000"/>
                    <a:lumOff val="50000"/>
                  </a:schemeClr>
                </a:solidFill>
              </a:rPr>
              <a:t>April 5-6, 2022</a:t>
            </a:r>
          </a:p>
        </p:txBody>
      </p:sp>
      <p:sp>
        <p:nvSpPr>
          <p:cNvPr id="9" name="TextBox 8">
            <a:extLst>
              <a:ext uri="{FF2B5EF4-FFF2-40B4-BE49-F238E27FC236}">
                <a16:creationId xmlns:a16="http://schemas.microsoft.com/office/drawing/2014/main" id="{EFC19312-3C50-48DA-B169-2680CA653B8D}"/>
              </a:ext>
            </a:extLst>
          </p:cNvPr>
          <p:cNvSpPr txBox="1"/>
          <p:nvPr/>
        </p:nvSpPr>
        <p:spPr>
          <a:xfrm>
            <a:off x="1763087" y="6033184"/>
            <a:ext cx="7939563" cy="646331"/>
          </a:xfrm>
          <a:prstGeom prst="rect">
            <a:avLst/>
          </a:prstGeom>
          <a:noFill/>
        </p:spPr>
        <p:txBody>
          <a:bodyPr wrap="square" rtlCol="0">
            <a:spAutoFit/>
          </a:bodyPr>
          <a:lstStyle/>
          <a:p>
            <a:r>
              <a:rPr lang="en-US" sz="1200" b="0" i="0" dirty="0">
                <a:solidFill>
                  <a:schemeClr val="tx1">
                    <a:lumMod val="95000"/>
                    <a:lumOff val="5000"/>
                  </a:schemeClr>
                </a:solidFill>
                <a:effectLst/>
                <a:latin typeface="Calibri" panose="020F0502020204030204" pitchFamily="34" charset="0"/>
              </a:rPr>
              <a:t>Any views expressed are those of the author(s) and not necessarily those of the U.S. Census Bureau. The Census Bureau has reviewed this presentation for unauthorized disclosure of confidential information and has approved the disclosure avoidance applied. (Approval ID:  CBDRB-FY22-ESMD002-018)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3031342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0ABF-0A86-42A4-BC70-58E3C250B5C2}"/>
              </a:ext>
            </a:extLst>
          </p:cNvPr>
          <p:cNvSpPr>
            <a:spLocks noGrp="1"/>
          </p:cNvSpPr>
          <p:nvPr>
            <p:ph type="title"/>
          </p:nvPr>
        </p:nvSpPr>
        <p:spPr/>
        <p:txBody>
          <a:bodyPr/>
          <a:lstStyle/>
          <a:p>
            <a:r>
              <a:rPr lang="en-US" dirty="0"/>
              <a:t>The Research Process</a:t>
            </a:r>
          </a:p>
        </p:txBody>
      </p:sp>
      <p:sp>
        <p:nvSpPr>
          <p:cNvPr id="4" name="Slide Number Placeholder 3">
            <a:extLst>
              <a:ext uri="{FF2B5EF4-FFF2-40B4-BE49-F238E27FC236}">
                <a16:creationId xmlns:a16="http://schemas.microsoft.com/office/drawing/2014/main" id="{1E47A4ED-85CE-4AE0-BF24-CC4593B7198C}"/>
              </a:ext>
            </a:extLst>
          </p:cNvPr>
          <p:cNvSpPr>
            <a:spLocks noGrp="1"/>
          </p:cNvSpPr>
          <p:nvPr>
            <p:ph type="sldNum" sz="quarter" idx="12"/>
          </p:nvPr>
        </p:nvSpPr>
        <p:spPr/>
        <p:txBody>
          <a:bodyPr/>
          <a:lstStyle/>
          <a:p>
            <a:fld id="{FC63ECC8-719A-498E-B101-491B6A35558E}" type="slidenum">
              <a:rPr lang="en-US" smtClean="0"/>
              <a:t>10</a:t>
            </a:fld>
            <a:endParaRPr lang="en-US"/>
          </a:p>
        </p:txBody>
      </p:sp>
      <p:sp>
        <p:nvSpPr>
          <p:cNvPr id="5" name="Arrow: Right 4">
            <a:extLst>
              <a:ext uri="{FF2B5EF4-FFF2-40B4-BE49-F238E27FC236}">
                <a16:creationId xmlns:a16="http://schemas.microsoft.com/office/drawing/2014/main" id="{F160B277-3B6D-4DFD-8218-889F1AA279F2}"/>
              </a:ext>
            </a:extLst>
          </p:cNvPr>
          <p:cNvSpPr/>
          <p:nvPr/>
        </p:nvSpPr>
        <p:spPr>
          <a:xfrm>
            <a:off x="553387" y="2481061"/>
            <a:ext cx="2214230" cy="1802418"/>
          </a:xfrm>
          <a:prstGeom prst="rightArrow">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Exploratory Interviews</a:t>
            </a:r>
          </a:p>
          <a:p>
            <a:pPr algn="ctr"/>
            <a:r>
              <a:rPr lang="en-US" spc="40" dirty="0">
                <a:solidFill>
                  <a:schemeClr val="tx1"/>
                </a:solidFill>
                <a:latin typeface="+mj-lt"/>
              </a:rPr>
              <a:t>(2019) </a:t>
            </a:r>
          </a:p>
        </p:txBody>
      </p:sp>
      <p:sp>
        <p:nvSpPr>
          <p:cNvPr id="6" name="Arrow: Right 5">
            <a:extLst>
              <a:ext uri="{FF2B5EF4-FFF2-40B4-BE49-F238E27FC236}">
                <a16:creationId xmlns:a16="http://schemas.microsoft.com/office/drawing/2014/main" id="{517699EB-8D77-4858-BC7A-5498A0DB8403}"/>
              </a:ext>
            </a:extLst>
          </p:cNvPr>
          <p:cNvSpPr/>
          <p:nvPr/>
        </p:nvSpPr>
        <p:spPr>
          <a:xfrm>
            <a:off x="6609415" y="2527791"/>
            <a:ext cx="2214230" cy="1802418"/>
          </a:xfrm>
          <a:prstGeom prst="rightArrow">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Usability Testing</a:t>
            </a:r>
          </a:p>
          <a:p>
            <a:pPr algn="ctr"/>
            <a:r>
              <a:rPr lang="en-US" spc="40" dirty="0">
                <a:solidFill>
                  <a:schemeClr val="tx1"/>
                </a:solidFill>
                <a:latin typeface="+mj-lt"/>
              </a:rPr>
              <a:t>(2021)</a:t>
            </a:r>
          </a:p>
        </p:txBody>
      </p:sp>
      <p:sp>
        <p:nvSpPr>
          <p:cNvPr id="7" name="Arrow: Right 6">
            <a:extLst>
              <a:ext uri="{FF2B5EF4-FFF2-40B4-BE49-F238E27FC236}">
                <a16:creationId xmlns:a16="http://schemas.microsoft.com/office/drawing/2014/main" id="{F407524A-9B6B-48EB-B75B-162EA9C962D3}"/>
              </a:ext>
            </a:extLst>
          </p:cNvPr>
          <p:cNvSpPr/>
          <p:nvPr/>
        </p:nvSpPr>
        <p:spPr>
          <a:xfrm>
            <a:off x="553389" y="2481061"/>
            <a:ext cx="2214230" cy="1802418"/>
          </a:xfrm>
          <a:prstGeom prst="rightArrow">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Cognitive Testing</a:t>
            </a:r>
          </a:p>
          <a:p>
            <a:pPr algn="ctr"/>
            <a:r>
              <a:rPr lang="en-US" spc="40" dirty="0">
                <a:solidFill>
                  <a:schemeClr val="tx1"/>
                </a:solidFill>
                <a:latin typeface="+mj-lt"/>
              </a:rPr>
              <a:t>(2020)</a:t>
            </a:r>
          </a:p>
        </p:txBody>
      </p:sp>
      <p:sp>
        <p:nvSpPr>
          <p:cNvPr id="8" name="Rectangle: Rounded Corners 7">
            <a:extLst>
              <a:ext uri="{FF2B5EF4-FFF2-40B4-BE49-F238E27FC236}">
                <a16:creationId xmlns:a16="http://schemas.microsoft.com/office/drawing/2014/main" id="{241B655A-4321-4B5A-8027-2BB1BA440803}"/>
              </a:ext>
            </a:extLst>
          </p:cNvPr>
          <p:cNvSpPr/>
          <p:nvPr/>
        </p:nvSpPr>
        <p:spPr>
          <a:xfrm>
            <a:off x="344773" y="2345960"/>
            <a:ext cx="2586489" cy="2166079"/>
          </a:xfrm>
          <a:prstGeom prst="roundRect">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DFBA1964-87EA-4886-9BC5-AE8E901E8B36}"/>
              </a:ext>
            </a:extLst>
          </p:cNvPr>
          <p:cNvSpPr/>
          <p:nvPr/>
        </p:nvSpPr>
        <p:spPr>
          <a:xfrm>
            <a:off x="9428813" y="2481061"/>
            <a:ext cx="2209800" cy="1802418"/>
          </a:xfrm>
          <a:prstGeom prst="star5">
            <a:avLst>
              <a:gd name="adj" fmla="val 27746"/>
              <a:gd name="hf" fmla="val 105146"/>
              <a:gd name="vf" fmla="val 110557"/>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a:solidFill>
                  <a:schemeClr val="tx1"/>
                </a:solidFill>
                <a:latin typeface="+mj-lt"/>
              </a:rPr>
              <a:t>Survey Launch</a:t>
            </a:r>
          </a:p>
          <a:p>
            <a:pPr algn="ctr"/>
            <a:r>
              <a:rPr lang="en-US" spc="40">
                <a:solidFill>
                  <a:schemeClr val="tx1"/>
                </a:solidFill>
                <a:latin typeface="+mj-lt"/>
              </a:rPr>
              <a:t>(2022)</a:t>
            </a:r>
            <a:endParaRPr lang="en-US" spc="40" dirty="0">
              <a:solidFill>
                <a:schemeClr val="tx1"/>
              </a:solidFill>
              <a:latin typeface="+mj-lt"/>
            </a:endParaRPr>
          </a:p>
        </p:txBody>
      </p:sp>
      <p:sp>
        <p:nvSpPr>
          <p:cNvPr id="9" name="Rectangle: Rounded Corners 8">
            <a:extLst>
              <a:ext uri="{FF2B5EF4-FFF2-40B4-BE49-F238E27FC236}">
                <a16:creationId xmlns:a16="http://schemas.microsoft.com/office/drawing/2014/main" id="{05BD76E1-2AB2-4632-A0B1-0BDC271FDB8B}"/>
              </a:ext>
            </a:extLst>
          </p:cNvPr>
          <p:cNvSpPr/>
          <p:nvPr/>
        </p:nvSpPr>
        <p:spPr>
          <a:xfrm>
            <a:off x="3241681" y="228600"/>
            <a:ext cx="7292032" cy="6492875"/>
          </a:xfrm>
          <a:prstGeom prst="roundRect">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r>
              <a:rPr lang="en-US" sz="2400" b="1" dirty="0">
                <a:solidFill>
                  <a:schemeClr val="tx1"/>
                </a:solidFill>
              </a:rPr>
              <a:t>Usability Testing</a:t>
            </a:r>
          </a:p>
          <a:p>
            <a:pPr algn="ctr">
              <a:spcBef>
                <a:spcPts val="1800"/>
              </a:spcBef>
            </a:pPr>
            <a:endParaRPr lang="en-US" sz="1400" b="1" dirty="0">
              <a:solidFill>
                <a:schemeClr val="tx1"/>
              </a:solidFill>
            </a:endParaRPr>
          </a:p>
          <a:p>
            <a:r>
              <a:rPr lang="en-US" sz="2000" dirty="0">
                <a:solidFill>
                  <a:schemeClr val="tx1"/>
                </a:solidFill>
              </a:rPr>
              <a:t>Similar in technique to cognitive testing but focuses on the usability of an electronic data collection instrument </a:t>
            </a:r>
          </a:p>
          <a:p>
            <a:pPr marL="285750" indent="-285750">
              <a:spcBef>
                <a:spcPts val="1800"/>
              </a:spcBef>
              <a:buFont typeface="Arial" panose="020B0604020202020204" pitchFamily="34" charset="0"/>
              <a:buChar char="•"/>
            </a:pPr>
            <a:r>
              <a:rPr lang="en-US" sz="2000" dirty="0">
                <a:solidFill>
                  <a:schemeClr val="tx1"/>
                </a:solidFill>
              </a:rPr>
              <a:t>Respondents are given tasks designed to ensure they interact with key features (e.g., asked to enter erroneous information to trigger edit messaging)</a:t>
            </a:r>
          </a:p>
          <a:p>
            <a:pPr marL="963612" lvl="3" indent="-342900">
              <a:buFont typeface="Courier New" panose="02070309020205020404" pitchFamily="49" charset="0"/>
              <a:buChar char="o"/>
            </a:pPr>
            <a:r>
              <a:rPr lang="en-US" sz="2000" dirty="0">
                <a:solidFill>
                  <a:schemeClr val="tx1"/>
                </a:solidFill>
              </a:rPr>
              <a:t>Layout</a:t>
            </a:r>
          </a:p>
          <a:p>
            <a:pPr marL="963612" lvl="3" indent="-342900">
              <a:buFont typeface="Courier New" panose="02070309020205020404" pitchFamily="49" charset="0"/>
              <a:buChar char="o"/>
            </a:pPr>
            <a:r>
              <a:rPr lang="en-US" sz="2000" dirty="0">
                <a:solidFill>
                  <a:schemeClr val="tx1"/>
                </a:solidFill>
              </a:rPr>
              <a:t>Navigation</a:t>
            </a:r>
          </a:p>
          <a:p>
            <a:pPr marL="963612" lvl="3" indent="-342900">
              <a:buFont typeface="Courier New" panose="02070309020205020404" pitchFamily="49" charset="0"/>
              <a:buChar char="o"/>
            </a:pPr>
            <a:r>
              <a:rPr lang="en-US" sz="2000" dirty="0">
                <a:solidFill>
                  <a:schemeClr val="tx1"/>
                </a:solidFill>
              </a:rPr>
              <a:t>Functionality</a:t>
            </a:r>
          </a:p>
          <a:p>
            <a:pPr marL="519112" lvl="2" indent="-342900">
              <a:buFont typeface="Arial" panose="020B0604020202020204" pitchFamily="34" charset="0"/>
              <a:buChar char="•"/>
            </a:pPr>
            <a:endParaRPr lang="en-US" sz="2000" dirty="0">
              <a:solidFill>
                <a:schemeClr val="tx1"/>
              </a:solidFill>
            </a:endParaRPr>
          </a:p>
        </p:txBody>
      </p:sp>
      <p:cxnSp>
        <p:nvCxnSpPr>
          <p:cNvPr id="11" name="Straight Connector 10">
            <a:extLst>
              <a:ext uri="{FF2B5EF4-FFF2-40B4-BE49-F238E27FC236}">
                <a16:creationId xmlns:a16="http://schemas.microsoft.com/office/drawing/2014/main" id="{321B3FD8-A0B9-40F5-8B6D-52DFBE315A04}"/>
              </a:ext>
            </a:extLst>
          </p:cNvPr>
          <p:cNvCxnSpPr/>
          <p:nvPr/>
        </p:nvCxnSpPr>
        <p:spPr>
          <a:xfrm>
            <a:off x="4958562" y="2181068"/>
            <a:ext cx="365203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Arrow: Right 11">
            <a:extLst>
              <a:ext uri="{FF2B5EF4-FFF2-40B4-BE49-F238E27FC236}">
                <a16:creationId xmlns:a16="http://schemas.microsoft.com/office/drawing/2014/main" id="{2291101C-C23F-401A-AD7E-D88789B84A5E}"/>
              </a:ext>
            </a:extLst>
          </p:cNvPr>
          <p:cNvSpPr/>
          <p:nvPr/>
        </p:nvSpPr>
        <p:spPr>
          <a:xfrm>
            <a:off x="553390" y="2482821"/>
            <a:ext cx="2214230" cy="1802418"/>
          </a:xfrm>
          <a:prstGeom prst="rightArrow">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Usability Testing</a:t>
            </a:r>
          </a:p>
          <a:p>
            <a:pPr algn="ctr"/>
            <a:r>
              <a:rPr lang="en-US" spc="40" dirty="0">
                <a:solidFill>
                  <a:schemeClr val="tx1"/>
                </a:solidFill>
                <a:latin typeface="+mj-lt"/>
              </a:rPr>
              <a:t>(2021)</a:t>
            </a:r>
          </a:p>
        </p:txBody>
      </p:sp>
    </p:spTree>
    <p:extLst>
      <p:ext uri="{BB962C8B-B14F-4D97-AF65-F5344CB8AC3E}">
        <p14:creationId xmlns:p14="http://schemas.microsoft.com/office/powerpoint/2010/main" val="118501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a:xfrm>
            <a:off x="838200" y="136525"/>
            <a:ext cx="10515600" cy="1114759"/>
          </a:xfrm>
        </p:spPr>
        <p:txBody>
          <a:bodyPr>
            <a:normAutofit/>
          </a:bodyPr>
          <a:lstStyle/>
          <a:p>
            <a:r>
              <a:rPr lang="en-US" sz="5400" dirty="0"/>
              <a:t>About the Studies </a:t>
            </a:r>
          </a:p>
        </p:txBody>
      </p:sp>
      <p:sp>
        <p:nvSpPr>
          <p:cNvPr id="9" name="Slide Number Placeholder 5">
            <a:extLst>
              <a:ext uri="{FF2B5EF4-FFF2-40B4-BE49-F238E27FC236}">
                <a16:creationId xmlns:a16="http://schemas.microsoft.com/office/drawing/2014/main" id="{4FC290B8-BF94-4636-BFAB-9FD67F4AAC6D}"/>
              </a:ext>
            </a:extLst>
          </p:cNvPr>
          <p:cNvSpPr>
            <a:spLocks noGrp="1"/>
          </p:cNvSpPr>
          <p:nvPr>
            <p:ph type="sldNum" sz="quarter" idx="12"/>
          </p:nvPr>
        </p:nvSpPr>
        <p:spPr>
          <a:xfrm>
            <a:off x="8610600" y="6356350"/>
            <a:ext cx="2743200" cy="365125"/>
          </a:xfrm>
        </p:spPr>
        <p:txBody>
          <a:bodyPr/>
          <a:lstStyle/>
          <a:p>
            <a:fld id="{D8DA9DAA-006C-4F4B-980E-E3DF019B24E2}" type="slidenum">
              <a:rPr lang="en-US" b="1" cap="all" spc="100" smtClean="0">
                <a:solidFill>
                  <a:schemeClr val="accent2"/>
                </a:solidFill>
              </a:rPr>
              <a:t>11</a:t>
            </a:fld>
            <a:endParaRPr lang="en-US" b="1" cap="all" spc="100" dirty="0">
              <a:solidFill>
                <a:schemeClr val="accent2"/>
              </a:solidFill>
            </a:endParaRPr>
          </a:p>
        </p:txBody>
      </p:sp>
      <p:sp>
        <p:nvSpPr>
          <p:cNvPr id="3" name="Content Placeholder 2">
            <a:extLst>
              <a:ext uri="{FF2B5EF4-FFF2-40B4-BE49-F238E27FC236}">
                <a16:creationId xmlns:a16="http://schemas.microsoft.com/office/drawing/2014/main" id="{A361487F-40B6-4564-BB59-16EF4B63FF84}"/>
              </a:ext>
            </a:extLst>
          </p:cNvPr>
          <p:cNvSpPr>
            <a:spLocks noGrp="1"/>
          </p:cNvSpPr>
          <p:nvPr>
            <p:ph idx="1"/>
          </p:nvPr>
        </p:nvSpPr>
        <p:spPr>
          <a:xfrm>
            <a:off x="838200" y="1138990"/>
            <a:ext cx="10515600" cy="3866148"/>
          </a:xfrm>
        </p:spPr>
        <p:txBody>
          <a:bodyPr>
            <a:normAutofit/>
          </a:bodyPr>
          <a:lstStyle/>
          <a:p>
            <a:r>
              <a:rPr lang="en-US" sz="2000" b="0" dirty="0">
                <a:latin typeface="Calibri" panose="020F0502020204030204" pitchFamily="34" charset="0"/>
                <a:cs typeface="Calibri" panose="020F0502020204030204" pitchFamily="34" charset="0"/>
              </a:rPr>
              <a:t>Interviewed a total of 65 companies across all studies </a:t>
            </a:r>
          </a:p>
          <a:p>
            <a:pPr lvl="1">
              <a:buFont typeface="Courier New" panose="02070309020205020404" pitchFamily="49" charset="0"/>
              <a:buChar char="o"/>
            </a:pPr>
            <a:r>
              <a:rPr lang="en-US" sz="1800" b="0" dirty="0">
                <a:latin typeface="Calibri" panose="020F0502020204030204" pitchFamily="34" charset="0"/>
                <a:cs typeface="Calibri" panose="020F0502020204030204" pitchFamily="34" charset="0"/>
              </a:rPr>
              <a:t>(n= ~ 20 per study)</a:t>
            </a:r>
          </a:p>
          <a:p>
            <a:r>
              <a:rPr lang="en-US" sz="2000" b="0" dirty="0">
                <a:latin typeface="Calibri" panose="020F0502020204030204" pitchFamily="34" charset="0"/>
                <a:cs typeface="Calibri" panose="020F0502020204030204" pitchFamily="34" charset="0"/>
              </a:rPr>
              <a:t>Participants had previously responded to the Commodity Flow Survey.</a:t>
            </a:r>
          </a:p>
          <a:p>
            <a:pPr lvl="1">
              <a:buFont typeface="Courier New" panose="02070309020205020404" pitchFamily="49" charset="0"/>
              <a:buChar char="o"/>
            </a:pPr>
            <a:r>
              <a:rPr lang="en-US" sz="1800" dirty="0">
                <a:latin typeface="Calibri" panose="020F0502020204030204" pitchFamily="34" charset="0"/>
                <a:cs typeface="Calibri" panose="020F0502020204030204" pitchFamily="34" charset="0"/>
              </a:rPr>
              <a:t>CFS respondents tend to be in accounting roles. Researchers asked to speak with individuals at the company who were knowledgeable about HAZMAT; sometimes that person was not available.</a:t>
            </a:r>
          </a:p>
          <a:p>
            <a:pPr lvl="2"/>
            <a:r>
              <a:rPr lang="en-US" sz="1600" dirty="0"/>
              <a:t>We found that these people tended to be in roles such as: Environmental/Hazardous Materials Safety, Dangerous Goods Regulatory compliance or Logistics or a Risk Manager</a:t>
            </a:r>
            <a:endParaRPr lang="en-US" sz="2400" b="0" dirty="0">
              <a:latin typeface="Calibri" panose="020F0502020204030204" pitchFamily="34" charset="0"/>
              <a:cs typeface="Calibri" panose="020F0502020204030204" pitchFamily="34" charset="0"/>
            </a:endParaRPr>
          </a:p>
          <a:p>
            <a:pPr lvl="0"/>
            <a:r>
              <a:rPr lang="en-US" sz="2000" dirty="0"/>
              <a:t>Range of sizes of companies</a:t>
            </a:r>
          </a:p>
          <a:p>
            <a:r>
              <a:rPr lang="en-US" sz="2000" dirty="0"/>
              <a:t>Collectively interviewed companies with a range of over 100 unique types of hazmat. </a:t>
            </a:r>
          </a:p>
          <a:p>
            <a:r>
              <a:rPr lang="en-US" sz="2000" dirty="0"/>
              <a:t>Hour long interviews </a:t>
            </a:r>
          </a:p>
          <a:p>
            <a:pPr lvl="1">
              <a:buFont typeface="Courier New" panose="02070309020205020404" pitchFamily="49" charset="0"/>
              <a:buChar char="o"/>
            </a:pPr>
            <a:r>
              <a:rPr lang="en-US" sz="1800" dirty="0"/>
              <a:t>Either in person (Exploratory) or via Microsoft Teams (Cognitive and Usability )</a:t>
            </a:r>
          </a:p>
          <a:p>
            <a:pPr marL="0" indent="0">
              <a:buNone/>
            </a:pPr>
            <a:endParaRPr lang="en-US" sz="2000" dirty="0"/>
          </a:p>
          <a:p>
            <a:pPr lvl="0"/>
            <a:endParaRPr lang="en-US" sz="2400" dirty="0"/>
          </a:p>
          <a:p>
            <a:pPr lvl="0"/>
            <a:endParaRPr lang="en-US" dirty="0"/>
          </a:p>
          <a:p>
            <a:endParaRPr lang="en-US" dirty="0"/>
          </a:p>
          <a:p>
            <a:endParaRPr lang="en-US" dirty="0"/>
          </a:p>
        </p:txBody>
      </p:sp>
      <p:sp>
        <p:nvSpPr>
          <p:cNvPr id="7" name="TextBox 6">
            <a:extLst>
              <a:ext uri="{FF2B5EF4-FFF2-40B4-BE49-F238E27FC236}">
                <a16:creationId xmlns:a16="http://schemas.microsoft.com/office/drawing/2014/main" id="{5E561B71-89A5-4A53-BC23-EACEC22848C5}"/>
              </a:ext>
            </a:extLst>
          </p:cNvPr>
          <p:cNvSpPr txBox="1"/>
          <p:nvPr/>
        </p:nvSpPr>
        <p:spPr>
          <a:xfrm>
            <a:off x="838200" y="5175797"/>
            <a:ext cx="10647946" cy="1015663"/>
          </a:xfrm>
          <a:prstGeom prst="rect">
            <a:avLst/>
          </a:prstGeom>
          <a:solidFill>
            <a:schemeClr val="accent6">
              <a:lumMod val="20000"/>
              <a:lumOff val="80000"/>
            </a:schemeClr>
          </a:solidFill>
          <a:ln w="28575">
            <a:solidFill>
              <a:schemeClr val="accent6"/>
            </a:solidFill>
          </a:ln>
        </p:spPr>
        <p:txBody>
          <a:bodyPr wrap="square">
            <a:spAutoFit/>
          </a:bodyPr>
          <a:lstStyle/>
          <a:p>
            <a:pPr algn="ctr"/>
            <a:r>
              <a:rPr lang="en-US" sz="2000" dirty="0"/>
              <a:t>Each phase of research further illuminated the capabilities of typical CFS respondents, who generally tend to </a:t>
            </a:r>
            <a:r>
              <a:rPr lang="en-US" sz="2000" b="1" dirty="0"/>
              <a:t>lack familiarity with detailed data related to the shipment of HAZMAT </a:t>
            </a:r>
            <a:r>
              <a:rPr lang="en-US" sz="2000" dirty="0"/>
              <a:t>(i.e., the UN/NA code) and revealed the importance of providing a tool to assist them in locating this information. </a:t>
            </a:r>
          </a:p>
        </p:txBody>
      </p:sp>
    </p:spTree>
    <p:extLst>
      <p:ext uri="{BB962C8B-B14F-4D97-AF65-F5344CB8AC3E}">
        <p14:creationId xmlns:p14="http://schemas.microsoft.com/office/powerpoint/2010/main" val="162011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3028-B716-4D45-99A8-F8BB8D74CB39}"/>
              </a:ext>
            </a:extLst>
          </p:cNvPr>
          <p:cNvSpPr>
            <a:spLocks noGrp="1"/>
          </p:cNvSpPr>
          <p:nvPr>
            <p:ph type="title"/>
          </p:nvPr>
        </p:nvSpPr>
        <p:spPr>
          <a:xfrm>
            <a:off x="838200" y="155263"/>
            <a:ext cx="10515600" cy="1060220"/>
          </a:xfrm>
        </p:spPr>
        <p:txBody>
          <a:bodyPr/>
          <a:lstStyle/>
          <a:p>
            <a:r>
              <a:rPr lang="en-US" dirty="0"/>
              <a:t>What is Machine Learning ?</a:t>
            </a:r>
          </a:p>
        </p:txBody>
      </p:sp>
      <p:sp>
        <p:nvSpPr>
          <p:cNvPr id="3" name="Slide Number Placeholder 2">
            <a:extLst>
              <a:ext uri="{FF2B5EF4-FFF2-40B4-BE49-F238E27FC236}">
                <a16:creationId xmlns:a16="http://schemas.microsoft.com/office/drawing/2014/main" id="{044B6794-FD83-472E-949E-3EDE6C1B9AF5}"/>
              </a:ext>
            </a:extLst>
          </p:cNvPr>
          <p:cNvSpPr>
            <a:spLocks noGrp="1"/>
          </p:cNvSpPr>
          <p:nvPr>
            <p:ph type="sldNum" sz="quarter" idx="12"/>
          </p:nvPr>
        </p:nvSpPr>
        <p:spPr/>
        <p:txBody>
          <a:bodyPr/>
          <a:lstStyle/>
          <a:p>
            <a:fld id="{FC63ECC8-719A-498E-B101-491B6A35558E}" type="slidenum">
              <a:rPr lang="en-US" smtClean="0"/>
              <a:t>12</a:t>
            </a:fld>
            <a:endParaRPr lang="en-US"/>
          </a:p>
        </p:txBody>
      </p:sp>
      <p:cxnSp>
        <p:nvCxnSpPr>
          <p:cNvPr id="6" name="Straight Connector 5">
            <a:extLst>
              <a:ext uri="{FF2B5EF4-FFF2-40B4-BE49-F238E27FC236}">
                <a16:creationId xmlns:a16="http://schemas.microsoft.com/office/drawing/2014/main" id="{A1AC9AD0-960A-44C4-A45B-D502795A38DC}"/>
              </a:ext>
            </a:extLst>
          </p:cNvPr>
          <p:cNvCxnSpPr>
            <a:cxnSpLocks/>
          </p:cNvCxnSpPr>
          <p:nvPr/>
        </p:nvCxnSpPr>
        <p:spPr>
          <a:xfrm>
            <a:off x="838200" y="1936882"/>
            <a:ext cx="827509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C69DB70-3785-4BEE-846E-150A49869FAC}"/>
              </a:ext>
            </a:extLst>
          </p:cNvPr>
          <p:cNvSpPr txBox="1"/>
          <p:nvPr/>
        </p:nvSpPr>
        <p:spPr>
          <a:xfrm>
            <a:off x="838200" y="2079852"/>
            <a:ext cx="10895279" cy="4762842"/>
          </a:xfrm>
          <a:prstGeom prst="rect">
            <a:avLst/>
          </a:prstGeom>
          <a:noFill/>
        </p:spPr>
        <p:txBody>
          <a:bodyPr wrap="square" rtlCol="0">
            <a:spAutoFit/>
          </a:bodyPr>
          <a:lstStyle/>
          <a:p>
            <a:r>
              <a:rPr lang="en-US" sz="2200" dirty="0"/>
              <a:t>There are many types of machine learning. For this study we wanted to implement </a:t>
            </a:r>
            <a:r>
              <a:rPr lang="en-US" sz="2200" i="1" dirty="0"/>
              <a:t>text classification</a:t>
            </a:r>
            <a:r>
              <a:rPr lang="en-US" sz="2200" dirty="0"/>
              <a:t>. </a:t>
            </a:r>
          </a:p>
          <a:p>
            <a:endParaRPr lang="en-US" sz="2400" b="1" dirty="0"/>
          </a:p>
          <a:p>
            <a:r>
              <a:rPr lang="en-US" sz="2400" b="1" dirty="0"/>
              <a:t>What conditions need to be in place before you can apply machine learning?</a:t>
            </a:r>
          </a:p>
          <a:p>
            <a:pPr marL="342900" indent="-342900">
              <a:spcBef>
                <a:spcPts val="1200"/>
              </a:spcBef>
              <a:spcAft>
                <a:spcPts val="600"/>
              </a:spcAft>
              <a:buFont typeface="Arial" panose="020B0604020202020204" pitchFamily="34" charset="0"/>
              <a:buChar char="•"/>
            </a:pPr>
            <a:r>
              <a:rPr lang="en-US" sz="2000" dirty="0"/>
              <a:t>A dataset for the program to be trained on</a:t>
            </a:r>
          </a:p>
          <a:p>
            <a:pPr marL="800100" lvl="1" indent="-342900">
              <a:spcBef>
                <a:spcPts val="300"/>
              </a:spcBef>
              <a:spcAft>
                <a:spcPts val="600"/>
              </a:spcAft>
              <a:buFont typeface="Courier New" panose="02070309020205020404" pitchFamily="49" charset="0"/>
              <a:buChar char="o"/>
            </a:pPr>
            <a:r>
              <a:rPr lang="en-US" sz="2000" dirty="0"/>
              <a:t>Machine learning is often applied when there is a data set with at least 2 variables: </a:t>
            </a:r>
          </a:p>
          <a:p>
            <a:pPr marL="1257300" lvl="2" indent="-342900">
              <a:spcBef>
                <a:spcPts val="300"/>
              </a:spcBef>
              <a:spcAft>
                <a:spcPts val="300"/>
              </a:spcAft>
              <a:buFont typeface="+mj-lt"/>
              <a:buAutoNum type="arabicPeriod"/>
            </a:pPr>
            <a:r>
              <a:rPr lang="en-US" sz="2000" dirty="0"/>
              <a:t>A text description (that R’s may be more familiar with) </a:t>
            </a:r>
          </a:p>
          <a:p>
            <a:pPr marL="1257300" lvl="2" indent="-342900">
              <a:spcBef>
                <a:spcPts val="300"/>
              </a:spcBef>
              <a:spcAft>
                <a:spcPts val="300"/>
              </a:spcAft>
              <a:buFont typeface="+mj-lt"/>
              <a:buAutoNum type="arabicPeriod"/>
            </a:pPr>
            <a:r>
              <a:rPr lang="en-US" sz="2000" dirty="0"/>
              <a:t>An associated code (that they are less familiar with, or that is more difficult to collect) </a:t>
            </a:r>
            <a:endParaRPr lang="en-US" sz="2800" dirty="0"/>
          </a:p>
          <a:p>
            <a:pPr marL="342900" indent="-342900">
              <a:spcBef>
                <a:spcPts val="1200"/>
              </a:spcBef>
              <a:spcAft>
                <a:spcPts val="600"/>
              </a:spcAft>
              <a:buFont typeface="Arial" panose="020B0604020202020204" pitchFamily="34" charset="0"/>
              <a:buChar char="•"/>
            </a:pPr>
            <a:r>
              <a:rPr lang="en-US" sz="2000" dirty="0"/>
              <a:t>Resources to build the algorithm and to test its effectiveness</a:t>
            </a:r>
          </a:p>
          <a:p>
            <a:pPr marL="342900" indent="-342900">
              <a:buFont typeface="Arial" panose="020B0604020202020204" pitchFamily="34" charset="0"/>
              <a:buChar char="•"/>
            </a:pPr>
            <a:endParaRPr lang="en-US" sz="2400" i="1" dirty="0"/>
          </a:p>
          <a:p>
            <a:endParaRPr lang="en-US" dirty="0"/>
          </a:p>
          <a:p>
            <a:endParaRPr lang="en-US" dirty="0"/>
          </a:p>
        </p:txBody>
      </p:sp>
      <p:sp>
        <p:nvSpPr>
          <p:cNvPr id="9" name="TextBox 8">
            <a:extLst>
              <a:ext uri="{FF2B5EF4-FFF2-40B4-BE49-F238E27FC236}">
                <a16:creationId xmlns:a16="http://schemas.microsoft.com/office/drawing/2014/main" id="{0F03CA53-806C-4FE3-8B4C-455B8961D284}"/>
              </a:ext>
            </a:extLst>
          </p:cNvPr>
          <p:cNvSpPr txBox="1"/>
          <p:nvPr/>
        </p:nvSpPr>
        <p:spPr>
          <a:xfrm>
            <a:off x="838200" y="1019632"/>
            <a:ext cx="10777831" cy="830997"/>
          </a:xfrm>
          <a:prstGeom prst="rect">
            <a:avLst/>
          </a:prstGeom>
          <a:noFill/>
        </p:spPr>
        <p:txBody>
          <a:bodyPr wrap="square">
            <a:spAutoFit/>
          </a:bodyPr>
          <a:lstStyle/>
          <a:p>
            <a:r>
              <a:rPr lang="en-US" sz="2400" i="1" dirty="0"/>
              <a:t>Machine learning (ML) refers to a set of methods that enable a computer to recognize patterns in data. </a:t>
            </a:r>
          </a:p>
        </p:txBody>
      </p:sp>
    </p:spTree>
    <p:extLst>
      <p:ext uri="{BB962C8B-B14F-4D97-AF65-F5344CB8AC3E}">
        <p14:creationId xmlns:p14="http://schemas.microsoft.com/office/powerpoint/2010/main" val="105842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69B1-74DB-4ABB-9315-0B4DC7627294}"/>
              </a:ext>
            </a:extLst>
          </p:cNvPr>
          <p:cNvSpPr>
            <a:spLocks noGrp="1"/>
          </p:cNvSpPr>
          <p:nvPr>
            <p:ph type="title"/>
          </p:nvPr>
        </p:nvSpPr>
        <p:spPr>
          <a:xfrm>
            <a:off x="838200" y="136526"/>
            <a:ext cx="10515600" cy="1150186"/>
          </a:xfrm>
        </p:spPr>
        <p:txBody>
          <a:bodyPr/>
          <a:lstStyle/>
          <a:p>
            <a:r>
              <a:rPr lang="en-US" dirty="0"/>
              <a:t>Machine Learning for the PHMSA Survey</a:t>
            </a:r>
          </a:p>
        </p:txBody>
      </p:sp>
      <p:sp>
        <p:nvSpPr>
          <p:cNvPr id="3" name="Content Placeholder 2">
            <a:extLst>
              <a:ext uri="{FF2B5EF4-FFF2-40B4-BE49-F238E27FC236}">
                <a16:creationId xmlns:a16="http://schemas.microsoft.com/office/drawing/2014/main" id="{BF481E1C-6820-4288-B6BC-AC7B9B98E7DD}"/>
              </a:ext>
            </a:extLst>
          </p:cNvPr>
          <p:cNvSpPr>
            <a:spLocks noGrp="1"/>
          </p:cNvSpPr>
          <p:nvPr>
            <p:ph idx="1"/>
          </p:nvPr>
        </p:nvSpPr>
        <p:spPr>
          <a:xfrm>
            <a:off x="838200" y="1286712"/>
            <a:ext cx="10515600" cy="4696993"/>
          </a:xfrm>
        </p:spPr>
        <p:txBody>
          <a:bodyPr>
            <a:normAutofit fontScale="77500" lnSpcReduction="20000"/>
          </a:bodyPr>
          <a:lstStyle/>
          <a:p>
            <a:pPr marL="0" indent="0">
              <a:lnSpc>
                <a:spcPct val="120000"/>
              </a:lnSpc>
              <a:spcBef>
                <a:spcPts val="600"/>
              </a:spcBef>
              <a:spcAft>
                <a:spcPts val="600"/>
              </a:spcAft>
              <a:buNone/>
            </a:pPr>
            <a:r>
              <a:rPr lang="en-US" b="1" dirty="0"/>
              <a:t>How did the need for machine learning reveal itself?</a:t>
            </a:r>
          </a:p>
          <a:p>
            <a:pPr>
              <a:lnSpc>
                <a:spcPct val="120000"/>
              </a:lnSpc>
              <a:spcBef>
                <a:spcPts val="600"/>
              </a:spcBef>
              <a:spcAft>
                <a:spcPts val="600"/>
              </a:spcAft>
            </a:pPr>
            <a:r>
              <a:rPr lang="en-US" dirty="0"/>
              <a:t>We learned very early in the first phase of exploratory research that respondents often did </a:t>
            </a:r>
            <a:r>
              <a:rPr lang="en-US" i="1" dirty="0"/>
              <a:t>not </a:t>
            </a:r>
            <a:r>
              <a:rPr lang="en-US" dirty="0"/>
              <a:t>have easy access to the UN/NA codes in their records. </a:t>
            </a:r>
          </a:p>
          <a:p>
            <a:pPr lvl="1">
              <a:lnSpc>
                <a:spcPct val="120000"/>
              </a:lnSpc>
              <a:spcBef>
                <a:spcPts val="300"/>
              </a:spcBef>
              <a:spcAft>
                <a:spcPts val="600"/>
              </a:spcAft>
              <a:buFont typeface="Courier New" panose="02070309020205020404" pitchFamily="49" charset="0"/>
              <a:buChar char="o"/>
            </a:pPr>
            <a:r>
              <a:rPr lang="en-US" dirty="0"/>
              <a:t>R’s reported that they do not have </a:t>
            </a:r>
            <a:r>
              <a:rPr lang="en-US" i="1" dirty="0"/>
              <a:t>filters</a:t>
            </a:r>
            <a:r>
              <a:rPr lang="en-US" dirty="0"/>
              <a:t> specific to UN/NA codes built into their records which would allow them to differentiate hazardous and non-hazardous commodities; they were intermixed</a:t>
            </a:r>
          </a:p>
          <a:p>
            <a:pPr lvl="1">
              <a:lnSpc>
                <a:spcPct val="120000"/>
              </a:lnSpc>
              <a:spcBef>
                <a:spcPts val="300"/>
              </a:spcBef>
              <a:spcAft>
                <a:spcPts val="600"/>
              </a:spcAft>
              <a:buFont typeface="Courier New" panose="02070309020205020404" pitchFamily="49" charset="0"/>
              <a:buChar char="o"/>
            </a:pPr>
            <a:r>
              <a:rPr lang="en-US" dirty="0"/>
              <a:t>There are over 2300 unique UN/NAs for a respondent to select from which can be difficult to differentiate by the text description alone</a:t>
            </a:r>
          </a:p>
          <a:p>
            <a:pPr>
              <a:lnSpc>
                <a:spcPct val="120000"/>
              </a:lnSpc>
              <a:spcBef>
                <a:spcPts val="1200"/>
              </a:spcBef>
              <a:spcAft>
                <a:spcPts val="600"/>
              </a:spcAft>
            </a:pPr>
            <a:r>
              <a:rPr lang="en-US" dirty="0"/>
              <a:t>Respondents were often able to broadly describe the common name of hazardous material the company shipped, but not the associated code without looking it up.</a:t>
            </a:r>
          </a:p>
          <a:p>
            <a:pPr>
              <a:lnSpc>
                <a:spcPct val="120000"/>
              </a:lnSpc>
              <a:spcBef>
                <a:spcPts val="300"/>
              </a:spcBef>
              <a:spcAft>
                <a:spcPts val="300"/>
              </a:spcAft>
            </a:pPr>
            <a:r>
              <a:rPr lang="en-US" dirty="0"/>
              <a:t>The goal for implementing ML was to allow respondents to type in the common name, and automatically pull up the most likely associated UN/NA codes</a:t>
            </a:r>
          </a:p>
          <a:p>
            <a:pPr lvl="1">
              <a:lnSpc>
                <a:spcPct val="120000"/>
              </a:lnSpc>
              <a:spcBef>
                <a:spcPts val="300"/>
              </a:spcBef>
              <a:spcAft>
                <a:spcPts val="300"/>
              </a:spcAft>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9EF57733-CD6D-4649-81F3-332A9D839A69}"/>
              </a:ext>
            </a:extLst>
          </p:cNvPr>
          <p:cNvSpPr>
            <a:spLocks noGrp="1"/>
          </p:cNvSpPr>
          <p:nvPr>
            <p:ph type="sldNum" sz="quarter" idx="12"/>
          </p:nvPr>
        </p:nvSpPr>
        <p:spPr/>
        <p:txBody>
          <a:bodyPr/>
          <a:lstStyle/>
          <a:p>
            <a:fld id="{FC63ECC8-719A-498E-B101-491B6A35558E}" type="slidenum">
              <a:rPr lang="en-US" smtClean="0"/>
              <a:t>13</a:t>
            </a:fld>
            <a:endParaRPr lang="en-US"/>
          </a:p>
        </p:txBody>
      </p:sp>
    </p:spTree>
    <p:extLst>
      <p:ext uri="{BB962C8B-B14F-4D97-AF65-F5344CB8AC3E}">
        <p14:creationId xmlns:p14="http://schemas.microsoft.com/office/powerpoint/2010/main" val="228944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AF6F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F682A0-5DFF-4BCB-B324-6FF09F7F54B3}"/>
              </a:ext>
            </a:extLst>
          </p:cNvPr>
          <p:cNvSpPr>
            <a:spLocks noGrp="1"/>
          </p:cNvSpPr>
          <p:nvPr>
            <p:ph type="sldNum" sz="quarter" idx="12"/>
          </p:nvPr>
        </p:nvSpPr>
        <p:spPr/>
        <p:txBody>
          <a:bodyPr/>
          <a:lstStyle/>
          <a:p>
            <a:fld id="{FC63ECC8-719A-498E-B101-491B6A35558E}" type="slidenum">
              <a:rPr lang="en-US" smtClean="0"/>
              <a:t>14</a:t>
            </a:fld>
            <a:endParaRPr lang="en-US"/>
          </a:p>
        </p:txBody>
      </p:sp>
      <p:pic>
        <p:nvPicPr>
          <p:cNvPr id="10" name="Picture 9" descr="Graphical user interface, text, application&#10;&#10;Description automatically generated">
            <a:extLst>
              <a:ext uri="{FF2B5EF4-FFF2-40B4-BE49-F238E27FC236}">
                <a16:creationId xmlns:a16="http://schemas.microsoft.com/office/drawing/2014/main" id="{58B75F12-0962-4B24-92A6-2BD313B3F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2566"/>
            <a:ext cx="12192000" cy="5872867"/>
          </a:xfrm>
          <a:prstGeom prst="rect">
            <a:avLst/>
          </a:prstGeom>
        </p:spPr>
      </p:pic>
    </p:spTree>
    <p:extLst>
      <p:ext uri="{BB962C8B-B14F-4D97-AF65-F5344CB8AC3E}">
        <p14:creationId xmlns:p14="http://schemas.microsoft.com/office/powerpoint/2010/main" val="255745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69B1-74DB-4ABB-9315-0B4DC7627294}"/>
              </a:ext>
            </a:extLst>
          </p:cNvPr>
          <p:cNvSpPr>
            <a:spLocks noGrp="1"/>
          </p:cNvSpPr>
          <p:nvPr>
            <p:ph type="title"/>
          </p:nvPr>
        </p:nvSpPr>
        <p:spPr>
          <a:xfrm>
            <a:off x="838200" y="365125"/>
            <a:ext cx="10515600" cy="1179044"/>
          </a:xfrm>
        </p:spPr>
        <p:txBody>
          <a:bodyPr/>
          <a:lstStyle/>
          <a:p>
            <a:r>
              <a:rPr lang="en-US" dirty="0"/>
              <a:t>Machine Learning for the PHMSA Survey</a:t>
            </a:r>
          </a:p>
        </p:txBody>
      </p:sp>
      <p:sp>
        <p:nvSpPr>
          <p:cNvPr id="3" name="Content Placeholder 2">
            <a:extLst>
              <a:ext uri="{FF2B5EF4-FFF2-40B4-BE49-F238E27FC236}">
                <a16:creationId xmlns:a16="http://schemas.microsoft.com/office/drawing/2014/main" id="{BF481E1C-6820-4288-B6BC-AC7B9B98E7DD}"/>
              </a:ext>
            </a:extLst>
          </p:cNvPr>
          <p:cNvSpPr>
            <a:spLocks noGrp="1"/>
          </p:cNvSpPr>
          <p:nvPr>
            <p:ph idx="1"/>
          </p:nvPr>
        </p:nvSpPr>
        <p:spPr>
          <a:xfrm>
            <a:off x="838201" y="1459831"/>
            <a:ext cx="7772399" cy="5033043"/>
          </a:xfrm>
        </p:spPr>
        <p:txBody>
          <a:bodyPr>
            <a:normAutofit fontScale="85000" lnSpcReduction="20000"/>
          </a:bodyPr>
          <a:lstStyle/>
          <a:p>
            <a:pPr marL="0" indent="0">
              <a:lnSpc>
                <a:spcPct val="120000"/>
              </a:lnSpc>
              <a:spcBef>
                <a:spcPts val="600"/>
              </a:spcBef>
              <a:spcAft>
                <a:spcPts val="600"/>
              </a:spcAft>
              <a:buNone/>
            </a:pPr>
            <a:r>
              <a:rPr lang="en-US" sz="2400" b="1" dirty="0"/>
              <a:t>How was it implemented? </a:t>
            </a:r>
          </a:p>
          <a:p>
            <a:pPr marL="342900" indent="-342900">
              <a:lnSpc>
                <a:spcPct val="120000"/>
              </a:lnSpc>
              <a:spcBef>
                <a:spcPts val="300"/>
              </a:spcBef>
              <a:spcAft>
                <a:spcPts val="300"/>
              </a:spcAft>
            </a:pPr>
            <a:r>
              <a:rPr lang="en-US" sz="2400" dirty="0"/>
              <a:t>The algorithm was trained on the limited UN/NA data provided by CFS respondents in the past</a:t>
            </a:r>
          </a:p>
          <a:p>
            <a:pPr lvl="1">
              <a:lnSpc>
                <a:spcPct val="120000"/>
              </a:lnSpc>
              <a:spcBef>
                <a:spcPts val="300"/>
              </a:spcBef>
              <a:spcAft>
                <a:spcPts val="300"/>
              </a:spcAft>
              <a:buFont typeface="Courier New" panose="02070309020205020404" pitchFamily="49" charset="0"/>
              <a:buChar char="o"/>
            </a:pPr>
            <a:r>
              <a:rPr lang="en-US" sz="2100" dirty="0"/>
              <a:t>Trained on limited information, but it learns what the </a:t>
            </a:r>
            <a:r>
              <a:rPr lang="en-US" sz="2100" i="1" dirty="0"/>
              <a:t>most likely</a:t>
            </a:r>
            <a:r>
              <a:rPr lang="en-US" sz="2100" dirty="0"/>
              <a:t> response would be based on its’ data set</a:t>
            </a:r>
          </a:p>
          <a:p>
            <a:pPr lvl="1">
              <a:lnSpc>
                <a:spcPct val="120000"/>
              </a:lnSpc>
              <a:spcBef>
                <a:spcPts val="300"/>
              </a:spcBef>
              <a:spcAft>
                <a:spcPts val="300"/>
              </a:spcAft>
              <a:buFont typeface="Courier New" panose="02070309020205020404" pitchFamily="49" charset="0"/>
              <a:buChar char="o"/>
            </a:pPr>
            <a:endParaRPr lang="en-US" sz="1900" dirty="0"/>
          </a:p>
          <a:p>
            <a:pPr marL="0" indent="0">
              <a:lnSpc>
                <a:spcPct val="120000"/>
              </a:lnSpc>
              <a:spcBef>
                <a:spcPts val="600"/>
              </a:spcBef>
              <a:spcAft>
                <a:spcPts val="600"/>
              </a:spcAft>
              <a:buNone/>
            </a:pPr>
            <a:r>
              <a:rPr lang="en-US" sz="2400" b="1" dirty="0"/>
              <a:t>Why ML and not a </a:t>
            </a:r>
            <a:r>
              <a:rPr lang="en-US" sz="2400" b="1" i="1" dirty="0"/>
              <a:t>lookup functionality</a:t>
            </a:r>
            <a:r>
              <a:rPr lang="en-US" sz="2400" b="1" dirty="0"/>
              <a:t>? </a:t>
            </a:r>
          </a:p>
          <a:p>
            <a:pPr>
              <a:lnSpc>
                <a:spcPct val="120000"/>
              </a:lnSpc>
              <a:spcBef>
                <a:spcPts val="600"/>
              </a:spcBef>
              <a:spcAft>
                <a:spcPts val="300"/>
              </a:spcAft>
            </a:pPr>
            <a:r>
              <a:rPr lang="en-US" sz="2200" dirty="0"/>
              <a:t>In this particular case, sometimes certain codes are </a:t>
            </a:r>
            <a:r>
              <a:rPr lang="en-US" sz="2200" i="1" dirty="0"/>
              <a:t>very similar, </a:t>
            </a:r>
            <a:r>
              <a:rPr lang="en-US" sz="2200" dirty="0"/>
              <a:t>so it is beneficial to include that extra layer of </a:t>
            </a:r>
            <a:r>
              <a:rPr lang="en-US" sz="2200" i="1" dirty="0"/>
              <a:t>likelihood</a:t>
            </a:r>
            <a:r>
              <a:rPr lang="en-US" sz="2200" dirty="0"/>
              <a:t>.</a:t>
            </a:r>
          </a:p>
          <a:p>
            <a:pPr lvl="1">
              <a:lnSpc>
                <a:spcPct val="120000"/>
              </a:lnSpc>
              <a:spcBef>
                <a:spcPts val="0"/>
              </a:spcBef>
              <a:spcAft>
                <a:spcPts val="600"/>
              </a:spcAft>
            </a:pPr>
            <a:r>
              <a:rPr lang="en-US" sz="1900" dirty="0"/>
              <a:t>Some commodities with very similar UN/NA’s have different codes associated with them. Machine learning can help differentiate these responses by pulling the </a:t>
            </a:r>
            <a:r>
              <a:rPr lang="en-US" sz="1900" i="1" dirty="0"/>
              <a:t>most likely</a:t>
            </a:r>
            <a:r>
              <a:rPr lang="en-US" sz="1900" dirty="0"/>
              <a:t> to the top of the list. </a:t>
            </a:r>
          </a:p>
          <a:p>
            <a:pPr algn="l">
              <a:buFont typeface="Arial" panose="020B0604020202020204" pitchFamily="34" charset="0"/>
              <a:buChar char="•"/>
            </a:pPr>
            <a:r>
              <a:rPr lang="en-US" sz="2000" dirty="0"/>
              <a:t>ML is also able to capture a broader range of text descriptions a respondent might enter, which could vary immeasurably, without needing to consider and manually code all of those possibilities in advance (for example, gas; gasoline; fuel; motor spirit; petrol)</a:t>
            </a:r>
          </a:p>
          <a:p>
            <a:pPr lvl="1">
              <a:lnSpc>
                <a:spcPct val="120000"/>
              </a:lnSpc>
              <a:spcBef>
                <a:spcPts val="300"/>
              </a:spcBef>
              <a:spcAft>
                <a:spcPts val="300"/>
              </a:spcAft>
              <a:buFont typeface="Courier New" panose="02070309020205020404" pitchFamily="49" charset="0"/>
              <a:buChar char="o"/>
            </a:pPr>
            <a:endParaRPr lang="en-US" sz="2000" dirty="0"/>
          </a:p>
          <a:p>
            <a:pPr marL="800100" lvl="1" indent="-342900">
              <a:lnSpc>
                <a:spcPct val="120000"/>
              </a:lnSpc>
              <a:spcBef>
                <a:spcPts val="300"/>
              </a:spcBef>
              <a:spcAft>
                <a:spcPts val="300"/>
              </a:spcAft>
            </a:pPr>
            <a:endParaRPr lang="en-US" sz="2000" dirty="0"/>
          </a:p>
          <a:p>
            <a:pPr marL="342900" indent="-342900">
              <a:lnSpc>
                <a:spcPct val="120000"/>
              </a:lnSpc>
              <a:spcBef>
                <a:spcPts val="300"/>
              </a:spcBef>
              <a:spcAft>
                <a:spcPts val="300"/>
              </a:spcAft>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9EF57733-CD6D-4649-81F3-332A9D839A69}"/>
              </a:ext>
            </a:extLst>
          </p:cNvPr>
          <p:cNvSpPr>
            <a:spLocks noGrp="1"/>
          </p:cNvSpPr>
          <p:nvPr>
            <p:ph type="sldNum" sz="quarter" idx="12"/>
          </p:nvPr>
        </p:nvSpPr>
        <p:spPr/>
        <p:txBody>
          <a:bodyPr/>
          <a:lstStyle/>
          <a:p>
            <a:fld id="{FC63ECC8-719A-498E-B101-491B6A35558E}" type="slidenum">
              <a:rPr lang="en-US" smtClean="0"/>
              <a:t>15</a:t>
            </a:fld>
            <a:endParaRPr lang="en-US" dirty="0"/>
          </a:p>
        </p:txBody>
      </p:sp>
      <p:graphicFrame>
        <p:nvGraphicFramePr>
          <p:cNvPr id="7" name="Table 6">
            <a:extLst>
              <a:ext uri="{FF2B5EF4-FFF2-40B4-BE49-F238E27FC236}">
                <a16:creationId xmlns:a16="http://schemas.microsoft.com/office/drawing/2014/main" id="{5F78561B-4953-43EA-86D3-4AA42896B1BC}"/>
              </a:ext>
            </a:extLst>
          </p:cNvPr>
          <p:cNvGraphicFramePr>
            <a:graphicFrameLocks noGrp="1"/>
          </p:cNvGraphicFramePr>
          <p:nvPr>
            <p:extLst>
              <p:ext uri="{D42A27DB-BD31-4B8C-83A1-F6EECF244321}">
                <p14:modId xmlns:p14="http://schemas.microsoft.com/office/powerpoint/2010/main" val="844186172"/>
              </p:ext>
            </p:extLst>
          </p:nvPr>
        </p:nvGraphicFramePr>
        <p:xfrm>
          <a:off x="8843212" y="1749462"/>
          <a:ext cx="3236492" cy="1576892"/>
        </p:xfrm>
        <a:graphic>
          <a:graphicData uri="http://schemas.openxmlformats.org/drawingml/2006/table">
            <a:tbl>
              <a:tblPr>
                <a:tableStyleId>{69CF1AB2-1976-4502-BF36-3FF5EA218861}</a:tableStyleId>
              </a:tblPr>
              <a:tblGrid>
                <a:gridCol w="534058">
                  <a:extLst>
                    <a:ext uri="{9D8B030D-6E8A-4147-A177-3AD203B41FA5}">
                      <a16:colId xmlns:a16="http://schemas.microsoft.com/office/drawing/2014/main" val="736109997"/>
                    </a:ext>
                  </a:extLst>
                </a:gridCol>
                <a:gridCol w="2702434">
                  <a:extLst>
                    <a:ext uri="{9D8B030D-6E8A-4147-A177-3AD203B41FA5}">
                      <a16:colId xmlns:a16="http://schemas.microsoft.com/office/drawing/2014/main" val="730111193"/>
                    </a:ext>
                  </a:extLst>
                </a:gridCol>
              </a:tblGrid>
              <a:tr h="294212">
                <a:tc>
                  <a:txBody>
                    <a:bodyPr/>
                    <a:lstStyle/>
                    <a:p>
                      <a:pPr algn="ctr" fontAlgn="ctr"/>
                      <a:r>
                        <a:rPr lang="en-US" sz="1600" b="1" u="none" strike="noStrike" dirty="0">
                          <a:solidFill>
                            <a:schemeClr val="bg1"/>
                          </a:solidFill>
                          <a:effectLst/>
                        </a:rPr>
                        <a:t>UN #</a:t>
                      </a:r>
                      <a:endParaRPr lang="en-US" sz="1600" b="1" i="0" u="none" strike="noStrike" dirty="0">
                        <a:solidFill>
                          <a:schemeClr val="bg1"/>
                        </a:solidFill>
                        <a:effectLst/>
                        <a:latin typeface="Calibri" panose="020F0502020204030204" pitchFamily="34" charset="0"/>
                      </a:endParaRPr>
                    </a:p>
                  </a:txBody>
                  <a:tcPr marL="7084" marR="7084" marT="7084" marB="0" anchor="ctr">
                    <a:solidFill>
                      <a:schemeClr val="accent1"/>
                    </a:solidFill>
                  </a:tcPr>
                </a:tc>
                <a:tc>
                  <a:txBody>
                    <a:bodyPr/>
                    <a:lstStyle/>
                    <a:p>
                      <a:pPr algn="ctr" fontAlgn="ctr"/>
                      <a:r>
                        <a:rPr lang="en-US" sz="1600" b="1" i="0" u="none" strike="noStrike" dirty="0">
                          <a:solidFill>
                            <a:schemeClr val="bg1"/>
                          </a:solidFill>
                          <a:effectLst/>
                          <a:latin typeface="Calibri" panose="020F0502020204030204" pitchFamily="34" charset="0"/>
                        </a:rPr>
                        <a:t>Text Description</a:t>
                      </a:r>
                    </a:p>
                  </a:txBody>
                  <a:tcPr marL="7084" marR="7084" marT="7084" marB="0" anchor="ctr">
                    <a:solidFill>
                      <a:schemeClr val="accent1"/>
                    </a:solidFill>
                  </a:tcPr>
                </a:tc>
                <a:extLst>
                  <a:ext uri="{0D108BD9-81ED-4DB2-BD59-A6C34878D82A}">
                    <a16:rowId xmlns:a16="http://schemas.microsoft.com/office/drawing/2014/main" val="1819955392"/>
                  </a:ext>
                </a:extLst>
              </a:tr>
              <a:tr h="644907">
                <a:tc>
                  <a:txBody>
                    <a:bodyPr/>
                    <a:lstStyle/>
                    <a:p>
                      <a:pPr algn="ctr" fontAlgn="ctr"/>
                      <a:r>
                        <a:rPr lang="en-US" sz="1600" u="none" strike="noStrike" dirty="0">
                          <a:effectLst/>
                        </a:rPr>
                        <a:t>1075</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EAF7F0"/>
                    </a:solidFill>
                  </a:tcPr>
                </a:tc>
                <a:tc>
                  <a:txBody>
                    <a:bodyPr/>
                    <a:lstStyle/>
                    <a:p>
                      <a:pPr algn="l" fontAlgn="ctr"/>
                      <a:r>
                        <a:rPr lang="en-US" sz="1200" b="0" i="0" u="none" strike="noStrike" dirty="0">
                          <a:solidFill>
                            <a:srgbClr val="000000"/>
                          </a:solidFill>
                          <a:effectLst/>
                          <a:latin typeface="Verdana" panose="020B0604030504040204" pitchFamily="34" charset="0"/>
                        </a:rPr>
                        <a:t>Petroleum gases, liquefied or Liquefied petroleum gas</a:t>
                      </a:r>
                    </a:p>
                  </a:txBody>
                  <a:tcPr marL="85725" marR="9525" marT="9525" marB="0" anchor="ctr">
                    <a:solidFill>
                      <a:srgbClr val="EAF7F0"/>
                    </a:solidFill>
                  </a:tcPr>
                </a:tc>
                <a:extLst>
                  <a:ext uri="{0D108BD9-81ED-4DB2-BD59-A6C34878D82A}">
                    <a16:rowId xmlns:a16="http://schemas.microsoft.com/office/drawing/2014/main" val="3944667164"/>
                  </a:ext>
                </a:extLst>
              </a:tr>
              <a:tr h="637773">
                <a:tc>
                  <a:txBody>
                    <a:bodyPr/>
                    <a:lstStyle/>
                    <a:p>
                      <a:pPr algn="ctr" fontAlgn="ctr"/>
                      <a:r>
                        <a:rPr lang="en-US" sz="1600" u="none" strike="noStrike" dirty="0">
                          <a:effectLst/>
                        </a:rPr>
                        <a:t>1268</a:t>
                      </a:r>
                      <a:endParaRPr lang="en-US" sz="1600" b="0" i="0" u="none" strike="noStrike" dirty="0">
                        <a:solidFill>
                          <a:schemeClr val="accent2"/>
                        </a:solidFill>
                        <a:effectLst/>
                        <a:latin typeface="Calibri" panose="020F0502020204030204" pitchFamily="34" charset="0"/>
                      </a:endParaRPr>
                    </a:p>
                  </a:txBody>
                  <a:tcPr marL="7084" marR="7084" marT="7084" marB="0" anchor="ctr">
                    <a:solidFill>
                      <a:srgbClr val="EAF7F0"/>
                    </a:solidFill>
                  </a:tcPr>
                </a:tc>
                <a:tc>
                  <a:txBody>
                    <a:bodyPr/>
                    <a:lstStyle/>
                    <a:p>
                      <a:pPr marL="112713" indent="0" algn="l" fontAlgn="ctr"/>
                      <a:r>
                        <a:rPr lang="en-US" sz="1400" u="none" strike="noStrike" dirty="0">
                          <a:effectLst/>
                        </a:rPr>
                        <a:t>Petroleum distillates, </a:t>
                      </a:r>
                      <a:r>
                        <a:rPr lang="en-US" sz="1400" u="none" strike="noStrike" dirty="0" err="1">
                          <a:effectLst/>
                        </a:rPr>
                        <a:t>n.o.s</a:t>
                      </a:r>
                      <a:r>
                        <a:rPr lang="en-US" sz="1400" u="none" strike="noStrike" dirty="0">
                          <a:effectLst/>
                        </a:rPr>
                        <a:t>. or Petroleum products, </a:t>
                      </a:r>
                      <a:r>
                        <a:rPr lang="en-US" sz="1400" u="none" strike="noStrike" dirty="0" err="1">
                          <a:effectLst/>
                        </a:rPr>
                        <a:t>n.o.s</a:t>
                      </a:r>
                      <a:r>
                        <a:rPr lang="en-US" sz="1400" u="none" strike="noStrike" dirty="0">
                          <a:effectLst/>
                        </a:rPr>
                        <a:t>.</a:t>
                      </a:r>
                      <a:endParaRPr lang="en-US" sz="1400" b="0" i="0" u="none" strike="noStrike" dirty="0">
                        <a:solidFill>
                          <a:schemeClr val="accent2"/>
                        </a:solidFill>
                        <a:effectLst/>
                        <a:latin typeface="Calibri" panose="020F0502020204030204" pitchFamily="34" charset="0"/>
                      </a:endParaRPr>
                    </a:p>
                  </a:txBody>
                  <a:tcPr marL="7084" marR="7084" marT="7084" marB="0" anchor="ctr">
                    <a:solidFill>
                      <a:srgbClr val="EAF7F0"/>
                    </a:solidFill>
                  </a:tcPr>
                </a:tc>
                <a:extLst>
                  <a:ext uri="{0D108BD9-81ED-4DB2-BD59-A6C34878D82A}">
                    <a16:rowId xmlns:a16="http://schemas.microsoft.com/office/drawing/2014/main" val="1495801105"/>
                  </a:ext>
                </a:extLst>
              </a:tr>
            </a:tbl>
          </a:graphicData>
        </a:graphic>
      </p:graphicFrame>
      <p:graphicFrame>
        <p:nvGraphicFramePr>
          <p:cNvPr id="8" name="Table 7">
            <a:extLst>
              <a:ext uri="{FF2B5EF4-FFF2-40B4-BE49-F238E27FC236}">
                <a16:creationId xmlns:a16="http://schemas.microsoft.com/office/drawing/2014/main" id="{F648D344-007D-48BB-BC62-973474BF0C41}"/>
              </a:ext>
            </a:extLst>
          </p:cNvPr>
          <p:cNvGraphicFramePr>
            <a:graphicFrameLocks noGrp="1"/>
          </p:cNvGraphicFramePr>
          <p:nvPr>
            <p:extLst>
              <p:ext uri="{D42A27DB-BD31-4B8C-83A1-F6EECF244321}">
                <p14:modId xmlns:p14="http://schemas.microsoft.com/office/powerpoint/2010/main" val="354989307"/>
              </p:ext>
            </p:extLst>
          </p:nvPr>
        </p:nvGraphicFramePr>
        <p:xfrm>
          <a:off x="8843211" y="3531647"/>
          <a:ext cx="3236493" cy="2006607"/>
        </p:xfrm>
        <a:graphic>
          <a:graphicData uri="http://schemas.openxmlformats.org/drawingml/2006/table">
            <a:tbl>
              <a:tblPr>
                <a:tableStyleId>{69CF1AB2-1976-4502-BF36-3FF5EA218861}</a:tableStyleId>
              </a:tblPr>
              <a:tblGrid>
                <a:gridCol w="534058">
                  <a:extLst>
                    <a:ext uri="{9D8B030D-6E8A-4147-A177-3AD203B41FA5}">
                      <a16:colId xmlns:a16="http://schemas.microsoft.com/office/drawing/2014/main" val="3619593195"/>
                    </a:ext>
                  </a:extLst>
                </a:gridCol>
                <a:gridCol w="2702435">
                  <a:extLst>
                    <a:ext uri="{9D8B030D-6E8A-4147-A177-3AD203B41FA5}">
                      <a16:colId xmlns:a16="http://schemas.microsoft.com/office/drawing/2014/main" val="698988098"/>
                    </a:ext>
                  </a:extLst>
                </a:gridCol>
              </a:tblGrid>
              <a:tr h="294002">
                <a:tc>
                  <a:txBody>
                    <a:bodyPr/>
                    <a:lstStyle/>
                    <a:p>
                      <a:pPr marL="0" algn="ctr" defTabSz="914400" rtl="0" eaLnBrk="1" fontAlgn="ctr" latinLnBrk="0" hangingPunct="1"/>
                      <a:r>
                        <a:rPr lang="en-US" sz="1600" b="1" u="none" strike="noStrike" kern="1200" dirty="0">
                          <a:solidFill>
                            <a:schemeClr val="bg1"/>
                          </a:solidFill>
                          <a:effectLst/>
                          <a:latin typeface="+mn-lt"/>
                          <a:ea typeface="+mn-ea"/>
                          <a:cs typeface="+mn-cs"/>
                        </a:rPr>
                        <a:t>UN #</a:t>
                      </a:r>
                    </a:p>
                  </a:txBody>
                  <a:tcPr marL="7084" marR="7084" marT="7084" marB="0" anchor="ctr">
                    <a:solidFill>
                      <a:schemeClr val="accent1"/>
                    </a:solidFill>
                  </a:tcPr>
                </a:tc>
                <a:tc>
                  <a:txBody>
                    <a:bodyPr/>
                    <a:lstStyle/>
                    <a:p>
                      <a:pPr marL="0" algn="ctr" defTabSz="914400" rtl="0" eaLnBrk="1" fontAlgn="ctr" latinLnBrk="0" hangingPunct="1"/>
                      <a:r>
                        <a:rPr lang="en-US" sz="1600" b="1" u="none" strike="noStrike" kern="1200" dirty="0">
                          <a:solidFill>
                            <a:schemeClr val="bg1"/>
                          </a:solidFill>
                          <a:effectLst/>
                          <a:latin typeface="+mn-lt"/>
                          <a:ea typeface="+mn-ea"/>
                          <a:cs typeface="+mn-cs"/>
                        </a:rPr>
                        <a:t>Text Description</a:t>
                      </a:r>
                    </a:p>
                  </a:txBody>
                  <a:tcPr marL="7084" marR="7084" marT="7084" marB="0" anchor="ctr">
                    <a:solidFill>
                      <a:schemeClr val="accent1"/>
                    </a:solidFill>
                  </a:tcPr>
                </a:tc>
                <a:extLst>
                  <a:ext uri="{0D108BD9-81ED-4DB2-BD59-A6C34878D82A}">
                    <a16:rowId xmlns:a16="http://schemas.microsoft.com/office/drawing/2014/main" val="153089686"/>
                  </a:ext>
                </a:extLst>
              </a:tr>
              <a:tr h="638721">
                <a:tc>
                  <a:txBody>
                    <a:bodyPr/>
                    <a:lstStyle/>
                    <a:p>
                      <a:pPr algn="ctr" fontAlgn="ctr"/>
                      <a:r>
                        <a:rPr lang="en-US" sz="1600" u="none" strike="noStrike" dirty="0">
                          <a:effectLst/>
                        </a:rPr>
                        <a:t>1263</a:t>
                      </a:r>
                      <a:endParaRPr lang="en-US" sz="1600" b="0" i="0" u="none" strike="noStrike" dirty="0">
                        <a:solidFill>
                          <a:schemeClr val="accent2"/>
                        </a:solidFill>
                        <a:effectLst/>
                        <a:latin typeface="Calibri" panose="020F0502020204030204" pitchFamily="34" charset="0"/>
                      </a:endParaRPr>
                    </a:p>
                  </a:txBody>
                  <a:tcPr marL="7084" marR="7084" marT="7084" marB="0" anchor="ctr">
                    <a:solidFill>
                      <a:srgbClr val="EAF7F0"/>
                    </a:solidFill>
                  </a:tcPr>
                </a:tc>
                <a:tc>
                  <a:txBody>
                    <a:bodyPr/>
                    <a:lstStyle/>
                    <a:p>
                      <a:pPr marL="112713" indent="0" algn="l" fontAlgn="ctr"/>
                      <a:r>
                        <a:rPr lang="en-US" sz="1400" u="none" strike="noStrike" dirty="0">
                          <a:effectLst/>
                        </a:rPr>
                        <a:t> Paint (flammable); Paint related material (flammable)</a:t>
                      </a:r>
                      <a:endParaRPr lang="en-US" sz="1400" b="0" i="0" u="none" strike="noStrike" dirty="0">
                        <a:solidFill>
                          <a:schemeClr val="accent2"/>
                        </a:solidFill>
                        <a:effectLst/>
                        <a:latin typeface="Verdana" panose="020B0604030504040204" pitchFamily="34" charset="0"/>
                      </a:endParaRPr>
                    </a:p>
                  </a:txBody>
                  <a:tcPr marL="7084" marR="7084" marT="7084" marB="0" anchor="ctr">
                    <a:solidFill>
                      <a:srgbClr val="EAF7F0"/>
                    </a:solidFill>
                  </a:tcPr>
                </a:tc>
                <a:extLst>
                  <a:ext uri="{0D108BD9-81ED-4DB2-BD59-A6C34878D82A}">
                    <a16:rowId xmlns:a16="http://schemas.microsoft.com/office/drawing/2014/main" val="3052695353"/>
                  </a:ext>
                </a:extLst>
              </a:tr>
              <a:tr h="474572">
                <a:tc>
                  <a:txBody>
                    <a:bodyPr/>
                    <a:lstStyle/>
                    <a:p>
                      <a:pPr algn="ctr" fontAlgn="ctr"/>
                      <a:r>
                        <a:rPr lang="en-US" sz="1600" u="none" strike="noStrike" kern="1200" dirty="0">
                          <a:solidFill>
                            <a:schemeClr val="dk1"/>
                          </a:solidFill>
                          <a:effectLst/>
                          <a:latin typeface="+mn-lt"/>
                          <a:ea typeface="+mn-ea"/>
                          <a:cs typeface="+mn-cs"/>
                        </a:rPr>
                        <a:t>3470</a:t>
                      </a:r>
                    </a:p>
                  </a:txBody>
                  <a:tcPr marL="7084" marR="7084" marT="7084" marB="0" anchor="ctr">
                    <a:solidFill>
                      <a:srgbClr val="EAF7F0"/>
                    </a:solidFill>
                  </a:tcPr>
                </a:tc>
                <a:tc>
                  <a:txBody>
                    <a:bodyPr/>
                    <a:lstStyle/>
                    <a:p>
                      <a:pPr marL="112713" marR="0" lvl="0"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Paint including paint, lacquer, enamel, stain, shellac solutions, varnish, polish, liquid filler and liquid lacquer base/Paint or Paint related material</a:t>
                      </a:r>
                    </a:p>
                  </a:txBody>
                  <a:tcPr marL="7084" marR="7084" marT="7084" marB="0" anchor="ctr">
                    <a:solidFill>
                      <a:srgbClr val="EAF7F0"/>
                    </a:solidFill>
                  </a:tcPr>
                </a:tc>
                <a:extLst>
                  <a:ext uri="{0D108BD9-81ED-4DB2-BD59-A6C34878D82A}">
                    <a16:rowId xmlns:a16="http://schemas.microsoft.com/office/drawing/2014/main" val="3137762377"/>
                  </a:ext>
                </a:extLst>
              </a:tr>
            </a:tbl>
          </a:graphicData>
        </a:graphic>
      </p:graphicFrame>
    </p:spTree>
    <p:extLst>
      <p:ext uri="{BB962C8B-B14F-4D97-AF65-F5344CB8AC3E}">
        <p14:creationId xmlns:p14="http://schemas.microsoft.com/office/powerpoint/2010/main" val="2240269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9ED3-49EE-4DE6-B6D0-47F995DDB122}"/>
              </a:ext>
            </a:extLst>
          </p:cNvPr>
          <p:cNvSpPr>
            <a:spLocks noGrp="1"/>
          </p:cNvSpPr>
          <p:nvPr>
            <p:ph type="title"/>
          </p:nvPr>
        </p:nvSpPr>
        <p:spPr>
          <a:xfrm>
            <a:off x="838701" y="318336"/>
            <a:ext cx="10515600" cy="1325563"/>
          </a:xfrm>
        </p:spPr>
        <p:txBody>
          <a:bodyPr>
            <a:normAutofit/>
          </a:bodyPr>
          <a:lstStyle/>
          <a:p>
            <a:r>
              <a:rPr lang="en-US" sz="3600" dirty="0"/>
              <a:t>What did each phase of research teach us about the viability of machine learning? </a:t>
            </a:r>
          </a:p>
        </p:txBody>
      </p:sp>
      <p:sp>
        <p:nvSpPr>
          <p:cNvPr id="3" name="Text Placeholder 2">
            <a:extLst>
              <a:ext uri="{FF2B5EF4-FFF2-40B4-BE49-F238E27FC236}">
                <a16:creationId xmlns:a16="http://schemas.microsoft.com/office/drawing/2014/main" id="{B6266097-D3B0-4834-935D-E5415DE80F16}"/>
              </a:ext>
            </a:extLst>
          </p:cNvPr>
          <p:cNvSpPr>
            <a:spLocks noGrp="1"/>
          </p:cNvSpPr>
          <p:nvPr>
            <p:ph type="body" idx="1"/>
          </p:nvPr>
        </p:nvSpPr>
        <p:spPr>
          <a:xfrm>
            <a:off x="841377" y="1776351"/>
            <a:ext cx="3357458" cy="506596"/>
          </a:xfrm>
          <a:solidFill>
            <a:schemeClr val="accent1">
              <a:lumMod val="20000"/>
              <a:lumOff val="80000"/>
            </a:schemeClr>
          </a:solidFill>
          <a:ln w="38100">
            <a:solidFill>
              <a:schemeClr val="accent1"/>
            </a:solidFill>
          </a:ln>
        </p:spPr>
        <p:txBody>
          <a:bodyPr>
            <a:normAutofit/>
          </a:bodyPr>
          <a:lstStyle/>
          <a:p>
            <a:pPr algn="ctr"/>
            <a:r>
              <a:rPr lang="en-US" dirty="0"/>
              <a:t>Exploratory Research</a:t>
            </a:r>
          </a:p>
        </p:txBody>
      </p:sp>
      <p:sp>
        <p:nvSpPr>
          <p:cNvPr id="4" name="Content Placeholder 3">
            <a:extLst>
              <a:ext uri="{FF2B5EF4-FFF2-40B4-BE49-F238E27FC236}">
                <a16:creationId xmlns:a16="http://schemas.microsoft.com/office/drawing/2014/main" id="{240A74F2-3842-45F4-AD89-75B76AA947D7}"/>
              </a:ext>
            </a:extLst>
          </p:cNvPr>
          <p:cNvSpPr>
            <a:spLocks noGrp="1"/>
          </p:cNvSpPr>
          <p:nvPr>
            <p:ph sz="half" idx="2"/>
          </p:nvPr>
        </p:nvSpPr>
        <p:spPr>
          <a:xfrm>
            <a:off x="841377" y="2415400"/>
            <a:ext cx="3357459" cy="3824980"/>
          </a:xfrm>
        </p:spPr>
        <p:txBody>
          <a:bodyPr>
            <a:normAutofit/>
          </a:bodyPr>
          <a:lstStyle/>
          <a:p>
            <a:r>
              <a:rPr lang="en-US" sz="2400" dirty="0"/>
              <a:t>Reached the conclusion that CFS respondents do </a:t>
            </a:r>
            <a:r>
              <a:rPr lang="en-US" sz="2400" i="1" dirty="0"/>
              <a:t>not</a:t>
            </a:r>
            <a:r>
              <a:rPr lang="en-US" sz="2400" dirty="0"/>
              <a:t> generally have easy access to all of their UN/NA codes in their records.</a:t>
            </a:r>
          </a:p>
          <a:p>
            <a:pPr lvl="1"/>
            <a:r>
              <a:rPr lang="en-US" sz="2000" dirty="0"/>
              <a:t>But, R’s did tend to know the basic commodity name of the HAZMAT they carried</a:t>
            </a:r>
          </a:p>
        </p:txBody>
      </p:sp>
      <p:sp>
        <p:nvSpPr>
          <p:cNvPr id="5" name="Text Placeholder 4">
            <a:extLst>
              <a:ext uri="{FF2B5EF4-FFF2-40B4-BE49-F238E27FC236}">
                <a16:creationId xmlns:a16="http://schemas.microsoft.com/office/drawing/2014/main" id="{4392D500-3E9C-4A67-97BB-C9FBE77D8801}"/>
              </a:ext>
            </a:extLst>
          </p:cNvPr>
          <p:cNvSpPr>
            <a:spLocks noGrp="1"/>
          </p:cNvSpPr>
          <p:nvPr>
            <p:ph type="body" sz="quarter" idx="3"/>
          </p:nvPr>
        </p:nvSpPr>
        <p:spPr>
          <a:xfrm>
            <a:off x="4419946" y="1793290"/>
            <a:ext cx="3357458" cy="485487"/>
          </a:xfrm>
          <a:solidFill>
            <a:schemeClr val="accent2">
              <a:lumMod val="20000"/>
              <a:lumOff val="80000"/>
            </a:schemeClr>
          </a:solidFill>
          <a:ln w="38100">
            <a:solidFill>
              <a:schemeClr val="accent2"/>
            </a:solidFill>
          </a:ln>
        </p:spPr>
        <p:txBody>
          <a:bodyPr>
            <a:normAutofit/>
          </a:bodyPr>
          <a:lstStyle/>
          <a:p>
            <a:pPr algn="ctr"/>
            <a:r>
              <a:rPr lang="en-US" dirty="0"/>
              <a:t>Cognitive Research</a:t>
            </a:r>
          </a:p>
        </p:txBody>
      </p:sp>
      <p:sp>
        <p:nvSpPr>
          <p:cNvPr id="6" name="Content Placeholder 5">
            <a:extLst>
              <a:ext uri="{FF2B5EF4-FFF2-40B4-BE49-F238E27FC236}">
                <a16:creationId xmlns:a16="http://schemas.microsoft.com/office/drawing/2014/main" id="{E8A90E43-F3BB-43F9-BF1B-834EDCB8DA5D}"/>
              </a:ext>
            </a:extLst>
          </p:cNvPr>
          <p:cNvSpPr>
            <a:spLocks noGrp="1"/>
          </p:cNvSpPr>
          <p:nvPr>
            <p:ph sz="quarter" idx="4"/>
          </p:nvPr>
        </p:nvSpPr>
        <p:spPr>
          <a:xfrm>
            <a:off x="4419946" y="2428168"/>
            <a:ext cx="3357459" cy="3629558"/>
          </a:xfrm>
        </p:spPr>
        <p:txBody>
          <a:bodyPr>
            <a:normAutofit/>
          </a:bodyPr>
          <a:lstStyle/>
          <a:p>
            <a:pPr marL="0" indent="0">
              <a:buNone/>
            </a:pPr>
            <a:r>
              <a:rPr lang="en-US" sz="2400" i="1" dirty="0"/>
              <a:t>Testing the concept</a:t>
            </a:r>
            <a:r>
              <a:rPr lang="en-US" sz="2400" dirty="0"/>
              <a:t>: </a:t>
            </a:r>
          </a:p>
          <a:p>
            <a:r>
              <a:rPr lang="en-US" sz="2400" dirty="0"/>
              <a:t>Confirming the ML application would be beneficial for respondents </a:t>
            </a:r>
          </a:p>
        </p:txBody>
      </p:sp>
      <p:sp>
        <p:nvSpPr>
          <p:cNvPr id="7" name="Slide Number Placeholder 6">
            <a:extLst>
              <a:ext uri="{FF2B5EF4-FFF2-40B4-BE49-F238E27FC236}">
                <a16:creationId xmlns:a16="http://schemas.microsoft.com/office/drawing/2014/main" id="{8E6B781D-9725-45E5-BDE3-647DC0A8BD5B}"/>
              </a:ext>
            </a:extLst>
          </p:cNvPr>
          <p:cNvSpPr>
            <a:spLocks noGrp="1"/>
          </p:cNvSpPr>
          <p:nvPr>
            <p:ph type="sldNum" sz="quarter" idx="12"/>
          </p:nvPr>
        </p:nvSpPr>
        <p:spPr/>
        <p:txBody>
          <a:bodyPr/>
          <a:lstStyle/>
          <a:p>
            <a:fld id="{FC63ECC8-719A-498E-B101-491B6A35558E}" type="slidenum">
              <a:rPr lang="en-US" smtClean="0"/>
              <a:t>16</a:t>
            </a:fld>
            <a:endParaRPr lang="en-US" dirty="0"/>
          </a:p>
        </p:txBody>
      </p:sp>
      <p:sp>
        <p:nvSpPr>
          <p:cNvPr id="8" name="Text Placeholder 4">
            <a:extLst>
              <a:ext uri="{FF2B5EF4-FFF2-40B4-BE49-F238E27FC236}">
                <a16:creationId xmlns:a16="http://schemas.microsoft.com/office/drawing/2014/main" id="{AA4A453B-DB00-4DA0-8C1A-F2E3E5D89CA5}"/>
              </a:ext>
            </a:extLst>
          </p:cNvPr>
          <p:cNvSpPr txBox="1">
            <a:spLocks/>
          </p:cNvSpPr>
          <p:nvPr/>
        </p:nvSpPr>
        <p:spPr>
          <a:xfrm>
            <a:off x="7993165" y="1793290"/>
            <a:ext cx="3357458" cy="506596"/>
          </a:xfrm>
          <a:prstGeom prst="rect">
            <a:avLst/>
          </a:prstGeom>
          <a:solidFill>
            <a:schemeClr val="accent3">
              <a:lumMod val="20000"/>
              <a:lumOff val="80000"/>
            </a:schemeClr>
          </a:solidFill>
          <a:ln w="38100">
            <a:solidFill>
              <a:schemeClr val="accent4"/>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t>Usability Research</a:t>
            </a:r>
          </a:p>
        </p:txBody>
      </p:sp>
      <p:sp>
        <p:nvSpPr>
          <p:cNvPr id="9" name="Content Placeholder 5">
            <a:extLst>
              <a:ext uri="{FF2B5EF4-FFF2-40B4-BE49-F238E27FC236}">
                <a16:creationId xmlns:a16="http://schemas.microsoft.com/office/drawing/2014/main" id="{52F17751-FE54-4611-8DDB-434AB171D291}"/>
              </a:ext>
            </a:extLst>
          </p:cNvPr>
          <p:cNvSpPr txBox="1">
            <a:spLocks/>
          </p:cNvSpPr>
          <p:nvPr/>
        </p:nvSpPr>
        <p:spPr>
          <a:xfrm>
            <a:off x="7777404" y="2428168"/>
            <a:ext cx="3357459" cy="362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Did the </a:t>
            </a:r>
            <a:r>
              <a:rPr lang="en-US" sz="2400" i="1" dirty="0"/>
              <a:t>functionality</a:t>
            </a:r>
            <a:r>
              <a:rPr lang="en-US" sz="2400" dirty="0"/>
              <a:t> of the ML overlay make sense to respondents?</a:t>
            </a:r>
          </a:p>
          <a:p>
            <a:pPr lvl="1"/>
            <a:r>
              <a:rPr lang="en-US" dirty="0"/>
              <a:t>Was it clear how to interact with/use?</a:t>
            </a:r>
          </a:p>
          <a:p>
            <a:r>
              <a:rPr lang="en-US" sz="2400" dirty="0"/>
              <a:t>Was the ML overlay simple to use?</a:t>
            </a:r>
          </a:p>
        </p:txBody>
      </p:sp>
    </p:spTree>
    <p:extLst>
      <p:ext uri="{BB962C8B-B14F-4D97-AF65-F5344CB8AC3E}">
        <p14:creationId xmlns:p14="http://schemas.microsoft.com/office/powerpoint/2010/main" val="127628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B0BC-514E-475F-96E9-7ACD1629E722}"/>
              </a:ext>
            </a:extLst>
          </p:cNvPr>
          <p:cNvSpPr>
            <a:spLocks noGrp="1"/>
          </p:cNvSpPr>
          <p:nvPr>
            <p:ph type="title"/>
          </p:nvPr>
        </p:nvSpPr>
        <p:spPr/>
        <p:txBody>
          <a:bodyPr/>
          <a:lstStyle/>
          <a:p>
            <a:r>
              <a:rPr lang="en-US" dirty="0"/>
              <a:t>Would machine learning work for your survey?</a:t>
            </a:r>
          </a:p>
        </p:txBody>
      </p:sp>
      <p:sp>
        <p:nvSpPr>
          <p:cNvPr id="3" name="Content Placeholder 2">
            <a:extLst>
              <a:ext uri="{FF2B5EF4-FFF2-40B4-BE49-F238E27FC236}">
                <a16:creationId xmlns:a16="http://schemas.microsoft.com/office/drawing/2014/main" id="{06D4ED9C-202A-4B1C-AFEF-B51BD51A7C2B}"/>
              </a:ext>
            </a:extLst>
          </p:cNvPr>
          <p:cNvSpPr>
            <a:spLocks noGrp="1"/>
          </p:cNvSpPr>
          <p:nvPr>
            <p:ph idx="1"/>
          </p:nvPr>
        </p:nvSpPr>
        <p:spPr>
          <a:xfrm>
            <a:off x="838200" y="1690688"/>
            <a:ext cx="10515600" cy="5030787"/>
          </a:xfrm>
        </p:spPr>
        <p:txBody>
          <a:bodyPr>
            <a:normAutofit fontScale="92500" lnSpcReduction="20000"/>
          </a:bodyPr>
          <a:lstStyle/>
          <a:p>
            <a:pPr marL="0" indent="0">
              <a:buNone/>
            </a:pPr>
            <a:r>
              <a:rPr lang="en-US" sz="2400" b="1" dirty="0"/>
              <a:t>When to consider applying machine learning:</a:t>
            </a:r>
          </a:p>
          <a:p>
            <a:pPr marL="342900" indent="-342900">
              <a:spcBef>
                <a:spcPts val="1200"/>
              </a:spcBef>
              <a:buFont typeface="Arial" panose="020B0604020202020204" pitchFamily="34" charset="0"/>
              <a:buChar char="•"/>
            </a:pPr>
            <a:r>
              <a:rPr lang="en-US" sz="2400" dirty="0"/>
              <a:t>When respondents need to look something up, generally a piece of data that is </a:t>
            </a:r>
            <a:r>
              <a:rPr lang="en-US" sz="2400" i="1" dirty="0"/>
              <a:t>not known off the top of their head</a:t>
            </a:r>
          </a:p>
          <a:p>
            <a:pPr marL="1257300" lvl="2" indent="-342900">
              <a:spcBef>
                <a:spcPts val="600"/>
              </a:spcBef>
              <a:spcAft>
                <a:spcPts val="600"/>
              </a:spcAft>
              <a:buFont typeface="Arial" panose="020B0604020202020204" pitchFamily="34" charset="0"/>
              <a:buChar char="•"/>
            </a:pPr>
            <a:r>
              <a:rPr lang="en-US" sz="2400" dirty="0"/>
              <a:t>Some questions to ask:  </a:t>
            </a:r>
          </a:p>
          <a:p>
            <a:pPr marL="1714500" lvl="3" indent="-342900">
              <a:spcBef>
                <a:spcPts val="600"/>
              </a:spcBef>
              <a:spcAft>
                <a:spcPts val="600"/>
              </a:spcAft>
              <a:buFont typeface="+mj-lt"/>
              <a:buAutoNum type="arabicPeriod"/>
            </a:pPr>
            <a:r>
              <a:rPr lang="en-US" sz="2000" dirty="0"/>
              <a:t>Is there a coding/classification structure unfamiliar to respondents?</a:t>
            </a:r>
          </a:p>
          <a:p>
            <a:pPr lvl="4">
              <a:spcBef>
                <a:spcPts val="300"/>
              </a:spcBef>
              <a:spcAft>
                <a:spcPts val="600"/>
              </a:spcAft>
            </a:pPr>
            <a:r>
              <a:rPr lang="en-US" sz="1900" dirty="0"/>
              <a:t>Is there free text the respondent could use instead? (that they either have in their records or could otherwise produce)</a:t>
            </a:r>
          </a:p>
          <a:p>
            <a:pPr marL="1714500" lvl="3" indent="-342900">
              <a:spcBef>
                <a:spcPts val="600"/>
              </a:spcBef>
              <a:spcAft>
                <a:spcPts val="600"/>
              </a:spcAft>
              <a:buFont typeface="+mj-lt"/>
              <a:buAutoNum type="arabicPeriod"/>
            </a:pPr>
            <a:r>
              <a:rPr lang="en-US" sz="2000" dirty="0"/>
              <a:t>Is the data easily accessible, or is it burdensome to collect? </a:t>
            </a:r>
          </a:p>
          <a:p>
            <a:pPr lvl="4">
              <a:spcBef>
                <a:spcPts val="300"/>
              </a:spcBef>
              <a:spcAft>
                <a:spcPts val="600"/>
              </a:spcAft>
            </a:pPr>
            <a:r>
              <a:rPr lang="en-US" sz="1900" dirty="0"/>
              <a:t>Would respondents need to manually search through records (electronic or paper) or do an internet search to find this information?</a:t>
            </a:r>
          </a:p>
          <a:p>
            <a:pPr lvl="4">
              <a:spcBef>
                <a:spcPts val="300"/>
              </a:spcBef>
              <a:spcAft>
                <a:spcPts val="600"/>
              </a:spcAft>
            </a:pPr>
            <a:r>
              <a:rPr lang="en-US" sz="1900" dirty="0"/>
              <a:t>Would there be a lot of data to search through?</a:t>
            </a:r>
          </a:p>
          <a:p>
            <a:pPr marL="1714500" lvl="3" indent="-342900">
              <a:spcBef>
                <a:spcPts val="600"/>
              </a:spcBef>
              <a:spcAft>
                <a:spcPts val="600"/>
              </a:spcAft>
              <a:buFont typeface="+mj-lt"/>
              <a:buAutoNum type="arabicPeriod"/>
            </a:pPr>
            <a:r>
              <a:rPr lang="en-US" sz="2000" dirty="0"/>
              <a:t>Is the data frequently requested in typical surveys, or is it esoteric/complex?</a:t>
            </a:r>
          </a:p>
          <a:p>
            <a:pPr marL="1714500" lvl="3" indent="-342900">
              <a:spcBef>
                <a:spcPts val="600"/>
              </a:spcBef>
              <a:spcAft>
                <a:spcPts val="600"/>
              </a:spcAft>
              <a:buFont typeface="+mj-lt"/>
              <a:buAutoNum type="arabicPeriod"/>
            </a:pPr>
            <a:r>
              <a:rPr lang="en-US" sz="2000" dirty="0"/>
              <a:t>Would the ML model benefit from respondent feedback (learning the most likely response)? </a:t>
            </a:r>
          </a:p>
          <a:p>
            <a:pPr lvl="4">
              <a:spcBef>
                <a:spcPts val="300"/>
              </a:spcBef>
              <a:spcAft>
                <a:spcPts val="600"/>
              </a:spcAft>
            </a:pPr>
            <a:r>
              <a:rPr lang="en-US" sz="1900" dirty="0"/>
              <a:t>The alternative would be an ‘auto-coder’ i.e., collecting a text description then coding those responses on the back end.</a:t>
            </a:r>
            <a:endParaRPr lang="en-US" sz="1700" dirty="0"/>
          </a:p>
        </p:txBody>
      </p:sp>
      <p:sp>
        <p:nvSpPr>
          <p:cNvPr id="4" name="Slide Number Placeholder 3">
            <a:extLst>
              <a:ext uri="{FF2B5EF4-FFF2-40B4-BE49-F238E27FC236}">
                <a16:creationId xmlns:a16="http://schemas.microsoft.com/office/drawing/2014/main" id="{342D7A51-1292-40E5-9AC2-FA9315B43062}"/>
              </a:ext>
            </a:extLst>
          </p:cNvPr>
          <p:cNvSpPr>
            <a:spLocks noGrp="1"/>
          </p:cNvSpPr>
          <p:nvPr>
            <p:ph type="sldNum" sz="quarter" idx="12"/>
          </p:nvPr>
        </p:nvSpPr>
        <p:spPr/>
        <p:txBody>
          <a:bodyPr/>
          <a:lstStyle/>
          <a:p>
            <a:fld id="{FC63ECC8-719A-498E-B101-491B6A35558E}" type="slidenum">
              <a:rPr lang="en-US" smtClean="0"/>
              <a:t>17</a:t>
            </a:fld>
            <a:endParaRPr lang="en-US"/>
          </a:p>
        </p:txBody>
      </p:sp>
    </p:spTree>
    <p:extLst>
      <p:ext uri="{BB962C8B-B14F-4D97-AF65-F5344CB8AC3E}">
        <p14:creationId xmlns:p14="http://schemas.microsoft.com/office/powerpoint/2010/main" val="3302629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13E5FA-5813-4218-8097-6D769BF3F75D}"/>
              </a:ext>
            </a:extLst>
          </p:cNvPr>
          <p:cNvSpPr>
            <a:spLocks noGrp="1"/>
          </p:cNvSpPr>
          <p:nvPr>
            <p:ph type="body" idx="1"/>
          </p:nvPr>
        </p:nvSpPr>
        <p:spPr>
          <a:xfrm>
            <a:off x="844550" y="1828800"/>
            <a:ext cx="10515600" cy="3567659"/>
          </a:xfrm>
        </p:spPr>
        <p:txBody>
          <a:bodyPr>
            <a:normAutofit/>
          </a:bodyPr>
          <a:lstStyle/>
          <a:p>
            <a:pPr algn="ctr"/>
            <a:r>
              <a:rPr lang="en-US" sz="3600" dirty="0"/>
              <a:t>Thank you!</a:t>
            </a:r>
          </a:p>
          <a:p>
            <a:pPr algn="ctr"/>
            <a:r>
              <a:rPr lang="en-US" sz="3200" dirty="0"/>
              <a:t>Questions?</a:t>
            </a:r>
          </a:p>
          <a:p>
            <a:pPr algn="ctr"/>
            <a:endParaRPr lang="en-US" sz="3200" dirty="0"/>
          </a:p>
          <a:p>
            <a:pPr algn="ctr"/>
            <a:r>
              <a:rPr lang="en-US" dirty="0">
                <a:solidFill>
                  <a:schemeClr val="tx1"/>
                </a:solidFill>
                <a:hlinkClick r:id="rId2">
                  <a:extLst>
                    <a:ext uri="{A12FA001-AC4F-418D-AE19-62706E023703}">
                      <ahyp:hlinkClr xmlns:ahyp="http://schemas.microsoft.com/office/drawing/2018/hyperlinkcolor" val="tx"/>
                    </a:ext>
                  </a:extLst>
                </a:hlinkClick>
              </a:rPr>
              <a:t>Rebecca.Keegan@census.gov</a:t>
            </a:r>
            <a:endParaRPr lang="en-US" dirty="0">
              <a:solidFill>
                <a:schemeClr val="tx1"/>
              </a:solidFill>
            </a:endParaRPr>
          </a:p>
          <a:p>
            <a:pPr algn="ctr"/>
            <a:r>
              <a:rPr lang="en-US" u="sng" dirty="0">
                <a:solidFill>
                  <a:schemeClr val="tx1"/>
                </a:solidFill>
              </a:rPr>
              <a:t>Kristin.J.Stettler@census.gov</a:t>
            </a:r>
          </a:p>
        </p:txBody>
      </p:sp>
      <p:sp>
        <p:nvSpPr>
          <p:cNvPr id="4" name="Slide Number Placeholder 3">
            <a:extLst>
              <a:ext uri="{FF2B5EF4-FFF2-40B4-BE49-F238E27FC236}">
                <a16:creationId xmlns:a16="http://schemas.microsoft.com/office/drawing/2014/main" id="{CFF8AF51-671A-41EA-A0A4-F7ED1CB35DC2}"/>
              </a:ext>
            </a:extLst>
          </p:cNvPr>
          <p:cNvSpPr>
            <a:spLocks noGrp="1"/>
          </p:cNvSpPr>
          <p:nvPr>
            <p:ph type="sldNum" sz="quarter" idx="12"/>
          </p:nvPr>
        </p:nvSpPr>
        <p:spPr/>
        <p:txBody>
          <a:bodyPr/>
          <a:lstStyle/>
          <a:p>
            <a:fld id="{FC63ECC8-719A-498E-B101-491B6A35558E}" type="slidenum">
              <a:rPr lang="en-US" smtClean="0"/>
              <a:t>18</a:t>
            </a:fld>
            <a:endParaRPr lang="en-US"/>
          </a:p>
        </p:txBody>
      </p:sp>
      <p:pic>
        <p:nvPicPr>
          <p:cNvPr id="14" name="Picture 13" descr="A picture containing text&#10;&#10;Description automatically generated">
            <a:extLst>
              <a:ext uri="{FF2B5EF4-FFF2-40B4-BE49-F238E27FC236}">
                <a16:creationId xmlns:a16="http://schemas.microsoft.com/office/drawing/2014/main" id="{9DBAC743-0C95-46F1-BDAF-B8D43BDE8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991" y="4631210"/>
            <a:ext cx="1990717" cy="1530497"/>
          </a:xfrm>
          <a:prstGeom prst="rect">
            <a:avLst/>
          </a:prstGeom>
        </p:spPr>
      </p:pic>
      <p:cxnSp>
        <p:nvCxnSpPr>
          <p:cNvPr id="15" name="Straight Connector 14">
            <a:extLst>
              <a:ext uri="{FF2B5EF4-FFF2-40B4-BE49-F238E27FC236}">
                <a16:creationId xmlns:a16="http://schemas.microsoft.com/office/drawing/2014/main" id="{E5D0FDAD-F567-42E9-9EE7-0E3CB6FB4199}"/>
              </a:ext>
            </a:extLst>
          </p:cNvPr>
          <p:cNvCxnSpPr/>
          <p:nvPr/>
        </p:nvCxnSpPr>
        <p:spPr>
          <a:xfrm>
            <a:off x="4637279" y="3232052"/>
            <a:ext cx="291744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37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81E3-3798-45DC-BDA6-E959BE70922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AB138D02-FFF1-418C-8509-3C9AA1D9245C}"/>
              </a:ext>
            </a:extLst>
          </p:cNvPr>
          <p:cNvSpPr>
            <a:spLocks noGrp="1"/>
          </p:cNvSpPr>
          <p:nvPr>
            <p:ph idx="1"/>
          </p:nvPr>
        </p:nvSpPr>
        <p:spPr>
          <a:xfrm>
            <a:off x="838200" y="1856935"/>
            <a:ext cx="10515600" cy="4227294"/>
          </a:xfrm>
        </p:spPr>
        <p:txBody>
          <a:bodyPr/>
          <a:lstStyle/>
          <a:p>
            <a:pPr marL="0" indent="0">
              <a:buNone/>
            </a:pPr>
            <a:r>
              <a:rPr lang="en-US" dirty="0"/>
              <a:t>This talk will explore how researchers applied several methodologies to aid the development of a brand-new hazardous materials survey, and how this research revealed the benefits of a machine learning tool. This talk will also provide an overview of machine learning and suggestions for circumstances when it can be applied. </a:t>
            </a:r>
          </a:p>
        </p:txBody>
      </p:sp>
      <p:sp>
        <p:nvSpPr>
          <p:cNvPr id="4" name="Slide Number Placeholder 3">
            <a:extLst>
              <a:ext uri="{FF2B5EF4-FFF2-40B4-BE49-F238E27FC236}">
                <a16:creationId xmlns:a16="http://schemas.microsoft.com/office/drawing/2014/main" id="{1CE50B6B-967A-4D9F-AFB3-C0E22638C895}"/>
              </a:ext>
            </a:extLst>
          </p:cNvPr>
          <p:cNvSpPr>
            <a:spLocks noGrp="1"/>
          </p:cNvSpPr>
          <p:nvPr>
            <p:ph type="sldNum" sz="quarter" idx="12"/>
          </p:nvPr>
        </p:nvSpPr>
        <p:spPr/>
        <p:txBody>
          <a:bodyPr/>
          <a:lstStyle/>
          <a:p>
            <a:fld id="{FC63ECC8-719A-498E-B101-491B6A35558E}" type="slidenum">
              <a:rPr lang="en-US" smtClean="0"/>
              <a:t>2</a:t>
            </a:fld>
            <a:endParaRPr lang="en-US"/>
          </a:p>
        </p:txBody>
      </p:sp>
      <p:cxnSp>
        <p:nvCxnSpPr>
          <p:cNvPr id="5" name="Straight Connector 4">
            <a:extLst>
              <a:ext uri="{FF2B5EF4-FFF2-40B4-BE49-F238E27FC236}">
                <a16:creationId xmlns:a16="http://schemas.microsoft.com/office/drawing/2014/main" id="{40234CF0-94AE-4878-9613-4BA51B18F2F0}"/>
              </a:ext>
            </a:extLst>
          </p:cNvPr>
          <p:cNvCxnSpPr/>
          <p:nvPr/>
        </p:nvCxnSpPr>
        <p:spPr>
          <a:xfrm>
            <a:off x="950742" y="1529862"/>
            <a:ext cx="2917442" cy="0"/>
          </a:xfrm>
          <a:prstGeom prst="line">
            <a:avLst/>
          </a:prstGeom>
          <a:ln w="28575">
            <a:solidFill>
              <a:srgbClr val="FF33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95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3531-9B2E-4920-9A98-E01968CF7DEC}"/>
              </a:ext>
            </a:extLst>
          </p:cNvPr>
          <p:cNvSpPr>
            <a:spLocks noGrp="1"/>
          </p:cNvSpPr>
          <p:nvPr>
            <p:ph type="title"/>
          </p:nvPr>
        </p:nvSpPr>
        <p:spPr/>
        <p:txBody>
          <a:bodyPr/>
          <a:lstStyle/>
          <a:p>
            <a:r>
              <a:rPr lang="en-US" sz="4400" dirty="0"/>
              <a:t>Data Collection Methodology and Research Branch (DCMRB)</a:t>
            </a:r>
            <a:endParaRPr lang="en-US" dirty="0"/>
          </a:p>
        </p:txBody>
      </p:sp>
      <p:sp>
        <p:nvSpPr>
          <p:cNvPr id="3" name="Content Placeholder 2">
            <a:extLst>
              <a:ext uri="{FF2B5EF4-FFF2-40B4-BE49-F238E27FC236}">
                <a16:creationId xmlns:a16="http://schemas.microsoft.com/office/drawing/2014/main" id="{30C39B1E-409A-48F8-9E3B-76FEAF7458CC}"/>
              </a:ext>
            </a:extLst>
          </p:cNvPr>
          <p:cNvSpPr>
            <a:spLocks noGrp="1"/>
          </p:cNvSpPr>
          <p:nvPr>
            <p:ph idx="1"/>
          </p:nvPr>
        </p:nvSpPr>
        <p:spPr>
          <a:xfrm>
            <a:off x="838200" y="2494548"/>
            <a:ext cx="10515600" cy="3725692"/>
          </a:xfrm>
        </p:spPr>
        <p:txBody>
          <a:bodyPr/>
          <a:lstStyle/>
          <a:p>
            <a:pPr marL="285750" indent="-285750">
              <a:buFont typeface="Arial" panose="020B0604020202020204" pitchFamily="34" charset="0"/>
              <a:buChar char="•"/>
            </a:pPr>
            <a:r>
              <a:rPr lang="en-US" sz="1800" dirty="0"/>
              <a:t>Using qualitative and quantitative research analyses to:</a:t>
            </a:r>
          </a:p>
          <a:p>
            <a:pPr marL="914400" lvl="3" indent="-225425">
              <a:spcBef>
                <a:spcPts val="300"/>
              </a:spcBef>
              <a:buFont typeface="Courier New" panose="02070309020205020404" pitchFamily="49" charset="0"/>
              <a:buChar char="o"/>
            </a:pPr>
            <a:r>
              <a:rPr lang="en-US" sz="1800" dirty="0"/>
              <a:t>Identify, understand, evaluate, and reduce errors related to </a:t>
            </a:r>
            <a:r>
              <a:rPr lang="en-US" sz="1800" i="1" dirty="0"/>
              <a:t>survey measurement </a:t>
            </a:r>
            <a:r>
              <a:rPr lang="en-US" sz="1800" dirty="0"/>
              <a:t>(response) and </a:t>
            </a:r>
            <a:r>
              <a:rPr lang="en-US" sz="1800" i="1" dirty="0"/>
              <a:t>nonresponse</a:t>
            </a:r>
          </a:p>
          <a:p>
            <a:pPr marL="914400" lvl="3" indent="-225425">
              <a:spcBef>
                <a:spcPts val="300"/>
              </a:spcBef>
              <a:buFont typeface="Courier New" panose="02070309020205020404" pitchFamily="49" charset="0"/>
              <a:buChar char="o"/>
            </a:pPr>
            <a:r>
              <a:rPr lang="en-US" sz="1800" dirty="0"/>
              <a:t>Assist with designing experiments to evaluate the effectiveness of alternative contact strategies for data collection</a:t>
            </a:r>
          </a:p>
          <a:p>
            <a:pPr marL="914400" lvl="3" indent="-225425">
              <a:spcBef>
                <a:spcPts val="300"/>
              </a:spcBef>
              <a:buFont typeface="Courier New" panose="02070309020205020404" pitchFamily="49" charset="0"/>
              <a:buChar char="o"/>
            </a:pPr>
            <a:r>
              <a:rPr lang="en-US" sz="1800" dirty="0"/>
              <a:t>Conduct studies of </a:t>
            </a:r>
            <a:r>
              <a:rPr lang="en-US" sz="1800" dirty="0" err="1"/>
              <a:t>paradata</a:t>
            </a:r>
            <a:r>
              <a:rPr lang="en-US" sz="1800" dirty="0"/>
              <a:t> and adaptive design strategies</a:t>
            </a:r>
          </a:p>
          <a:p>
            <a:pPr marL="285750" indent="-285750">
              <a:spcBef>
                <a:spcPts val="1800"/>
              </a:spcBef>
              <a:buFont typeface="Arial" panose="020B0604020202020204" pitchFamily="34" charset="0"/>
              <a:buChar char="•"/>
            </a:pPr>
            <a:r>
              <a:rPr lang="en-US" sz="1800" dirty="0"/>
              <a:t>Talk with respondents (Rs) and represent the respondent and their perspectives on survey teams </a:t>
            </a:r>
          </a:p>
          <a:p>
            <a:pPr marL="285750" indent="-285750">
              <a:buFont typeface="Arial" panose="020B0604020202020204" pitchFamily="34" charset="0"/>
              <a:buChar char="•"/>
            </a:pPr>
            <a:r>
              <a:rPr lang="en-US" sz="1800" dirty="0"/>
              <a:t>Ultimately, the outcome of our research is to help all of the survey programs </a:t>
            </a:r>
          </a:p>
          <a:p>
            <a:pPr marL="914400" lvl="3" indent="-225425">
              <a:spcBef>
                <a:spcPts val="300"/>
              </a:spcBef>
              <a:buFont typeface="Courier New" panose="02070309020205020404" pitchFamily="49" charset="0"/>
              <a:buChar char="o"/>
            </a:pPr>
            <a:r>
              <a:rPr lang="en-US" sz="1800" dirty="0"/>
              <a:t>Improve and create understandable and less burdensome survey questions for respondents</a:t>
            </a:r>
          </a:p>
          <a:p>
            <a:pPr marL="914400" lvl="3" indent="-225425">
              <a:spcBef>
                <a:spcPts val="300"/>
              </a:spcBef>
              <a:buFont typeface="Courier New" panose="02070309020205020404" pitchFamily="49" charset="0"/>
              <a:buChar char="o"/>
            </a:pPr>
            <a:r>
              <a:rPr lang="en-US" sz="1800" dirty="0"/>
              <a:t>Improve data collection instruments - to make the questionnaires/web 'forms' easier and more intuitive for Rs to use</a:t>
            </a:r>
          </a:p>
          <a:p>
            <a:endParaRPr lang="en-US" dirty="0"/>
          </a:p>
        </p:txBody>
      </p:sp>
      <p:sp>
        <p:nvSpPr>
          <p:cNvPr id="4" name="Slide Number Placeholder 3">
            <a:extLst>
              <a:ext uri="{FF2B5EF4-FFF2-40B4-BE49-F238E27FC236}">
                <a16:creationId xmlns:a16="http://schemas.microsoft.com/office/drawing/2014/main" id="{92097E15-86F8-4762-9DAF-38ED31429D3F}"/>
              </a:ext>
            </a:extLst>
          </p:cNvPr>
          <p:cNvSpPr>
            <a:spLocks noGrp="1"/>
          </p:cNvSpPr>
          <p:nvPr>
            <p:ph type="sldNum" sz="quarter" idx="12"/>
          </p:nvPr>
        </p:nvSpPr>
        <p:spPr/>
        <p:txBody>
          <a:bodyPr/>
          <a:lstStyle/>
          <a:p>
            <a:fld id="{FC63ECC8-719A-498E-B101-491B6A35558E}" type="slidenum">
              <a:rPr lang="en-US" smtClean="0"/>
              <a:t>3</a:t>
            </a:fld>
            <a:endParaRPr lang="en-US"/>
          </a:p>
        </p:txBody>
      </p:sp>
      <p:sp>
        <p:nvSpPr>
          <p:cNvPr id="6" name="Text Placeholder 7">
            <a:extLst>
              <a:ext uri="{FF2B5EF4-FFF2-40B4-BE49-F238E27FC236}">
                <a16:creationId xmlns:a16="http://schemas.microsoft.com/office/drawing/2014/main" id="{897E05A4-E831-4CD9-AB31-4DDA1EBF58DC}"/>
              </a:ext>
            </a:extLst>
          </p:cNvPr>
          <p:cNvSpPr txBox="1">
            <a:spLocks/>
          </p:cNvSpPr>
          <p:nvPr/>
        </p:nvSpPr>
        <p:spPr>
          <a:xfrm>
            <a:off x="838200" y="1842591"/>
            <a:ext cx="9464405" cy="63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Improving data quality while reducing nonresponse and respondent burden</a:t>
            </a:r>
          </a:p>
        </p:txBody>
      </p:sp>
    </p:spTree>
    <p:extLst>
      <p:ext uri="{BB962C8B-B14F-4D97-AF65-F5344CB8AC3E}">
        <p14:creationId xmlns:p14="http://schemas.microsoft.com/office/powerpoint/2010/main" val="3923612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4053-3DE8-4EE5-ACFF-A5312765F005}"/>
              </a:ext>
            </a:extLst>
          </p:cNvPr>
          <p:cNvSpPr>
            <a:spLocks noGrp="1"/>
          </p:cNvSpPr>
          <p:nvPr>
            <p:ph type="title"/>
          </p:nvPr>
        </p:nvSpPr>
        <p:spPr/>
        <p:txBody>
          <a:bodyPr>
            <a:normAutofit/>
          </a:bodyPr>
          <a:lstStyle/>
          <a:p>
            <a:r>
              <a:rPr lang="en-US" dirty="0"/>
              <a:t>Background: </a:t>
            </a:r>
            <a:r>
              <a:rPr lang="en-US" sz="4400" b="0" dirty="0">
                <a:effectLst/>
                <a:latin typeface="Calibri" panose="020F0502020204030204" pitchFamily="34" charset="0"/>
              </a:rPr>
              <a:t>Pipeline and Hazardous Materials Safety Administration </a:t>
            </a:r>
            <a:r>
              <a:rPr lang="en-US" dirty="0"/>
              <a:t>(PHMSA)</a:t>
            </a:r>
            <a:endParaRPr lang="en-US" i="1" dirty="0"/>
          </a:p>
        </p:txBody>
      </p:sp>
      <p:sp>
        <p:nvSpPr>
          <p:cNvPr id="3" name="Content Placeholder 2">
            <a:extLst>
              <a:ext uri="{FF2B5EF4-FFF2-40B4-BE49-F238E27FC236}">
                <a16:creationId xmlns:a16="http://schemas.microsoft.com/office/drawing/2014/main" id="{A8A787F1-D5BC-475F-8DEF-6B3955010430}"/>
              </a:ext>
            </a:extLst>
          </p:cNvPr>
          <p:cNvSpPr>
            <a:spLocks noGrp="1"/>
          </p:cNvSpPr>
          <p:nvPr>
            <p:ph idx="1"/>
          </p:nvPr>
        </p:nvSpPr>
        <p:spPr>
          <a:xfrm>
            <a:off x="838200" y="1842868"/>
            <a:ext cx="9135794" cy="4334095"/>
          </a:xfrm>
        </p:spPr>
        <p:txBody>
          <a:bodyPr/>
          <a:lstStyle/>
          <a:p>
            <a:pPr marR="0" indent="0">
              <a:lnSpc>
                <a:spcPct val="115000"/>
              </a:lnSpc>
              <a:spcBef>
                <a:spcPts val="0"/>
              </a:spcBef>
              <a:spcAft>
                <a:spcPts val="1000"/>
              </a:spcAft>
              <a:buNone/>
            </a:pPr>
            <a:r>
              <a:rPr lang="en-US" sz="1800" i="1" dirty="0">
                <a:effectLst/>
                <a:ea typeface="Calibri" panose="020F0502020204030204" pitchFamily="34" charset="0"/>
                <a:cs typeface="Times New Roman" panose="02020603050405020304" pitchFamily="18" charset="0"/>
              </a:rPr>
              <a:t>U.S. Department of Transportation (DOT)</a:t>
            </a:r>
          </a:p>
          <a:p>
            <a:pPr marR="0" indent="0">
              <a:lnSpc>
                <a:spcPct val="115000"/>
              </a:lnSpc>
              <a:spcBef>
                <a:spcPts val="0"/>
              </a:spcBef>
              <a:spcAft>
                <a:spcPts val="1000"/>
              </a:spcAft>
              <a:buNone/>
            </a:pPr>
            <a:endParaRPr lang="en-US" sz="1800" dirty="0">
              <a:effectLst/>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sz="1800" dirty="0">
                <a:effectLst/>
                <a:ea typeface="Calibri" panose="020F0502020204030204" pitchFamily="34" charset="0"/>
                <a:cs typeface="Times New Roman" panose="02020603050405020304" pitchFamily="18" charset="0"/>
              </a:rPr>
              <a:t>PHMSA is responsible for the regulation of hazardous materials transportation by highway, rail, air, water and pipeline</a:t>
            </a:r>
          </a:p>
          <a:p>
            <a:pPr marL="457200" marR="0">
              <a:lnSpc>
                <a:spcPct val="115000"/>
              </a:lnSpc>
              <a:spcBef>
                <a:spcPts val="0"/>
              </a:spcBef>
              <a:spcAft>
                <a:spcPts val="1000"/>
              </a:spcAft>
            </a:pPr>
            <a:r>
              <a:rPr lang="en-US" sz="1800" dirty="0">
                <a:effectLst/>
                <a:ea typeface="Calibri" panose="020F0502020204030204" pitchFamily="34" charset="0"/>
                <a:cs typeface="Times New Roman" panose="02020603050405020304" pitchFamily="18" charset="0"/>
              </a:rPr>
              <a:t>PHMSA’s mission is to protect people and the environment by advancing the safe transportation of energy products and other hazardous materials that are essential to our daily lives. To do this, the agency establishes national policy, sets and enforces standards, educates, and conducts research to prevent incidents. A founding principle of these efforts is containment of hazardous materials within their packaging.  </a:t>
            </a:r>
          </a:p>
          <a:p>
            <a:endParaRPr lang="en-US" dirty="0"/>
          </a:p>
        </p:txBody>
      </p:sp>
      <p:sp>
        <p:nvSpPr>
          <p:cNvPr id="4" name="Slide Number Placeholder 3">
            <a:extLst>
              <a:ext uri="{FF2B5EF4-FFF2-40B4-BE49-F238E27FC236}">
                <a16:creationId xmlns:a16="http://schemas.microsoft.com/office/drawing/2014/main" id="{0458BA44-60FA-4F78-B5C1-0E5AB48AED69}"/>
              </a:ext>
            </a:extLst>
          </p:cNvPr>
          <p:cNvSpPr>
            <a:spLocks noGrp="1"/>
          </p:cNvSpPr>
          <p:nvPr>
            <p:ph type="sldNum" sz="quarter" idx="12"/>
          </p:nvPr>
        </p:nvSpPr>
        <p:spPr/>
        <p:txBody>
          <a:bodyPr/>
          <a:lstStyle/>
          <a:p>
            <a:fld id="{FC63ECC8-719A-498E-B101-491B6A35558E}" type="slidenum">
              <a:rPr lang="en-US" smtClean="0"/>
              <a:t>4</a:t>
            </a:fld>
            <a:endParaRPr lang="en-US"/>
          </a:p>
        </p:txBody>
      </p:sp>
      <p:pic>
        <p:nvPicPr>
          <p:cNvPr id="6" name="Graphic 5" descr="Van outline">
            <a:extLst>
              <a:ext uri="{FF2B5EF4-FFF2-40B4-BE49-F238E27FC236}">
                <a16:creationId xmlns:a16="http://schemas.microsoft.com/office/drawing/2014/main" id="{D318F2CD-960B-4A1B-8091-87EC29F784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7904" y="3424030"/>
            <a:ext cx="914400" cy="914400"/>
          </a:xfrm>
          <a:prstGeom prst="rect">
            <a:avLst/>
          </a:prstGeom>
        </p:spPr>
      </p:pic>
      <p:cxnSp>
        <p:nvCxnSpPr>
          <p:cNvPr id="8" name="Straight Connector 7">
            <a:extLst>
              <a:ext uri="{FF2B5EF4-FFF2-40B4-BE49-F238E27FC236}">
                <a16:creationId xmlns:a16="http://schemas.microsoft.com/office/drawing/2014/main" id="{BBDC1498-4F53-4A59-AA77-B45B7D0C9FAA}"/>
              </a:ext>
            </a:extLst>
          </p:cNvPr>
          <p:cNvCxnSpPr/>
          <p:nvPr/>
        </p:nvCxnSpPr>
        <p:spPr>
          <a:xfrm>
            <a:off x="1194047" y="2514600"/>
            <a:ext cx="291744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Graphic 8" descr="Tug boat outline">
            <a:extLst>
              <a:ext uri="{FF2B5EF4-FFF2-40B4-BE49-F238E27FC236}">
                <a16:creationId xmlns:a16="http://schemas.microsoft.com/office/drawing/2014/main" id="{5B225825-0AA7-4173-996F-E5C7D24C60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37904" y="2317945"/>
            <a:ext cx="914400" cy="914400"/>
          </a:xfrm>
          <a:prstGeom prst="rect">
            <a:avLst/>
          </a:prstGeom>
        </p:spPr>
      </p:pic>
      <p:pic>
        <p:nvPicPr>
          <p:cNvPr id="10" name="Graphic 9" descr="Toy Train outline">
            <a:extLst>
              <a:ext uri="{FF2B5EF4-FFF2-40B4-BE49-F238E27FC236}">
                <a16:creationId xmlns:a16="http://schemas.microsoft.com/office/drawing/2014/main" id="{A6A5BEF0-5C67-4F28-8DF4-0C2E52F17B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37904" y="4530115"/>
            <a:ext cx="914400" cy="914400"/>
          </a:xfrm>
          <a:prstGeom prst="rect">
            <a:avLst/>
          </a:prstGeom>
        </p:spPr>
      </p:pic>
    </p:spTree>
    <p:extLst>
      <p:ext uri="{BB962C8B-B14F-4D97-AF65-F5344CB8AC3E}">
        <p14:creationId xmlns:p14="http://schemas.microsoft.com/office/powerpoint/2010/main" val="411798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E9BC-6DC3-4CA5-AAC4-C8B846F290ED}"/>
              </a:ext>
            </a:extLst>
          </p:cNvPr>
          <p:cNvSpPr>
            <a:spLocks noGrp="1"/>
          </p:cNvSpPr>
          <p:nvPr>
            <p:ph type="title"/>
          </p:nvPr>
        </p:nvSpPr>
        <p:spPr>
          <a:xfrm>
            <a:off x="838200" y="365125"/>
            <a:ext cx="10515600" cy="963929"/>
          </a:xfrm>
        </p:spPr>
        <p:txBody>
          <a:bodyPr/>
          <a:lstStyle/>
          <a:p>
            <a:r>
              <a:rPr lang="en-US" dirty="0"/>
              <a:t>Data Gap </a:t>
            </a:r>
          </a:p>
        </p:txBody>
      </p:sp>
      <p:sp>
        <p:nvSpPr>
          <p:cNvPr id="3" name="Content Placeholder 2">
            <a:extLst>
              <a:ext uri="{FF2B5EF4-FFF2-40B4-BE49-F238E27FC236}">
                <a16:creationId xmlns:a16="http://schemas.microsoft.com/office/drawing/2014/main" id="{AE30BA00-B052-4F94-9BD8-2AEE60AE7119}"/>
              </a:ext>
            </a:extLst>
          </p:cNvPr>
          <p:cNvSpPr>
            <a:spLocks noGrp="1"/>
          </p:cNvSpPr>
          <p:nvPr>
            <p:ph idx="1"/>
          </p:nvPr>
        </p:nvSpPr>
        <p:spPr>
          <a:xfrm>
            <a:off x="838199" y="1329055"/>
            <a:ext cx="10359190" cy="5027296"/>
          </a:xfrm>
        </p:spPr>
        <p:txBody>
          <a:bodyPr/>
          <a:lstStyle/>
          <a:p>
            <a:pPr>
              <a:spcBef>
                <a:spcPts val="1200"/>
              </a:spcBef>
              <a:spcAft>
                <a:spcPts val="600"/>
              </a:spcAft>
            </a:pPr>
            <a:r>
              <a:rPr lang="en-US" sz="1800" dirty="0"/>
              <a:t>PHMSA currently has a dearth of information regarding the transport of hazardous materials (HAZMAT) across the United States. </a:t>
            </a:r>
          </a:p>
          <a:p>
            <a:pPr marL="514350" lvl="1" indent="-285750">
              <a:spcBef>
                <a:spcPts val="600"/>
              </a:spcBef>
              <a:spcAft>
                <a:spcPts val="1200"/>
              </a:spcAft>
              <a:buFont typeface="Courier New" panose="02070309020205020404" pitchFamily="49" charset="0"/>
              <a:buChar char="o"/>
            </a:pPr>
            <a:r>
              <a:rPr lang="en-US" sz="1800" dirty="0"/>
              <a:t>PHMSA does collect information about a package when there is a packaging failure, but PHMSA would still not know the </a:t>
            </a:r>
            <a:r>
              <a:rPr lang="en-US" sz="1800" i="1" dirty="0"/>
              <a:t>approximate number of packages with the same design </a:t>
            </a:r>
            <a:r>
              <a:rPr lang="en-US" sz="1800" dirty="0"/>
              <a:t>that are in transit. Knowing this would assist PHMSA in identifying </a:t>
            </a:r>
            <a:r>
              <a:rPr lang="en-US" sz="1800" i="1" dirty="0"/>
              <a:t>how many more </a:t>
            </a:r>
            <a:r>
              <a:rPr lang="en-US" sz="1800" dirty="0"/>
              <a:t>potential failures might occur.</a:t>
            </a:r>
          </a:p>
          <a:p>
            <a:pPr>
              <a:spcBef>
                <a:spcPts val="1200"/>
              </a:spcBef>
              <a:spcAft>
                <a:spcPts val="1200"/>
              </a:spcAft>
            </a:pPr>
            <a:r>
              <a:rPr lang="en-US" sz="1800" dirty="0"/>
              <a:t>There was no survey collecting this data. </a:t>
            </a:r>
          </a:p>
          <a:p>
            <a:pPr>
              <a:spcBef>
                <a:spcPts val="1200"/>
              </a:spcBef>
              <a:spcAft>
                <a:spcPts val="600"/>
              </a:spcAft>
            </a:pPr>
            <a:r>
              <a:rPr lang="en-US" sz="1800" dirty="0"/>
              <a:t>The Census Bureau does have an existing survey that collects data related to hazardous materials:</a:t>
            </a:r>
          </a:p>
          <a:p>
            <a:pPr lvl="1">
              <a:spcBef>
                <a:spcPts val="600"/>
              </a:spcBef>
              <a:spcAft>
                <a:spcPts val="600"/>
              </a:spcAft>
              <a:buFont typeface="Courier New" panose="02070309020205020404" pitchFamily="49" charset="0"/>
              <a:buChar char="o"/>
            </a:pPr>
            <a:r>
              <a:rPr lang="en-US" sz="1700" dirty="0"/>
              <a:t>The CFS does collect the text description of HAZMAT and its associated UN/NA code, but only if the </a:t>
            </a:r>
            <a:r>
              <a:rPr lang="en-US" sz="1700" i="1" dirty="0"/>
              <a:t>sampled shipment happened to include hazardous material</a:t>
            </a:r>
          </a:p>
          <a:p>
            <a:pPr lvl="1">
              <a:spcBef>
                <a:spcPts val="600"/>
              </a:spcBef>
              <a:spcAft>
                <a:spcPts val="600"/>
              </a:spcAft>
              <a:buFont typeface="Courier New" panose="02070309020205020404" pitchFamily="49" charset="0"/>
              <a:buChar char="o"/>
            </a:pPr>
            <a:r>
              <a:rPr lang="en-US" sz="1700" dirty="0"/>
              <a:t>Respondents are asked to provide a UN/NA code which is a 4-digit numerical code that identifies each unique hazardous material</a:t>
            </a:r>
          </a:p>
          <a:p>
            <a:pPr lvl="1">
              <a:spcBef>
                <a:spcPts val="600"/>
              </a:spcBef>
              <a:spcAft>
                <a:spcPts val="600"/>
              </a:spcAft>
              <a:buFont typeface="Courier New" panose="02070309020205020404" pitchFamily="49" charset="0"/>
              <a:buChar char="o"/>
            </a:pPr>
            <a:endParaRPr lang="en-US" sz="1700" dirty="0"/>
          </a:p>
          <a:p>
            <a:pPr marL="457200" lvl="1" indent="0">
              <a:buNone/>
            </a:pPr>
            <a:endParaRPr lang="en-US" sz="1600" dirty="0"/>
          </a:p>
          <a:p>
            <a:pPr marL="457200" lvl="1" indent="0">
              <a:buNone/>
            </a:pPr>
            <a:endParaRPr lang="en-US" sz="1600" dirty="0"/>
          </a:p>
          <a:p>
            <a:pPr marL="342900" indent="-342900">
              <a:buFont typeface="Arial" panose="020B0604020202020204" pitchFamily="34" charset="0"/>
              <a:buChar char="•"/>
            </a:pPr>
            <a:endParaRPr lang="en-US" sz="1800" dirty="0"/>
          </a:p>
          <a:p>
            <a:pPr marL="571500" lvl="1" indent="-342900">
              <a:spcBef>
                <a:spcPts val="1200"/>
              </a:spcBef>
            </a:pPr>
            <a:endParaRPr lang="en-US" sz="1800" dirty="0"/>
          </a:p>
        </p:txBody>
      </p:sp>
      <p:sp>
        <p:nvSpPr>
          <p:cNvPr id="4" name="Slide Number Placeholder 3">
            <a:extLst>
              <a:ext uri="{FF2B5EF4-FFF2-40B4-BE49-F238E27FC236}">
                <a16:creationId xmlns:a16="http://schemas.microsoft.com/office/drawing/2014/main" id="{C956873D-8AE1-4ECF-8FFA-351285A933B9}"/>
              </a:ext>
            </a:extLst>
          </p:cNvPr>
          <p:cNvSpPr>
            <a:spLocks noGrp="1"/>
          </p:cNvSpPr>
          <p:nvPr>
            <p:ph type="sldNum" sz="quarter" idx="12"/>
          </p:nvPr>
        </p:nvSpPr>
        <p:spPr/>
        <p:txBody>
          <a:bodyPr/>
          <a:lstStyle/>
          <a:p>
            <a:fld id="{FC63ECC8-719A-498E-B101-491B6A35558E}" type="slidenum">
              <a:rPr lang="en-US" smtClean="0"/>
              <a:t>5</a:t>
            </a:fld>
            <a:endParaRPr lang="en-US"/>
          </a:p>
        </p:txBody>
      </p:sp>
      <p:graphicFrame>
        <p:nvGraphicFramePr>
          <p:cNvPr id="5" name="Table 4">
            <a:extLst>
              <a:ext uri="{FF2B5EF4-FFF2-40B4-BE49-F238E27FC236}">
                <a16:creationId xmlns:a16="http://schemas.microsoft.com/office/drawing/2014/main" id="{B0C5154E-76BB-40E1-B546-37D2E236126A}"/>
              </a:ext>
            </a:extLst>
          </p:cNvPr>
          <p:cNvGraphicFramePr>
            <a:graphicFrameLocks noGrp="1"/>
          </p:cNvGraphicFramePr>
          <p:nvPr>
            <p:extLst>
              <p:ext uri="{D42A27DB-BD31-4B8C-83A1-F6EECF244321}">
                <p14:modId xmlns:p14="http://schemas.microsoft.com/office/powerpoint/2010/main" val="333769442"/>
              </p:ext>
            </p:extLst>
          </p:nvPr>
        </p:nvGraphicFramePr>
        <p:xfrm>
          <a:off x="1275169" y="5379956"/>
          <a:ext cx="5674893" cy="976393"/>
        </p:xfrm>
        <a:graphic>
          <a:graphicData uri="http://schemas.openxmlformats.org/drawingml/2006/table">
            <a:tbl>
              <a:tblPr>
                <a:tableStyleId>{69CF1AB2-1976-4502-BF36-3FF5EA218861}</a:tableStyleId>
              </a:tblPr>
              <a:tblGrid>
                <a:gridCol w="936422">
                  <a:extLst>
                    <a:ext uri="{9D8B030D-6E8A-4147-A177-3AD203B41FA5}">
                      <a16:colId xmlns:a16="http://schemas.microsoft.com/office/drawing/2014/main" val="1941315429"/>
                    </a:ext>
                  </a:extLst>
                </a:gridCol>
                <a:gridCol w="4738471">
                  <a:extLst>
                    <a:ext uri="{9D8B030D-6E8A-4147-A177-3AD203B41FA5}">
                      <a16:colId xmlns:a16="http://schemas.microsoft.com/office/drawing/2014/main" val="3253655987"/>
                    </a:ext>
                  </a:extLst>
                </a:gridCol>
              </a:tblGrid>
              <a:tr h="363918">
                <a:tc>
                  <a:txBody>
                    <a:bodyPr/>
                    <a:lstStyle/>
                    <a:p>
                      <a:pPr algn="ctr" fontAlgn="ctr"/>
                      <a:r>
                        <a:rPr lang="en-US" sz="1600" b="1" u="none" strike="noStrike" dirty="0">
                          <a:solidFill>
                            <a:schemeClr val="bg1"/>
                          </a:solidFill>
                          <a:effectLst/>
                        </a:rPr>
                        <a:t>UN #</a:t>
                      </a:r>
                      <a:endParaRPr lang="en-US" sz="1600" b="1" i="0" u="none" strike="noStrike" dirty="0">
                        <a:solidFill>
                          <a:schemeClr val="bg1"/>
                        </a:solidFill>
                        <a:effectLst/>
                        <a:latin typeface="Calibri" panose="020F0502020204030204" pitchFamily="34" charset="0"/>
                      </a:endParaRPr>
                    </a:p>
                  </a:txBody>
                  <a:tcPr marL="7084" marR="7084" marT="7084" marB="0" anchor="ctr">
                    <a:solidFill>
                      <a:schemeClr val="accent1"/>
                    </a:solidFill>
                  </a:tcPr>
                </a:tc>
                <a:tc>
                  <a:txBody>
                    <a:bodyPr/>
                    <a:lstStyle/>
                    <a:p>
                      <a:pPr algn="ctr" fontAlgn="ctr"/>
                      <a:r>
                        <a:rPr lang="en-US" sz="1600" b="1" i="0" u="none" strike="noStrike" dirty="0">
                          <a:solidFill>
                            <a:schemeClr val="bg1"/>
                          </a:solidFill>
                          <a:effectLst/>
                          <a:latin typeface="Calibri" panose="020F0502020204030204" pitchFamily="34" charset="0"/>
                        </a:rPr>
                        <a:t>Text Description</a:t>
                      </a:r>
                    </a:p>
                  </a:txBody>
                  <a:tcPr marL="7084" marR="7084" marT="7084" marB="0" anchor="ctr">
                    <a:solidFill>
                      <a:schemeClr val="accent1"/>
                    </a:solidFill>
                  </a:tcPr>
                </a:tc>
                <a:extLst>
                  <a:ext uri="{0D108BD9-81ED-4DB2-BD59-A6C34878D82A}">
                    <a16:rowId xmlns:a16="http://schemas.microsoft.com/office/drawing/2014/main" val="2602447296"/>
                  </a:ext>
                </a:extLst>
              </a:tr>
              <a:tr h="612475">
                <a:tc>
                  <a:txBody>
                    <a:bodyPr/>
                    <a:lstStyle/>
                    <a:p>
                      <a:pPr algn="ctr" fontAlgn="ctr"/>
                      <a:r>
                        <a:rPr lang="en-US" sz="1800" u="none" strike="noStrike" dirty="0">
                          <a:effectLst/>
                        </a:rPr>
                        <a:t>1203</a:t>
                      </a:r>
                      <a:endParaRPr lang="en-US" sz="1800" b="0" i="0" u="none" strike="noStrike" dirty="0">
                        <a:solidFill>
                          <a:schemeClr val="accent2"/>
                        </a:solidFill>
                        <a:effectLst/>
                        <a:latin typeface="Calibri" panose="020F0502020204030204" pitchFamily="34" charset="0"/>
                      </a:endParaRPr>
                    </a:p>
                  </a:txBody>
                  <a:tcPr marL="7084" marR="7084" marT="7084" marB="0" anchor="ctr">
                    <a:solidFill>
                      <a:srgbClr val="EAF7F0"/>
                    </a:solidFill>
                  </a:tcPr>
                </a:tc>
                <a:tc>
                  <a:txBody>
                    <a:bodyPr/>
                    <a:lstStyle/>
                    <a:p>
                      <a:pPr algn="l" fontAlgn="ctr"/>
                      <a:r>
                        <a:rPr lang="en-US" sz="1400" u="none" strike="noStrike" dirty="0">
                          <a:effectLst/>
                        </a:rPr>
                        <a:t>Gasoline includes gasoline mixed with ethyl alcohol, with not more than 10% alcohol</a:t>
                      </a:r>
                      <a:endParaRPr lang="en-US" sz="1400" b="0" i="0" u="none" strike="noStrike" dirty="0">
                        <a:solidFill>
                          <a:schemeClr val="accent2"/>
                        </a:solidFill>
                        <a:effectLst/>
                        <a:latin typeface="Verdana" panose="020B0604030504040204" pitchFamily="34" charset="0"/>
                      </a:endParaRPr>
                    </a:p>
                  </a:txBody>
                  <a:tcPr marL="7084" marR="7084" marT="7084" marB="0" anchor="ctr">
                    <a:solidFill>
                      <a:srgbClr val="EAF7F0"/>
                    </a:solidFill>
                  </a:tcPr>
                </a:tc>
                <a:extLst>
                  <a:ext uri="{0D108BD9-81ED-4DB2-BD59-A6C34878D82A}">
                    <a16:rowId xmlns:a16="http://schemas.microsoft.com/office/drawing/2014/main" val="170480614"/>
                  </a:ext>
                </a:extLst>
              </a:tr>
            </a:tbl>
          </a:graphicData>
        </a:graphic>
      </p:graphicFrame>
      <p:pic>
        <p:nvPicPr>
          <p:cNvPr id="1026" name="Picture 2">
            <a:extLst>
              <a:ext uri="{FF2B5EF4-FFF2-40B4-BE49-F238E27FC236}">
                <a16:creationId xmlns:a16="http://schemas.microsoft.com/office/drawing/2014/main" id="{8670A752-E73D-4CF4-BCDA-A43C619C4B4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2000" l="4000" r="96000">
                        <a14:foregroundMark x1="49333" y1="4000" x2="54667" y2="10667"/>
                        <a14:foregroundMark x1="85333" y1="42667" x2="85333" y2="48000"/>
                        <a14:foregroundMark x1="96000" y1="44000" x2="96000" y2="53333"/>
                        <a14:foregroundMark x1="41333" y1="85333" x2="62667" y2="82667"/>
                        <a14:foregroundMark x1="56000" y1="89333" x2="37333" y2="85333"/>
                        <a14:foregroundMark x1="12000" y1="54667" x2="12000" y2="41333"/>
                        <a14:foregroundMark x1="21333" y1="34667" x2="9333" y2="57333"/>
                        <a14:foregroundMark x1="13333" y1="61333" x2="18667" y2="36000"/>
                        <a14:foregroundMark x1="49333" y1="2667" x2="4000" y2="50667"/>
                        <a14:foregroundMark x1="96000" y1="50667" x2="85333" y2="58667"/>
                        <a14:foregroundMark x1="64000" y1="81333" x2="25333" y2="77333"/>
                        <a14:foregroundMark x1="25333" y1="77333" x2="25333" y2="77333"/>
                        <a14:foregroundMark x1="53333" y1="92000" x2="54667" y2="89333"/>
                        <a14:foregroundMark x1="65333" y1="80000" x2="41333" y2="85333"/>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079385" y="5382737"/>
            <a:ext cx="973612" cy="973612"/>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pic>
        <p:nvPicPr>
          <p:cNvPr id="6" name="Picture 2" descr="1203 HAZMAT GASOLINE PLACARD — PSC">
            <a:extLst>
              <a:ext uri="{FF2B5EF4-FFF2-40B4-BE49-F238E27FC236}">
                <a16:creationId xmlns:a16="http://schemas.microsoft.com/office/drawing/2014/main" id="{75A9F111-6B47-4A19-9F39-F79C4C14EA7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167" b="96667" l="2167" r="96167">
                        <a14:foregroundMark x1="2000" y1="50333" x2="45167" y2="7667"/>
                        <a14:foregroundMark x1="45167" y1="7667" x2="55500" y2="8500"/>
                        <a14:foregroundMark x1="55500" y1="8500" x2="91667" y2="44833"/>
                        <a14:foregroundMark x1="91667" y1="44833" x2="89833" y2="55167"/>
                        <a14:foregroundMark x1="89833" y1="55167" x2="53000" y2="92167"/>
                        <a14:foregroundMark x1="53000" y1="92167" x2="44667" y2="90833"/>
                        <a14:foregroundMark x1="44667" y1="90833" x2="2167" y2="50333"/>
                        <a14:foregroundMark x1="50000" y1="2333" x2="51667" y2="7167"/>
                        <a14:foregroundMark x1="96167" y1="50000" x2="92500" y2="49000"/>
                        <a14:foregroundMark x1="49167" y1="96667" x2="49833" y2="7833"/>
                        <a14:foregroundMark x1="49833" y1="7833" x2="49167" y2="10167"/>
                        <a14:foregroundMark x1="23833" y1="52833" x2="37833" y2="53333"/>
                        <a14:foregroundMark x1="37833" y1="53333" x2="75000" y2="52833"/>
                        <a14:foregroundMark x1="65000" y1="45333" x2="69833" y2="52500"/>
                        <a14:foregroundMark x1="69833" y1="52500" x2="64667" y2="62167"/>
                        <a14:foregroundMark x1="64667" y1="62167" x2="59167" y2="54333"/>
                        <a14:foregroundMark x1="59167" y1="54333" x2="49167" y2="51500"/>
                        <a14:foregroundMark x1="49167" y1="51500" x2="44667" y2="43167"/>
                        <a14:foregroundMark x1="44667" y1="43167" x2="34833" y2="46167"/>
                        <a14:foregroundMark x1="34833" y1="46167" x2="37000" y2="59333"/>
                        <a14:foregroundMark x1="37000" y1="59333" x2="26333" y2="45667"/>
                        <a14:foregroundMark x1="26333" y1="45667" x2="40667" y2="58167"/>
                        <a14:foregroundMark x1="40667" y1="58167" x2="72167" y2="49500"/>
                        <a14:foregroundMark x1="72167" y1="49500" x2="41333" y2="43333"/>
                        <a14:foregroundMark x1="41333" y1="43333" x2="22333" y2="50000"/>
                        <a14:foregroundMark x1="56833" y1="17500" x2="47500" y2="37000"/>
                        <a14:foregroundMark x1="47167" y1="16167" x2="40500" y2="33000"/>
                        <a14:foregroundMark x1="73500" y1="37833" x2="61167" y2="67500"/>
                        <a14:foregroundMark x1="79000" y1="45167" x2="71167" y2="68333"/>
                        <a14:foregroundMark x1="75333" y1="40000" x2="75333" y2="55500"/>
                        <a14:foregroundMark x1="63667" y1="39000" x2="60000" y2="52500"/>
                        <a14:foregroundMark x1="38333" y1="38667" x2="33667" y2="53333"/>
                        <a14:foregroundMark x1="25500" y1="39000" x2="26500" y2="53333"/>
                        <a14:foregroundMark x1="23333" y1="53333" x2="29500" y2="73000"/>
                      </a14:backgroundRemoval>
                    </a14:imgEffect>
                  </a14:imgLayer>
                </a14:imgProps>
              </a:ext>
              <a:ext uri="{28A0092B-C50C-407E-A947-70E740481C1C}">
                <a14:useLocalDpi xmlns:a14="http://schemas.microsoft.com/office/drawing/2010/main" val="0"/>
              </a:ext>
            </a:extLst>
          </a:blip>
          <a:srcRect/>
          <a:stretch>
            <a:fillRect/>
          </a:stretch>
        </p:blipFill>
        <p:spPr bwMode="auto">
          <a:xfrm>
            <a:off x="9406576" y="5382737"/>
            <a:ext cx="973612" cy="973612"/>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46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4053-3DE8-4EE5-ACFF-A5312765F005}"/>
              </a:ext>
            </a:extLst>
          </p:cNvPr>
          <p:cNvSpPr>
            <a:spLocks noGrp="1"/>
          </p:cNvSpPr>
          <p:nvPr>
            <p:ph type="title"/>
          </p:nvPr>
        </p:nvSpPr>
        <p:spPr/>
        <p:txBody>
          <a:bodyPr>
            <a:normAutofit/>
          </a:bodyPr>
          <a:lstStyle/>
          <a:p>
            <a:r>
              <a:rPr lang="en-US" dirty="0"/>
              <a:t>Background: </a:t>
            </a:r>
            <a:r>
              <a:rPr lang="en-US" sz="4400" b="1" dirty="0"/>
              <a:t>Commodity Flow Survey (CFS)</a:t>
            </a:r>
            <a:endParaRPr lang="en-US" dirty="0"/>
          </a:p>
        </p:txBody>
      </p:sp>
      <p:sp>
        <p:nvSpPr>
          <p:cNvPr id="3" name="Content Placeholder 2">
            <a:extLst>
              <a:ext uri="{FF2B5EF4-FFF2-40B4-BE49-F238E27FC236}">
                <a16:creationId xmlns:a16="http://schemas.microsoft.com/office/drawing/2014/main" id="{A8A787F1-D5BC-475F-8DEF-6B3955010430}"/>
              </a:ext>
            </a:extLst>
          </p:cNvPr>
          <p:cNvSpPr>
            <a:spLocks noGrp="1"/>
          </p:cNvSpPr>
          <p:nvPr>
            <p:ph idx="1"/>
          </p:nvPr>
        </p:nvSpPr>
        <p:spPr>
          <a:xfrm>
            <a:off x="838200" y="1690688"/>
            <a:ext cx="9135794" cy="5030787"/>
          </a:xfrm>
        </p:spPr>
        <p:txBody>
          <a:bodyPr>
            <a:normAutofit/>
          </a:bodyPr>
          <a:lstStyle/>
          <a:p>
            <a:pPr marL="457200" marR="0">
              <a:lnSpc>
                <a:spcPct val="115000"/>
              </a:lnSpc>
              <a:spcBef>
                <a:spcPts val="600"/>
              </a:spcBef>
              <a:spcAft>
                <a:spcPts val="600"/>
              </a:spcAft>
            </a:pPr>
            <a:r>
              <a:rPr lang="en-US" sz="1800" dirty="0">
                <a:effectLst/>
                <a:ea typeface="Calibri" panose="020F0502020204030204" pitchFamily="34" charset="0"/>
                <a:cs typeface="Times New Roman" panose="02020603050405020304" pitchFamily="18" charset="0"/>
              </a:rPr>
              <a:t>Administered every 5 years the CFS provides data on the movement of goods in the United States including commodities shipped, their value, weight, and mode of transportation, as well as the origin and destination of shipments</a:t>
            </a:r>
          </a:p>
          <a:p>
            <a:pPr marL="971550" lvl="1" indent="-285750">
              <a:lnSpc>
                <a:spcPct val="115000"/>
              </a:lnSpc>
              <a:spcBef>
                <a:spcPts val="300"/>
              </a:spcBef>
              <a:spcAft>
                <a:spcPts val="1000"/>
              </a:spcAft>
              <a:buFont typeface="Courier New" panose="02070309020205020404" pitchFamily="49" charset="0"/>
              <a:buChar char="o"/>
            </a:pPr>
            <a:r>
              <a:rPr lang="en-US" sz="1700" dirty="0">
                <a:effectLst/>
                <a:ea typeface="Calibri" panose="020F0502020204030204" pitchFamily="34" charset="0"/>
                <a:cs typeface="Times New Roman" panose="02020603050405020304" pitchFamily="18" charset="0"/>
              </a:rPr>
              <a:t>Used to evaluate the </a:t>
            </a:r>
            <a:r>
              <a:rPr lang="en-US" sz="1700" b="1" dirty="0">
                <a:effectLst/>
                <a:ea typeface="Calibri" panose="020F0502020204030204" pitchFamily="34" charset="0"/>
                <a:cs typeface="Times New Roman" panose="02020603050405020304" pitchFamily="18" charset="0"/>
              </a:rPr>
              <a:t>demand for transportation facilities and services</a:t>
            </a:r>
            <a:r>
              <a:rPr lang="en-US" sz="1700" b="1" dirty="0">
                <a:ea typeface="Calibri" panose="020F0502020204030204" pitchFamily="34" charset="0"/>
                <a:cs typeface="Times New Roman" panose="02020603050405020304" pitchFamily="18" charset="0"/>
              </a:rPr>
              <a:t>; </a:t>
            </a:r>
            <a:r>
              <a:rPr lang="en-US" sz="1700" dirty="0">
                <a:effectLst/>
                <a:ea typeface="Calibri" panose="020F0502020204030204" pitchFamily="34" charset="0"/>
                <a:cs typeface="Times New Roman" panose="02020603050405020304" pitchFamily="18" charset="0"/>
              </a:rPr>
              <a:t>to </a:t>
            </a:r>
            <a:r>
              <a:rPr lang="en-US" sz="1700" b="1" dirty="0">
                <a:effectLst/>
                <a:ea typeface="Calibri" panose="020F0502020204030204" pitchFamily="34" charset="0"/>
                <a:cs typeface="Times New Roman" panose="02020603050405020304" pitchFamily="18" charset="0"/>
              </a:rPr>
              <a:t>analyze trends/ </a:t>
            </a:r>
            <a:r>
              <a:rPr lang="en-US" sz="1700" dirty="0">
                <a:effectLst/>
                <a:ea typeface="Calibri" panose="020F0502020204030204" pitchFamily="34" charset="0"/>
                <a:cs typeface="Times New Roman" panose="02020603050405020304" pitchFamily="18" charset="0"/>
              </a:rPr>
              <a:t>forecast demands</a:t>
            </a:r>
            <a:r>
              <a:rPr lang="en-US" sz="1700" b="1" dirty="0">
                <a:effectLst/>
                <a:ea typeface="Calibri" panose="020F0502020204030204" pitchFamily="34" charset="0"/>
                <a:cs typeface="Times New Roman" panose="02020603050405020304" pitchFamily="18" charset="0"/>
              </a:rPr>
              <a:t> </a:t>
            </a:r>
            <a:r>
              <a:rPr lang="en-US" sz="1700" dirty="0">
                <a:effectLst/>
                <a:ea typeface="Calibri" panose="020F0502020204030204" pitchFamily="34" charset="0"/>
                <a:cs typeface="Times New Roman" panose="02020603050405020304" pitchFamily="18" charset="0"/>
              </a:rPr>
              <a:t>in the movement of goods, and associated </a:t>
            </a:r>
            <a:r>
              <a:rPr lang="en-US" sz="1700" b="1" dirty="0">
                <a:effectLst/>
                <a:ea typeface="Calibri" panose="020F0502020204030204" pitchFamily="34" charset="0"/>
                <a:cs typeface="Times New Roman" panose="02020603050405020304" pitchFamily="18" charset="0"/>
              </a:rPr>
              <a:t>infrastructure</a:t>
            </a:r>
            <a:r>
              <a:rPr lang="en-US" sz="1700" dirty="0">
                <a:effectLst/>
                <a:ea typeface="Calibri" panose="020F0502020204030204" pitchFamily="34" charset="0"/>
                <a:cs typeface="Times New Roman" panose="02020603050405020304" pitchFamily="18" charset="0"/>
              </a:rPr>
              <a:t> and equipment. </a:t>
            </a:r>
          </a:p>
          <a:p>
            <a:pPr marL="457200" marR="0">
              <a:lnSpc>
                <a:spcPct val="115000"/>
              </a:lnSpc>
              <a:spcBef>
                <a:spcPts val="1200"/>
              </a:spcBef>
              <a:spcAft>
                <a:spcPts val="1000"/>
              </a:spcAft>
            </a:pPr>
            <a:r>
              <a:rPr lang="en-US" sz="1800" dirty="0">
                <a:effectLst/>
                <a:ea typeface="Calibri" panose="020F0502020204030204" pitchFamily="34" charset="0"/>
                <a:cs typeface="Times New Roman" panose="02020603050405020304" pitchFamily="18" charset="0"/>
              </a:rPr>
              <a:t>CFS respondents report on a multitude of commodity shipment details, including those associated with hazardous materials.  </a:t>
            </a:r>
          </a:p>
          <a:p>
            <a:pPr marL="457200" marR="0">
              <a:lnSpc>
                <a:spcPct val="115000"/>
              </a:lnSpc>
              <a:spcBef>
                <a:spcPts val="600"/>
              </a:spcBef>
              <a:spcAft>
                <a:spcPts val="1000"/>
              </a:spcAft>
            </a:pPr>
            <a:r>
              <a:rPr lang="en-US" sz="1800" dirty="0">
                <a:effectLst/>
                <a:ea typeface="Calibri" panose="020F0502020204030204" pitchFamily="34" charset="0"/>
                <a:cs typeface="Times New Roman" panose="02020603050405020304" pitchFamily="18" charset="0"/>
              </a:rPr>
              <a:t>Researchers set out to determine whether these respondents can provide more detail related to the transport and packaging for hazardous material shipments.</a:t>
            </a:r>
          </a:p>
          <a:p>
            <a:endParaRPr lang="en-US" dirty="0"/>
          </a:p>
        </p:txBody>
      </p:sp>
      <p:sp>
        <p:nvSpPr>
          <p:cNvPr id="4" name="Slide Number Placeholder 3">
            <a:extLst>
              <a:ext uri="{FF2B5EF4-FFF2-40B4-BE49-F238E27FC236}">
                <a16:creationId xmlns:a16="http://schemas.microsoft.com/office/drawing/2014/main" id="{0458BA44-60FA-4F78-B5C1-0E5AB48AED69}"/>
              </a:ext>
            </a:extLst>
          </p:cNvPr>
          <p:cNvSpPr>
            <a:spLocks noGrp="1"/>
          </p:cNvSpPr>
          <p:nvPr>
            <p:ph type="sldNum" sz="quarter" idx="12"/>
          </p:nvPr>
        </p:nvSpPr>
        <p:spPr/>
        <p:txBody>
          <a:bodyPr/>
          <a:lstStyle/>
          <a:p>
            <a:fld id="{FC63ECC8-719A-498E-B101-491B6A35558E}" type="slidenum">
              <a:rPr lang="en-US" smtClean="0"/>
              <a:t>6</a:t>
            </a:fld>
            <a:endParaRPr lang="en-US"/>
          </a:p>
        </p:txBody>
      </p:sp>
      <p:pic>
        <p:nvPicPr>
          <p:cNvPr id="8" name="Graphic 7" descr="Hot air balloon outline">
            <a:extLst>
              <a:ext uri="{FF2B5EF4-FFF2-40B4-BE49-F238E27FC236}">
                <a16:creationId xmlns:a16="http://schemas.microsoft.com/office/drawing/2014/main" id="{B2214DF3-005F-4848-8DFB-AF620C37CA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9592" y="2076167"/>
            <a:ext cx="914400" cy="914400"/>
          </a:xfrm>
          <a:prstGeom prst="rect">
            <a:avLst/>
          </a:prstGeom>
        </p:spPr>
      </p:pic>
      <p:pic>
        <p:nvPicPr>
          <p:cNvPr id="9" name="Graphic 8" descr="Sailboat outline">
            <a:extLst>
              <a:ext uri="{FF2B5EF4-FFF2-40B4-BE49-F238E27FC236}">
                <a16:creationId xmlns:a16="http://schemas.microsoft.com/office/drawing/2014/main" id="{10897B42-813E-4743-891D-FC250F0BEC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39592" y="3376046"/>
            <a:ext cx="914400" cy="914400"/>
          </a:xfrm>
          <a:prstGeom prst="rect">
            <a:avLst/>
          </a:prstGeom>
        </p:spPr>
      </p:pic>
      <p:cxnSp>
        <p:nvCxnSpPr>
          <p:cNvPr id="10" name="Straight Connector 9">
            <a:extLst>
              <a:ext uri="{FF2B5EF4-FFF2-40B4-BE49-F238E27FC236}">
                <a16:creationId xmlns:a16="http://schemas.microsoft.com/office/drawing/2014/main" id="{C9A29B10-929A-41CE-81E2-1AA80044F104}"/>
              </a:ext>
            </a:extLst>
          </p:cNvPr>
          <p:cNvCxnSpPr/>
          <p:nvPr/>
        </p:nvCxnSpPr>
        <p:spPr>
          <a:xfrm>
            <a:off x="968963" y="1501726"/>
            <a:ext cx="291744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Graphic 10" descr="Tricycle outline">
            <a:extLst>
              <a:ext uri="{FF2B5EF4-FFF2-40B4-BE49-F238E27FC236}">
                <a16:creationId xmlns:a16="http://schemas.microsoft.com/office/drawing/2014/main" id="{354B9FC4-4F54-444C-BAF1-168F16A2BD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39592" y="4675925"/>
            <a:ext cx="914400" cy="914400"/>
          </a:xfrm>
          <a:prstGeom prst="rect">
            <a:avLst/>
          </a:prstGeom>
        </p:spPr>
      </p:pic>
    </p:spTree>
    <p:extLst>
      <p:ext uri="{BB962C8B-B14F-4D97-AF65-F5344CB8AC3E}">
        <p14:creationId xmlns:p14="http://schemas.microsoft.com/office/powerpoint/2010/main" val="200688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0ABF-0A86-42A4-BC70-58E3C250B5C2}"/>
              </a:ext>
            </a:extLst>
          </p:cNvPr>
          <p:cNvSpPr>
            <a:spLocks noGrp="1"/>
          </p:cNvSpPr>
          <p:nvPr>
            <p:ph type="title"/>
          </p:nvPr>
        </p:nvSpPr>
        <p:spPr/>
        <p:txBody>
          <a:bodyPr/>
          <a:lstStyle/>
          <a:p>
            <a:r>
              <a:rPr lang="en-US" dirty="0"/>
              <a:t>The Research Process</a:t>
            </a:r>
          </a:p>
        </p:txBody>
      </p:sp>
      <p:sp>
        <p:nvSpPr>
          <p:cNvPr id="4" name="Slide Number Placeholder 3">
            <a:extLst>
              <a:ext uri="{FF2B5EF4-FFF2-40B4-BE49-F238E27FC236}">
                <a16:creationId xmlns:a16="http://schemas.microsoft.com/office/drawing/2014/main" id="{1E47A4ED-85CE-4AE0-BF24-CC4593B7198C}"/>
              </a:ext>
            </a:extLst>
          </p:cNvPr>
          <p:cNvSpPr>
            <a:spLocks noGrp="1"/>
          </p:cNvSpPr>
          <p:nvPr>
            <p:ph type="sldNum" sz="quarter" idx="12"/>
          </p:nvPr>
        </p:nvSpPr>
        <p:spPr/>
        <p:txBody>
          <a:bodyPr/>
          <a:lstStyle/>
          <a:p>
            <a:fld id="{FC63ECC8-719A-498E-B101-491B6A35558E}" type="slidenum">
              <a:rPr lang="en-US" smtClean="0"/>
              <a:t>7</a:t>
            </a:fld>
            <a:endParaRPr lang="en-US"/>
          </a:p>
        </p:txBody>
      </p:sp>
      <p:sp>
        <p:nvSpPr>
          <p:cNvPr id="5" name="Arrow: Right 4">
            <a:extLst>
              <a:ext uri="{FF2B5EF4-FFF2-40B4-BE49-F238E27FC236}">
                <a16:creationId xmlns:a16="http://schemas.microsoft.com/office/drawing/2014/main" id="{F160B277-3B6D-4DFD-8218-889F1AA279F2}"/>
              </a:ext>
            </a:extLst>
          </p:cNvPr>
          <p:cNvSpPr/>
          <p:nvPr/>
        </p:nvSpPr>
        <p:spPr>
          <a:xfrm>
            <a:off x="553387" y="2481061"/>
            <a:ext cx="2214230" cy="1802418"/>
          </a:xfrm>
          <a:prstGeom prst="rightArrow">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Exploratory Interviews</a:t>
            </a:r>
          </a:p>
          <a:p>
            <a:pPr algn="ctr"/>
            <a:r>
              <a:rPr lang="en-US" spc="40" dirty="0">
                <a:solidFill>
                  <a:schemeClr val="tx1"/>
                </a:solidFill>
                <a:latin typeface="+mj-lt"/>
              </a:rPr>
              <a:t>(2019) </a:t>
            </a:r>
          </a:p>
        </p:txBody>
      </p:sp>
      <p:sp>
        <p:nvSpPr>
          <p:cNvPr id="6" name="Arrow: Right 5">
            <a:extLst>
              <a:ext uri="{FF2B5EF4-FFF2-40B4-BE49-F238E27FC236}">
                <a16:creationId xmlns:a16="http://schemas.microsoft.com/office/drawing/2014/main" id="{517699EB-8D77-4858-BC7A-5498A0DB8403}"/>
              </a:ext>
            </a:extLst>
          </p:cNvPr>
          <p:cNvSpPr/>
          <p:nvPr/>
        </p:nvSpPr>
        <p:spPr>
          <a:xfrm>
            <a:off x="6609415" y="2527791"/>
            <a:ext cx="2214230" cy="1802418"/>
          </a:xfrm>
          <a:prstGeom prst="rightArrow">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Usability Testing</a:t>
            </a:r>
          </a:p>
          <a:p>
            <a:pPr algn="ctr"/>
            <a:r>
              <a:rPr lang="en-US" spc="40" dirty="0">
                <a:solidFill>
                  <a:schemeClr val="tx1"/>
                </a:solidFill>
                <a:latin typeface="+mj-lt"/>
              </a:rPr>
              <a:t>(2021)</a:t>
            </a:r>
          </a:p>
        </p:txBody>
      </p:sp>
      <p:sp>
        <p:nvSpPr>
          <p:cNvPr id="7" name="Arrow: Right 6">
            <a:extLst>
              <a:ext uri="{FF2B5EF4-FFF2-40B4-BE49-F238E27FC236}">
                <a16:creationId xmlns:a16="http://schemas.microsoft.com/office/drawing/2014/main" id="{F407524A-9B6B-48EB-B75B-162EA9C962D3}"/>
              </a:ext>
            </a:extLst>
          </p:cNvPr>
          <p:cNvSpPr/>
          <p:nvPr/>
        </p:nvSpPr>
        <p:spPr>
          <a:xfrm>
            <a:off x="3581401" y="2481061"/>
            <a:ext cx="2214230" cy="1802418"/>
          </a:xfrm>
          <a:prstGeom prst="rightArrow">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Cognitive Testing</a:t>
            </a:r>
          </a:p>
          <a:p>
            <a:pPr algn="ctr"/>
            <a:r>
              <a:rPr lang="en-US" spc="40" dirty="0">
                <a:solidFill>
                  <a:schemeClr val="tx1"/>
                </a:solidFill>
                <a:latin typeface="+mj-lt"/>
              </a:rPr>
              <a:t>(2020)</a:t>
            </a:r>
          </a:p>
        </p:txBody>
      </p:sp>
      <p:sp>
        <p:nvSpPr>
          <p:cNvPr id="10" name="Star: 5 Points 9">
            <a:extLst>
              <a:ext uri="{FF2B5EF4-FFF2-40B4-BE49-F238E27FC236}">
                <a16:creationId xmlns:a16="http://schemas.microsoft.com/office/drawing/2014/main" id="{DFBA1964-87EA-4886-9BC5-AE8E901E8B36}"/>
              </a:ext>
            </a:extLst>
          </p:cNvPr>
          <p:cNvSpPr/>
          <p:nvPr/>
        </p:nvSpPr>
        <p:spPr>
          <a:xfrm>
            <a:off x="9428813" y="2481061"/>
            <a:ext cx="2209800" cy="1802418"/>
          </a:xfrm>
          <a:prstGeom prst="star5">
            <a:avLst>
              <a:gd name="adj" fmla="val 27746"/>
              <a:gd name="hf" fmla="val 105146"/>
              <a:gd name="vf" fmla="val 110557"/>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Survey Launch</a:t>
            </a:r>
          </a:p>
          <a:p>
            <a:pPr algn="ctr"/>
            <a:r>
              <a:rPr lang="en-US" spc="40" dirty="0">
                <a:solidFill>
                  <a:schemeClr val="tx1"/>
                </a:solidFill>
                <a:latin typeface="+mj-lt"/>
              </a:rPr>
              <a:t>(2022)</a:t>
            </a:r>
          </a:p>
        </p:txBody>
      </p:sp>
    </p:spTree>
    <p:extLst>
      <p:ext uri="{BB962C8B-B14F-4D97-AF65-F5344CB8AC3E}">
        <p14:creationId xmlns:p14="http://schemas.microsoft.com/office/powerpoint/2010/main" val="87473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0ABF-0A86-42A4-BC70-58E3C250B5C2}"/>
              </a:ext>
            </a:extLst>
          </p:cNvPr>
          <p:cNvSpPr>
            <a:spLocks noGrp="1"/>
          </p:cNvSpPr>
          <p:nvPr>
            <p:ph type="title"/>
          </p:nvPr>
        </p:nvSpPr>
        <p:spPr/>
        <p:txBody>
          <a:bodyPr/>
          <a:lstStyle/>
          <a:p>
            <a:r>
              <a:rPr lang="en-US" dirty="0"/>
              <a:t>The Research Process</a:t>
            </a:r>
          </a:p>
        </p:txBody>
      </p:sp>
      <p:sp>
        <p:nvSpPr>
          <p:cNvPr id="4" name="Slide Number Placeholder 3">
            <a:extLst>
              <a:ext uri="{FF2B5EF4-FFF2-40B4-BE49-F238E27FC236}">
                <a16:creationId xmlns:a16="http://schemas.microsoft.com/office/drawing/2014/main" id="{1E47A4ED-85CE-4AE0-BF24-CC4593B7198C}"/>
              </a:ext>
            </a:extLst>
          </p:cNvPr>
          <p:cNvSpPr>
            <a:spLocks noGrp="1"/>
          </p:cNvSpPr>
          <p:nvPr>
            <p:ph type="sldNum" sz="quarter" idx="12"/>
          </p:nvPr>
        </p:nvSpPr>
        <p:spPr/>
        <p:txBody>
          <a:bodyPr/>
          <a:lstStyle/>
          <a:p>
            <a:fld id="{FC63ECC8-719A-498E-B101-491B6A35558E}" type="slidenum">
              <a:rPr lang="en-US" smtClean="0"/>
              <a:t>8</a:t>
            </a:fld>
            <a:endParaRPr lang="en-US"/>
          </a:p>
        </p:txBody>
      </p:sp>
      <p:sp>
        <p:nvSpPr>
          <p:cNvPr id="5" name="Arrow: Right 4">
            <a:extLst>
              <a:ext uri="{FF2B5EF4-FFF2-40B4-BE49-F238E27FC236}">
                <a16:creationId xmlns:a16="http://schemas.microsoft.com/office/drawing/2014/main" id="{F160B277-3B6D-4DFD-8218-889F1AA279F2}"/>
              </a:ext>
            </a:extLst>
          </p:cNvPr>
          <p:cNvSpPr/>
          <p:nvPr/>
        </p:nvSpPr>
        <p:spPr>
          <a:xfrm>
            <a:off x="553387" y="2481061"/>
            <a:ext cx="2214230" cy="1802418"/>
          </a:xfrm>
          <a:prstGeom prst="rightArrow">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Exploratory Interviews</a:t>
            </a:r>
          </a:p>
          <a:p>
            <a:pPr algn="ctr"/>
            <a:r>
              <a:rPr lang="en-US" spc="40" dirty="0">
                <a:solidFill>
                  <a:schemeClr val="tx1"/>
                </a:solidFill>
                <a:latin typeface="+mj-lt"/>
              </a:rPr>
              <a:t>(2019) </a:t>
            </a:r>
          </a:p>
        </p:txBody>
      </p:sp>
      <p:sp>
        <p:nvSpPr>
          <p:cNvPr id="6" name="Arrow: Right 5">
            <a:extLst>
              <a:ext uri="{FF2B5EF4-FFF2-40B4-BE49-F238E27FC236}">
                <a16:creationId xmlns:a16="http://schemas.microsoft.com/office/drawing/2014/main" id="{517699EB-8D77-4858-BC7A-5498A0DB8403}"/>
              </a:ext>
            </a:extLst>
          </p:cNvPr>
          <p:cNvSpPr/>
          <p:nvPr/>
        </p:nvSpPr>
        <p:spPr>
          <a:xfrm>
            <a:off x="6609415" y="2527791"/>
            <a:ext cx="2214230" cy="1802418"/>
          </a:xfrm>
          <a:prstGeom prst="rightArrow">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Usability Testing</a:t>
            </a:r>
          </a:p>
          <a:p>
            <a:pPr algn="ctr"/>
            <a:r>
              <a:rPr lang="en-US" spc="40" dirty="0">
                <a:solidFill>
                  <a:schemeClr val="tx1"/>
                </a:solidFill>
                <a:latin typeface="+mj-lt"/>
              </a:rPr>
              <a:t>(2021)</a:t>
            </a:r>
          </a:p>
        </p:txBody>
      </p:sp>
      <p:sp>
        <p:nvSpPr>
          <p:cNvPr id="7" name="Arrow: Right 6">
            <a:extLst>
              <a:ext uri="{FF2B5EF4-FFF2-40B4-BE49-F238E27FC236}">
                <a16:creationId xmlns:a16="http://schemas.microsoft.com/office/drawing/2014/main" id="{F407524A-9B6B-48EB-B75B-162EA9C962D3}"/>
              </a:ext>
            </a:extLst>
          </p:cNvPr>
          <p:cNvSpPr/>
          <p:nvPr/>
        </p:nvSpPr>
        <p:spPr>
          <a:xfrm>
            <a:off x="3581401" y="2481061"/>
            <a:ext cx="2214230" cy="1802418"/>
          </a:xfrm>
          <a:prstGeom prst="rightArrow">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Cognitive Testing</a:t>
            </a:r>
          </a:p>
          <a:p>
            <a:pPr algn="ctr"/>
            <a:r>
              <a:rPr lang="en-US" spc="40" dirty="0">
                <a:solidFill>
                  <a:schemeClr val="tx1"/>
                </a:solidFill>
                <a:latin typeface="+mj-lt"/>
              </a:rPr>
              <a:t>(2020)</a:t>
            </a:r>
          </a:p>
        </p:txBody>
      </p:sp>
      <p:sp>
        <p:nvSpPr>
          <p:cNvPr id="8" name="Rectangle: Rounded Corners 7">
            <a:extLst>
              <a:ext uri="{FF2B5EF4-FFF2-40B4-BE49-F238E27FC236}">
                <a16:creationId xmlns:a16="http://schemas.microsoft.com/office/drawing/2014/main" id="{241B655A-4321-4B5A-8027-2BB1BA440803}"/>
              </a:ext>
            </a:extLst>
          </p:cNvPr>
          <p:cNvSpPr/>
          <p:nvPr/>
        </p:nvSpPr>
        <p:spPr>
          <a:xfrm>
            <a:off x="389744" y="2345960"/>
            <a:ext cx="2586489" cy="2166079"/>
          </a:xfrm>
          <a:prstGeom prst="roundRect">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DFBA1964-87EA-4886-9BC5-AE8E901E8B36}"/>
              </a:ext>
            </a:extLst>
          </p:cNvPr>
          <p:cNvSpPr/>
          <p:nvPr/>
        </p:nvSpPr>
        <p:spPr>
          <a:xfrm>
            <a:off x="9428813" y="2481061"/>
            <a:ext cx="2209800" cy="1802418"/>
          </a:xfrm>
          <a:prstGeom prst="star5">
            <a:avLst>
              <a:gd name="adj" fmla="val 27746"/>
              <a:gd name="hf" fmla="val 105146"/>
              <a:gd name="vf" fmla="val 110557"/>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a:solidFill>
                  <a:schemeClr val="tx1"/>
                </a:solidFill>
                <a:latin typeface="+mj-lt"/>
              </a:rPr>
              <a:t>Survey Launch</a:t>
            </a:r>
          </a:p>
          <a:p>
            <a:pPr algn="ctr"/>
            <a:r>
              <a:rPr lang="en-US" spc="40">
                <a:solidFill>
                  <a:schemeClr val="tx1"/>
                </a:solidFill>
                <a:latin typeface="+mj-lt"/>
              </a:rPr>
              <a:t>(2022)</a:t>
            </a:r>
            <a:endParaRPr lang="en-US" spc="40" dirty="0">
              <a:solidFill>
                <a:schemeClr val="tx1"/>
              </a:solidFill>
              <a:latin typeface="+mj-lt"/>
            </a:endParaRPr>
          </a:p>
        </p:txBody>
      </p:sp>
      <p:sp>
        <p:nvSpPr>
          <p:cNvPr id="11" name="Rectangle: Rounded Corners 10">
            <a:extLst>
              <a:ext uri="{FF2B5EF4-FFF2-40B4-BE49-F238E27FC236}">
                <a16:creationId xmlns:a16="http://schemas.microsoft.com/office/drawing/2014/main" id="{6DB12169-4976-415C-96C5-E186D404FAE6}"/>
              </a:ext>
            </a:extLst>
          </p:cNvPr>
          <p:cNvSpPr/>
          <p:nvPr/>
        </p:nvSpPr>
        <p:spPr>
          <a:xfrm>
            <a:off x="3241681" y="228600"/>
            <a:ext cx="7292032" cy="6492875"/>
          </a:xfrm>
          <a:prstGeom prst="round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r>
              <a:rPr lang="en-US" sz="2400" b="1" dirty="0">
                <a:solidFill>
                  <a:schemeClr val="tx1"/>
                </a:solidFill>
              </a:rPr>
              <a:t>Exploratory Interviews</a:t>
            </a:r>
          </a:p>
          <a:p>
            <a:pPr algn="ctr">
              <a:spcBef>
                <a:spcPts val="1800"/>
              </a:spcBef>
            </a:pPr>
            <a:endParaRPr lang="en-US" sz="1400" b="1" dirty="0">
              <a:solidFill>
                <a:schemeClr val="tx1"/>
              </a:solidFill>
            </a:endParaRPr>
          </a:p>
          <a:p>
            <a:pPr algn="ctr">
              <a:spcBef>
                <a:spcPts val="600"/>
              </a:spcBef>
            </a:pPr>
            <a:r>
              <a:rPr lang="en-US" sz="2000" dirty="0">
                <a:solidFill>
                  <a:schemeClr val="tx1"/>
                </a:solidFill>
              </a:rPr>
              <a:t>Designed to help solidify </a:t>
            </a:r>
            <a:r>
              <a:rPr lang="en-US" sz="2000" b="1" dirty="0">
                <a:solidFill>
                  <a:schemeClr val="tx1"/>
                </a:solidFill>
              </a:rPr>
              <a:t>CONCEPTS</a:t>
            </a:r>
            <a:r>
              <a:rPr lang="en-US" sz="2000" dirty="0">
                <a:solidFill>
                  <a:schemeClr val="tx1"/>
                </a:solidFill>
              </a:rPr>
              <a:t> into usable </a:t>
            </a:r>
            <a:r>
              <a:rPr lang="en-US" sz="2000" b="1" dirty="0">
                <a:solidFill>
                  <a:schemeClr val="tx1"/>
                </a:solidFill>
              </a:rPr>
              <a:t>QUESTIONS; </a:t>
            </a:r>
            <a:r>
              <a:rPr lang="en-US" sz="2000" dirty="0">
                <a:solidFill>
                  <a:schemeClr val="tx1"/>
                </a:solidFill>
              </a:rPr>
              <a:t>usually conducted</a:t>
            </a:r>
            <a:r>
              <a:rPr lang="en-US" sz="2000" b="1" dirty="0">
                <a:solidFill>
                  <a:schemeClr val="tx1"/>
                </a:solidFill>
              </a:rPr>
              <a:t> prior to question/questionnaire development. </a:t>
            </a:r>
            <a:endParaRPr lang="en-US" sz="2000" dirty="0">
              <a:solidFill>
                <a:schemeClr val="tx1"/>
              </a:solidFill>
            </a:endParaRPr>
          </a:p>
          <a:p>
            <a:pPr marL="342900" indent="-342900">
              <a:spcBef>
                <a:spcPts val="1800"/>
              </a:spcBef>
              <a:buFont typeface="Arial" panose="020B0604020202020204" pitchFamily="34" charset="0"/>
              <a:buChar char="•"/>
            </a:pPr>
            <a:r>
              <a:rPr lang="en-US" sz="2000" dirty="0">
                <a:solidFill>
                  <a:schemeClr val="tx1"/>
                </a:solidFill>
              </a:rPr>
              <a:t>Discussion of a survey concept in general</a:t>
            </a:r>
          </a:p>
          <a:p>
            <a:pPr marL="342900" indent="-342900">
              <a:buFont typeface="Arial" panose="020B0604020202020204" pitchFamily="34" charset="0"/>
              <a:buChar char="•"/>
            </a:pPr>
            <a:r>
              <a:rPr lang="en-US" sz="2000" dirty="0">
                <a:solidFill>
                  <a:schemeClr val="tx1"/>
                </a:solidFill>
              </a:rPr>
              <a:t>Respondents’ </a:t>
            </a:r>
            <a:r>
              <a:rPr lang="en-US" sz="2000" b="1" dirty="0">
                <a:solidFill>
                  <a:schemeClr val="tx1"/>
                </a:solidFill>
              </a:rPr>
              <a:t>ability to collect and report</a:t>
            </a:r>
            <a:r>
              <a:rPr lang="en-US" sz="2000" dirty="0">
                <a:solidFill>
                  <a:schemeClr val="tx1"/>
                </a:solidFill>
              </a:rPr>
              <a:t> requested information</a:t>
            </a:r>
          </a:p>
          <a:p>
            <a:pPr marL="800100" lvl="1" indent="-342900">
              <a:buFont typeface="Arial" panose="020B0604020202020204" pitchFamily="34" charset="0"/>
              <a:buChar char="•"/>
            </a:pPr>
            <a:r>
              <a:rPr lang="en-US" i="1" dirty="0">
                <a:solidFill>
                  <a:schemeClr val="accent1">
                    <a:lumMod val="75000"/>
                  </a:schemeClr>
                </a:solidFill>
              </a:rPr>
              <a:t>Do typical CFS respondents have access to detailed records of their hazardous material shipments? </a:t>
            </a:r>
          </a:p>
          <a:p>
            <a:pPr marL="800100" lvl="1" indent="-342900">
              <a:buFont typeface="Arial" panose="020B0604020202020204" pitchFamily="34" charset="0"/>
              <a:buChar char="•"/>
            </a:pPr>
            <a:r>
              <a:rPr lang="en-US" i="1" dirty="0">
                <a:solidFill>
                  <a:schemeClr val="accent1">
                    <a:lumMod val="75000"/>
                  </a:schemeClr>
                </a:solidFill>
              </a:rPr>
              <a:t>How feasible is it for respondents to obtain their UN/NA codes?</a:t>
            </a:r>
            <a:endParaRPr lang="en-US" sz="2000" dirty="0">
              <a:solidFill>
                <a:schemeClr val="accent1">
                  <a:lumMod val="75000"/>
                </a:schemeClr>
              </a:solidFill>
            </a:endParaRPr>
          </a:p>
          <a:p>
            <a:pPr marL="342900" indent="-342900">
              <a:buFont typeface="Arial" panose="020B0604020202020204" pitchFamily="34" charset="0"/>
              <a:buChar char="•"/>
            </a:pPr>
            <a:r>
              <a:rPr lang="en-US" sz="2000" b="1" dirty="0">
                <a:solidFill>
                  <a:schemeClr val="tx1"/>
                </a:solidFill>
              </a:rPr>
              <a:t>Identifying</a:t>
            </a:r>
            <a:r>
              <a:rPr lang="en-US" sz="2000" dirty="0">
                <a:solidFill>
                  <a:schemeClr val="tx1"/>
                </a:solidFill>
              </a:rPr>
              <a:t> related </a:t>
            </a:r>
            <a:r>
              <a:rPr lang="en-US" sz="2000" b="1" dirty="0">
                <a:solidFill>
                  <a:schemeClr val="tx1"/>
                </a:solidFill>
              </a:rPr>
              <a:t>issues/topics </a:t>
            </a:r>
            <a:r>
              <a:rPr lang="en-US" sz="2000" dirty="0">
                <a:solidFill>
                  <a:schemeClr val="tx1"/>
                </a:solidFill>
              </a:rPr>
              <a:t>to take into consideration during survey development</a:t>
            </a:r>
          </a:p>
          <a:p>
            <a:pPr marL="800100" lvl="1" indent="-342900">
              <a:buFont typeface="Arial" panose="020B0604020202020204" pitchFamily="34" charset="0"/>
              <a:buChar char="•"/>
            </a:pPr>
            <a:r>
              <a:rPr lang="en-US" i="1" dirty="0">
                <a:solidFill>
                  <a:schemeClr val="accent1">
                    <a:lumMod val="75000"/>
                  </a:schemeClr>
                </a:solidFill>
              </a:rPr>
              <a:t>How would respondent burden be affected by this data collection change?</a:t>
            </a:r>
            <a:endParaRPr lang="en-US" sz="2000" dirty="0">
              <a:solidFill>
                <a:schemeClr val="accent1">
                  <a:lumMod val="75000"/>
                </a:schemeClr>
              </a:solidFill>
            </a:endParaRPr>
          </a:p>
          <a:p>
            <a:pPr marL="342900" indent="-342900">
              <a:buFont typeface="Arial" panose="020B0604020202020204" pitchFamily="34" charset="0"/>
              <a:buChar char="•"/>
            </a:pPr>
            <a:r>
              <a:rPr lang="en-US" sz="2000" dirty="0">
                <a:solidFill>
                  <a:schemeClr val="tx1"/>
                </a:solidFill>
              </a:rPr>
              <a:t>Early vetting of data collection processes (e.g., advanced letters, flyers, follow-up materials)</a:t>
            </a:r>
          </a:p>
          <a:p>
            <a:pPr marL="519112" lvl="2" indent="-342900">
              <a:buFont typeface="Arial" panose="020B0604020202020204" pitchFamily="34" charset="0"/>
              <a:buChar char="•"/>
            </a:pPr>
            <a:endParaRPr lang="en-US" sz="2000" dirty="0">
              <a:solidFill>
                <a:schemeClr val="tx1"/>
              </a:solidFill>
            </a:endParaRPr>
          </a:p>
        </p:txBody>
      </p:sp>
      <p:cxnSp>
        <p:nvCxnSpPr>
          <p:cNvPr id="13" name="Straight Connector 12">
            <a:extLst>
              <a:ext uri="{FF2B5EF4-FFF2-40B4-BE49-F238E27FC236}">
                <a16:creationId xmlns:a16="http://schemas.microsoft.com/office/drawing/2014/main" id="{C9CA9A37-017E-48B4-87FE-318EF1FF7267}"/>
              </a:ext>
            </a:extLst>
          </p:cNvPr>
          <p:cNvCxnSpPr/>
          <p:nvPr/>
        </p:nvCxnSpPr>
        <p:spPr>
          <a:xfrm>
            <a:off x="5061678" y="1027906"/>
            <a:ext cx="365203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109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0ABF-0A86-42A4-BC70-58E3C250B5C2}"/>
              </a:ext>
            </a:extLst>
          </p:cNvPr>
          <p:cNvSpPr>
            <a:spLocks noGrp="1"/>
          </p:cNvSpPr>
          <p:nvPr>
            <p:ph type="title"/>
          </p:nvPr>
        </p:nvSpPr>
        <p:spPr/>
        <p:txBody>
          <a:bodyPr/>
          <a:lstStyle/>
          <a:p>
            <a:r>
              <a:rPr lang="en-US" dirty="0"/>
              <a:t>The Research Process</a:t>
            </a:r>
          </a:p>
        </p:txBody>
      </p:sp>
      <p:sp>
        <p:nvSpPr>
          <p:cNvPr id="4" name="Slide Number Placeholder 3">
            <a:extLst>
              <a:ext uri="{FF2B5EF4-FFF2-40B4-BE49-F238E27FC236}">
                <a16:creationId xmlns:a16="http://schemas.microsoft.com/office/drawing/2014/main" id="{1E47A4ED-85CE-4AE0-BF24-CC4593B7198C}"/>
              </a:ext>
            </a:extLst>
          </p:cNvPr>
          <p:cNvSpPr>
            <a:spLocks noGrp="1"/>
          </p:cNvSpPr>
          <p:nvPr>
            <p:ph type="sldNum" sz="quarter" idx="12"/>
          </p:nvPr>
        </p:nvSpPr>
        <p:spPr/>
        <p:txBody>
          <a:bodyPr/>
          <a:lstStyle/>
          <a:p>
            <a:fld id="{FC63ECC8-719A-498E-B101-491B6A35558E}" type="slidenum">
              <a:rPr lang="en-US" smtClean="0"/>
              <a:t>9</a:t>
            </a:fld>
            <a:endParaRPr lang="en-US"/>
          </a:p>
        </p:txBody>
      </p:sp>
      <p:sp>
        <p:nvSpPr>
          <p:cNvPr id="5" name="Arrow: Right 4">
            <a:extLst>
              <a:ext uri="{FF2B5EF4-FFF2-40B4-BE49-F238E27FC236}">
                <a16:creationId xmlns:a16="http://schemas.microsoft.com/office/drawing/2014/main" id="{F160B277-3B6D-4DFD-8218-889F1AA279F2}"/>
              </a:ext>
            </a:extLst>
          </p:cNvPr>
          <p:cNvSpPr/>
          <p:nvPr/>
        </p:nvSpPr>
        <p:spPr>
          <a:xfrm>
            <a:off x="553387" y="2481061"/>
            <a:ext cx="2214230" cy="1802418"/>
          </a:xfrm>
          <a:prstGeom prst="rightArrow">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Exploratory Interviews</a:t>
            </a:r>
          </a:p>
          <a:p>
            <a:pPr algn="ctr"/>
            <a:r>
              <a:rPr lang="en-US" spc="40" dirty="0">
                <a:solidFill>
                  <a:schemeClr val="tx1"/>
                </a:solidFill>
                <a:latin typeface="+mj-lt"/>
              </a:rPr>
              <a:t>(2019) </a:t>
            </a:r>
          </a:p>
        </p:txBody>
      </p:sp>
      <p:sp>
        <p:nvSpPr>
          <p:cNvPr id="6" name="Arrow: Right 5">
            <a:extLst>
              <a:ext uri="{FF2B5EF4-FFF2-40B4-BE49-F238E27FC236}">
                <a16:creationId xmlns:a16="http://schemas.microsoft.com/office/drawing/2014/main" id="{517699EB-8D77-4858-BC7A-5498A0DB8403}"/>
              </a:ext>
            </a:extLst>
          </p:cNvPr>
          <p:cNvSpPr/>
          <p:nvPr/>
        </p:nvSpPr>
        <p:spPr>
          <a:xfrm>
            <a:off x="6609415" y="2527791"/>
            <a:ext cx="2214230" cy="1802418"/>
          </a:xfrm>
          <a:prstGeom prst="rightArrow">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Usability Testing</a:t>
            </a:r>
          </a:p>
          <a:p>
            <a:pPr algn="ctr"/>
            <a:r>
              <a:rPr lang="en-US" spc="40" dirty="0">
                <a:solidFill>
                  <a:schemeClr val="tx1"/>
                </a:solidFill>
                <a:latin typeface="+mj-lt"/>
              </a:rPr>
              <a:t>(2021)</a:t>
            </a:r>
          </a:p>
        </p:txBody>
      </p:sp>
      <p:sp>
        <p:nvSpPr>
          <p:cNvPr id="7" name="Arrow: Right 6">
            <a:extLst>
              <a:ext uri="{FF2B5EF4-FFF2-40B4-BE49-F238E27FC236}">
                <a16:creationId xmlns:a16="http://schemas.microsoft.com/office/drawing/2014/main" id="{F407524A-9B6B-48EB-B75B-162EA9C962D3}"/>
              </a:ext>
            </a:extLst>
          </p:cNvPr>
          <p:cNvSpPr/>
          <p:nvPr/>
        </p:nvSpPr>
        <p:spPr>
          <a:xfrm>
            <a:off x="553389" y="2481061"/>
            <a:ext cx="2214230" cy="1802418"/>
          </a:xfrm>
          <a:prstGeom prst="rightArrow">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dirty="0">
                <a:solidFill>
                  <a:schemeClr val="tx1"/>
                </a:solidFill>
                <a:latin typeface="+mj-lt"/>
              </a:rPr>
              <a:t>Cognitive Testing</a:t>
            </a:r>
          </a:p>
          <a:p>
            <a:pPr algn="ctr"/>
            <a:r>
              <a:rPr lang="en-US" spc="40" dirty="0">
                <a:solidFill>
                  <a:schemeClr val="tx1"/>
                </a:solidFill>
                <a:latin typeface="+mj-lt"/>
              </a:rPr>
              <a:t>(2020)</a:t>
            </a:r>
          </a:p>
        </p:txBody>
      </p:sp>
      <p:sp>
        <p:nvSpPr>
          <p:cNvPr id="8" name="Rectangle: Rounded Corners 7">
            <a:extLst>
              <a:ext uri="{FF2B5EF4-FFF2-40B4-BE49-F238E27FC236}">
                <a16:creationId xmlns:a16="http://schemas.microsoft.com/office/drawing/2014/main" id="{241B655A-4321-4B5A-8027-2BB1BA440803}"/>
              </a:ext>
            </a:extLst>
          </p:cNvPr>
          <p:cNvSpPr/>
          <p:nvPr/>
        </p:nvSpPr>
        <p:spPr>
          <a:xfrm>
            <a:off x="344773" y="2345960"/>
            <a:ext cx="2586489" cy="2166079"/>
          </a:xfrm>
          <a:prstGeom prst="roundRect">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DFBA1964-87EA-4886-9BC5-AE8E901E8B36}"/>
              </a:ext>
            </a:extLst>
          </p:cNvPr>
          <p:cNvSpPr/>
          <p:nvPr/>
        </p:nvSpPr>
        <p:spPr>
          <a:xfrm>
            <a:off x="9428813" y="2481061"/>
            <a:ext cx="2209800" cy="1802418"/>
          </a:xfrm>
          <a:prstGeom prst="star5">
            <a:avLst>
              <a:gd name="adj" fmla="val 27746"/>
              <a:gd name="hf" fmla="val 105146"/>
              <a:gd name="vf" fmla="val 110557"/>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0">
                <a:solidFill>
                  <a:schemeClr val="tx1"/>
                </a:solidFill>
                <a:latin typeface="+mj-lt"/>
              </a:rPr>
              <a:t>Survey Launch</a:t>
            </a:r>
          </a:p>
          <a:p>
            <a:pPr algn="ctr"/>
            <a:r>
              <a:rPr lang="en-US" spc="40">
                <a:solidFill>
                  <a:schemeClr val="tx1"/>
                </a:solidFill>
                <a:latin typeface="+mj-lt"/>
              </a:rPr>
              <a:t>(2022)</a:t>
            </a:r>
            <a:endParaRPr lang="en-US" spc="40" dirty="0">
              <a:solidFill>
                <a:schemeClr val="tx1"/>
              </a:solidFill>
              <a:latin typeface="+mj-lt"/>
            </a:endParaRPr>
          </a:p>
        </p:txBody>
      </p:sp>
      <p:sp>
        <p:nvSpPr>
          <p:cNvPr id="9" name="Rectangle: Rounded Corners 8">
            <a:extLst>
              <a:ext uri="{FF2B5EF4-FFF2-40B4-BE49-F238E27FC236}">
                <a16:creationId xmlns:a16="http://schemas.microsoft.com/office/drawing/2014/main" id="{05BD76E1-2AB2-4632-A0B1-0BDC271FDB8B}"/>
              </a:ext>
            </a:extLst>
          </p:cNvPr>
          <p:cNvSpPr/>
          <p:nvPr/>
        </p:nvSpPr>
        <p:spPr>
          <a:xfrm>
            <a:off x="3241681" y="228600"/>
            <a:ext cx="7292032" cy="6492875"/>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r>
              <a:rPr lang="en-US" sz="2400" b="1" dirty="0">
                <a:solidFill>
                  <a:schemeClr val="tx1"/>
                </a:solidFill>
              </a:rPr>
              <a:t>Cognitive Testing </a:t>
            </a:r>
          </a:p>
          <a:p>
            <a:pPr algn="ctr">
              <a:spcBef>
                <a:spcPts val="1800"/>
              </a:spcBef>
            </a:pPr>
            <a:endParaRPr lang="en-US" sz="1400" b="1" dirty="0">
              <a:solidFill>
                <a:schemeClr val="tx1"/>
              </a:solidFill>
            </a:endParaRPr>
          </a:p>
          <a:p>
            <a:pPr marL="0" indent="0">
              <a:buNone/>
            </a:pPr>
            <a:r>
              <a:rPr lang="en-US" sz="2000" dirty="0">
                <a:solidFill>
                  <a:schemeClr val="tx1"/>
                </a:solidFill>
              </a:rPr>
              <a:t>A research methodology aimed at learning about the </a:t>
            </a:r>
            <a:r>
              <a:rPr lang="en-US" sz="2000" b="1" dirty="0">
                <a:solidFill>
                  <a:schemeClr val="tx1"/>
                </a:solidFill>
              </a:rPr>
              <a:t>response process</a:t>
            </a:r>
            <a:r>
              <a:rPr lang="en-US" sz="2000" dirty="0">
                <a:solidFill>
                  <a:schemeClr val="tx1"/>
                </a:solidFill>
              </a:rPr>
              <a:t>, and how the questions themselves trigger that response process. </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b="0" spc="-20" dirty="0">
                <a:solidFill>
                  <a:schemeClr val="tx1"/>
                </a:solidFill>
                <a:latin typeface="Calibri" panose="020F0502020204030204" pitchFamily="34" charset="0"/>
                <a:cs typeface="Calibri" panose="020F0502020204030204" pitchFamily="34" charset="0"/>
              </a:rPr>
              <a:t>Do respondents understand what is being asked?</a:t>
            </a:r>
          </a:p>
          <a:p>
            <a:pPr marL="342900" indent="-342900">
              <a:buFont typeface="Arial" panose="020B0604020202020204" pitchFamily="34" charset="0"/>
              <a:buChar char="•"/>
            </a:pPr>
            <a:r>
              <a:rPr lang="en-US" sz="2000" b="0" spc="-20" dirty="0">
                <a:solidFill>
                  <a:schemeClr val="tx1"/>
                </a:solidFill>
                <a:latin typeface="Calibri" panose="020F0502020204030204" pitchFamily="34" charset="0"/>
                <a:cs typeface="Calibri" panose="020F0502020204030204" pitchFamily="34" charset="0"/>
              </a:rPr>
              <a:t>How do respondents interpret the questions?</a:t>
            </a:r>
          </a:p>
          <a:p>
            <a:pPr marL="342900" indent="-342900">
              <a:buFont typeface="Arial" panose="020B0604020202020204" pitchFamily="34" charset="0"/>
              <a:buChar char="•"/>
            </a:pPr>
            <a:r>
              <a:rPr lang="en-US" sz="2000" b="0" spc="-20" dirty="0">
                <a:solidFill>
                  <a:schemeClr val="tx1"/>
                </a:solidFill>
                <a:latin typeface="Calibri" panose="020F0502020204030204" pitchFamily="34" charset="0"/>
                <a:cs typeface="Calibri" panose="020F0502020204030204" pitchFamily="34" charset="0"/>
              </a:rPr>
              <a:t>What assistance might respondents need?</a:t>
            </a:r>
          </a:p>
          <a:p>
            <a:pPr marL="342900" indent="-342900">
              <a:buFont typeface="Arial" panose="020B0604020202020204" pitchFamily="34" charset="0"/>
              <a:buChar char="•"/>
            </a:pPr>
            <a:r>
              <a:rPr lang="en-US" sz="2000" b="0" spc="-20" dirty="0">
                <a:solidFill>
                  <a:schemeClr val="tx1"/>
                </a:solidFill>
                <a:latin typeface="Calibri" panose="020F0502020204030204" pitchFamily="34" charset="0"/>
                <a:cs typeface="Calibri" panose="020F0502020204030204" pitchFamily="34" charset="0"/>
              </a:rPr>
              <a:t>Do respondents have access to the requested data?</a:t>
            </a:r>
          </a:p>
          <a:p>
            <a:pPr marL="342900" indent="-342900">
              <a:buFont typeface="Arial" panose="020B0604020202020204" pitchFamily="34" charset="0"/>
              <a:buChar char="•"/>
            </a:pPr>
            <a:r>
              <a:rPr lang="en-US" sz="2000" b="0" spc="-20" dirty="0">
                <a:solidFill>
                  <a:schemeClr val="tx1"/>
                </a:solidFill>
                <a:latin typeface="Calibri" panose="020F0502020204030204" pitchFamily="34" charset="0"/>
                <a:cs typeface="Calibri" panose="020F0502020204030204" pitchFamily="34" charset="0"/>
              </a:rPr>
              <a:t>What level of difficulty is associated with answering the questions?</a:t>
            </a:r>
          </a:p>
          <a:p>
            <a:pPr marL="519112" lvl="2" indent="-342900">
              <a:buFont typeface="Arial" panose="020B0604020202020204" pitchFamily="34" charset="0"/>
              <a:buChar char="•"/>
            </a:pPr>
            <a:endParaRPr lang="en-US" sz="2000" dirty="0">
              <a:solidFill>
                <a:schemeClr val="tx1"/>
              </a:solidFill>
            </a:endParaRPr>
          </a:p>
        </p:txBody>
      </p:sp>
      <p:cxnSp>
        <p:nvCxnSpPr>
          <p:cNvPr id="11" name="Straight Connector 10">
            <a:extLst>
              <a:ext uri="{FF2B5EF4-FFF2-40B4-BE49-F238E27FC236}">
                <a16:creationId xmlns:a16="http://schemas.microsoft.com/office/drawing/2014/main" id="{321B3FD8-A0B9-40F5-8B6D-52DFBE315A04}"/>
              </a:ext>
            </a:extLst>
          </p:cNvPr>
          <p:cNvCxnSpPr/>
          <p:nvPr/>
        </p:nvCxnSpPr>
        <p:spPr>
          <a:xfrm>
            <a:off x="4958562" y="1945521"/>
            <a:ext cx="365203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005320"/>
      </p:ext>
    </p:extLst>
  </p:cSld>
  <p:clrMapOvr>
    <a:masterClrMapping/>
  </p:clrMapOvr>
</p:sld>
</file>

<file path=ppt/theme/theme1.xml><?xml version="1.0" encoding="utf-8"?>
<a:theme xmlns:a="http://schemas.openxmlformats.org/drawingml/2006/main" name="Office Theme">
  <a:themeElements>
    <a:clrScheme name="r a i n b o w 🍦">
      <a:dk1>
        <a:sysClr val="windowText" lastClr="000000"/>
      </a:dk1>
      <a:lt1>
        <a:sysClr val="window" lastClr="FFFFFF"/>
      </a:lt1>
      <a:dk2>
        <a:srgbClr val="44546A"/>
      </a:dk2>
      <a:lt2>
        <a:srgbClr val="FF99FF"/>
      </a:lt2>
      <a:accent1>
        <a:srgbClr val="FF5509"/>
      </a:accent1>
      <a:accent2>
        <a:srgbClr val="FFC41F"/>
      </a:accent2>
      <a:accent3>
        <a:srgbClr val="A9FF37"/>
      </a:accent3>
      <a:accent4>
        <a:srgbClr val="01FFC3"/>
      </a:accent4>
      <a:accent5>
        <a:srgbClr val="31BAFF"/>
      </a:accent5>
      <a:accent6>
        <a:srgbClr val="F400FA"/>
      </a:accent6>
      <a:hlink>
        <a:srgbClr val="FFB7F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Template Document Labeling Version 11-25-2019" id="{2B29FCDE-9991-402A-BF7C-68A845CABF27}" vid="{4C5D4FD4-241C-44A8-88F4-A8E870F59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FE28DCF60A55469A767A693C98DF30" ma:contentTypeVersion="11" ma:contentTypeDescription="Create a new document." ma:contentTypeScope="" ma:versionID="fd15eec54e9a16b88682b5772339e0fc">
  <xsd:schema xmlns:xsd="http://www.w3.org/2001/XMLSchema" xmlns:xs="http://www.w3.org/2001/XMLSchema" xmlns:p="http://schemas.microsoft.com/office/2006/metadata/properties" xmlns:ns3="caecc2cd-c125-47bb-b7d8-61f5602bf9df" xmlns:ns4="f42af4b1-c551-450a-9f89-76df0847d194" targetNamespace="http://schemas.microsoft.com/office/2006/metadata/properties" ma:root="true" ma:fieldsID="b9f4a88b264629eea6c93697b8a79db7" ns3:_="" ns4:_="">
    <xsd:import namespace="caecc2cd-c125-47bb-b7d8-61f5602bf9df"/>
    <xsd:import namespace="f42af4b1-c551-450a-9f89-76df0847d1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cc2cd-c125-47bb-b7d8-61f5602bf9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af4b1-c551-450a-9f89-76df0847d1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9D7FDE-784D-4DEC-B49C-6F84CF51374D}">
  <ds:schemaRef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f42af4b1-c551-450a-9f89-76df0847d194"/>
    <ds:schemaRef ds:uri="http://schemas.microsoft.com/office/2006/metadata/properties"/>
    <ds:schemaRef ds:uri="http://schemas.openxmlformats.org/package/2006/metadata/core-properties"/>
    <ds:schemaRef ds:uri="caecc2cd-c125-47bb-b7d8-61f5602bf9df"/>
    <ds:schemaRef ds:uri="http://purl.org/dc/dcmitype/"/>
  </ds:schemaRefs>
</ds:datastoreItem>
</file>

<file path=customXml/itemProps2.xml><?xml version="1.0" encoding="utf-8"?>
<ds:datastoreItem xmlns:ds="http://schemas.openxmlformats.org/officeDocument/2006/customXml" ds:itemID="{4D92B14D-EDFD-4FDD-92C0-0DF7EDA55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ecc2cd-c125-47bb-b7d8-61f5602bf9df"/>
    <ds:schemaRef ds:uri="f42af4b1-c551-450a-9f89-76df0847d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ABB135-AD88-424B-A70F-93719B4573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Standard Template Document Labeling Version 11-25-2019</Template>
  <TotalTime>2522</TotalTime>
  <Words>2062</Words>
  <Application>Microsoft Office PowerPoint</Application>
  <PresentationFormat>Widescreen</PresentationFormat>
  <Paragraphs>213</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Courier New</vt:lpstr>
      <vt:lpstr>Verdana</vt:lpstr>
      <vt:lpstr>Office Theme</vt:lpstr>
      <vt:lpstr>Incorporating Machine Learning Into A New Hazardous Materials Survey:</vt:lpstr>
      <vt:lpstr>Overview</vt:lpstr>
      <vt:lpstr>Data Collection Methodology and Research Branch (DCMRB)</vt:lpstr>
      <vt:lpstr>Background: Pipeline and Hazardous Materials Safety Administration (PHMSA)</vt:lpstr>
      <vt:lpstr>Data Gap </vt:lpstr>
      <vt:lpstr>Background: Commodity Flow Survey (CFS)</vt:lpstr>
      <vt:lpstr>The Research Process</vt:lpstr>
      <vt:lpstr>The Research Process</vt:lpstr>
      <vt:lpstr>The Research Process</vt:lpstr>
      <vt:lpstr>The Research Process</vt:lpstr>
      <vt:lpstr>About the Studies </vt:lpstr>
      <vt:lpstr>What is Machine Learning ?</vt:lpstr>
      <vt:lpstr>Machine Learning for the PHMSA Survey</vt:lpstr>
      <vt:lpstr>PowerPoint Presentation</vt:lpstr>
      <vt:lpstr>Machine Learning for the PHMSA Survey</vt:lpstr>
      <vt:lpstr>What did each phase of research teach us about the viability of machine learning? </vt:lpstr>
      <vt:lpstr>Would machine learning work for your survey?</vt:lpstr>
      <vt:lpstr>PowerPoint Presentation</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Machine Learning Into A New Hazardous Materials Survey:</dc:title>
  <dc:creator>Rebecca Keegan (CENSUS/ESMD FED)</dc:creator>
  <cp:lastModifiedBy>Rebecca Keegan (CENSUS/ESMD FED)</cp:lastModifiedBy>
  <cp:revision>198</cp:revision>
  <dcterms:created xsi:type="dcterms:W3CDTF">2022-03-21T12:52:37Z</dcterms:created>
  <dcterms:modified xsi:type="dcterms:W3CDTF">2022-04-06T14:39:49Z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0x01010019FE28DCF60A55469A767A693C98DF30</vt:lpwstr>
  </property>
</Properties>
</file>