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60" r:id="rId7"/>
    <p:sldId id="275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78" r:id="rId18"/>
    <p:sldId id="277" r:id="rId19"/>
    <p:sldId id="276" r:id="rId20"/>
    <p:sldId id="271" r:id="rId21"/>
    <p:sldId id="270" r:id="rId22"/>
    <p:sldId id="272" r:id="rId23"/>
    <p:sldId id="279" r:id="rId24"/>
    <p:sldId id="273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0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9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700"/>
            <a:ext cx="9144000" cy="622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ehsd.migration@census.go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lowsmapper.geo.census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Arial" charset="0"/>
              </a:rPr>
              <a:t>Tutorial for the New and Improved Census Flows Mapper</a:t>
            </a: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Choose a color palette, classification type, and range of movers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Color palette: 4 choices available.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type (defined later):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breaks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 interval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Range of movers: Sliding scale to limit number of movers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048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4267200"/>
            <a:ext cx="3124200" cy="1847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927"/>
            <a:ext cx="6172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915399" cy="61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7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562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Classification type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Breaks (Jenks)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Maximizes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differences between interval classes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ivides flows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equally among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categories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inflows/outflows and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positive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categories for net flows.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characteristics, there are  fewer categories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due to suppressed flows.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Equal interval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ivides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data range into equal-sized subranges based on the difference between the smallest and largest flows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information, see the FAQ  tab on the top of Census Flows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apper.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927"/>
            <a:ext cx="6172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– Natural Breaks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59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5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927"/>
            <a:ext cx="6172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– Quantile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8604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927"/>
            <a:ext cx="6172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– Equal Intervals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1694"/>
            <a:ext cx="8610600" cy="592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Home, Zoom Level, and Tabs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68" y="16002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600200"/>
            <a:ext cx="6679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Return to original view (initial extent) of the map.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Zoom level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Zoom in or out of the map to 12 different levels. The mouse scroll wheel can also be used to zoom in or out.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69" y="2204442"/>
            <a:ext cx="333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0300" y="3200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3785609"/>
            <a:ext cx="7248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County statistics-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information on type of movement to and from the selected county. 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 table-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next slide. 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this map-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about how to use the map, definitions, and variables. 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-Helpful answers to selected frequently asked questions.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Toggle cities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Enable/disable city names and locations. Displayed cities change by zoom level.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Tabs: Data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505200"/>
            <a:ext cx="8077200" cy="2438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County name search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Sortable and movable columns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and county FIPS codes provided (for mapping applications)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2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Saving map as pdf document – this function was available in previous releases of Census Flows Mapper.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Census Flows Mapper Landing Page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34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2819400"/>
            <a:ext cx="2438400" cy="1447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3352800"/>
            <a:ext cx="1219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8457" y="2939143"/>
            <a:ext cx="1491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launch the Census Flows Mapper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09600"/>
            <a:ext cx="8153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Census Flows Mapper is a joint project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Cartographic Products and Services Branch (Geography division)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Journey to Work and Migration Statistics Branch (SEHSD).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sehsd.migration@census.gov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call 301-763-2454.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0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Census Flows Mapper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399"/>
            <a:ext cx="8839200" cy="4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Census Flows Mapper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Topic: County-to-county migration flows. 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Data: 2006-2010 to 2010-2014 5-year American Community Survey (ACS). 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Cross by characteristics (e.g., age, place of birth, ability to speak English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Extract data.</a:t>
            </a:r>
          </a:p>
          <a:p>
            <a:pPr marL="0" indent="0" eaLnBrk="1" hangingPunct="1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Link to Census Flows Mapper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1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Arial" charset="0"/>
              </a:rPr>
              <a:t>Choose a county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half" idx="1"/>
          </p:nvPr>
        </p:nvSpPr>
        <p:spPr>
          <a:xfrm>
            <a:off x="38100" y="1325007"/>
            <a:ext cx="4038600" cy="56832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Arial" charset="0"/>
              </a:rPr>
              <a:t>1) Enter county name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half" idx="2"/>
          </p:nvPr>
        </p:nvSpPr>
        <p:spPr>
          <a:xfrm>
            <a:off x="4610100" y="1325007"/>
            <a:ext cx="4038600" cy="568325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2000" dirty="0" smtClean="0">
                <a:latin typeface="Arial" charset="0"/>
              </a:rPr>
              <a:t>2) Click on a county of interest in the map and “Map County </a:t>
            </a:r>
            <a:r>
              <a:rPr lang="en-US" sz="2000" dirty="0">
                <a:latin typeface="Arial" charset="0"/>
              </a:rPr>
              <a:t>M</a:t>
            </a:r>
            <a:r>
              <a:rPr lang="en-US" sz="2000" dirty="0" smtClean="0">
                <a:latin typeface="Arial" charset="0"/>
              </a:rPr>
              <a:t>igration </a:t>
            </a:r>
            <a:r>
              <a:rPr lang="en-US" sz="2000" dirty="0">
                <a:latin typeface="Arial" charset="0"/>
              </a:rPr>
              <a:t>F</a:t>
            </a:r>
            <a:r>
              <a:rPr lang="en-US" sz="2000" dirty="0" smtClean="0">
                <a:latin typeface="Arial" charset="0"/>
              </a:rPr>
              <a:t>lows”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3165"/>
            <a:ext cx="3467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37" y="2378867"/>
            <a:ext cx="4854041" cy="371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343400" y="4426948"/>
            <a:ext cx="2362200" cy="983252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526946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here to load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13393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9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Choose a dataset and type of migration flow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half" idx="1"/>
          </p:nvPr>
        </p:nvSpPr>
        <p:spPr>
          <a:xfrm>
            <a:off x="1143000" y="5105400"/>
            <a:ext cx="6934200" cy="53340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2600" dirty="0" smtClean="0">
                <a:latin typeface="Arial" charset="0"/>
              </a:rPr>
              <a:t>Note that available characteristics vary between datasets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57500" y="2667000"/>
            <a:ext cx="32766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migration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7086600" cy="3763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Net: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Inbound flow minus outbound flow. </a:t>
            </a:r>
          </a:p>
          <a:p>
            <a:pPr marL="0" indent="0">
              <a:buNone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Outbound: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flow from the selected county into another county.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Inbound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into the selected county from another county.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71487" y="9698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Choose a category within a characteristic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228975" cy="45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3657600"/>
            <a:ext cx="3124200" cy="2078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Characteristics for each dataset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83058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3800" i="1" dirty="0" smtClean="0"/>
          </a:p>
          <a:p>
            <a:pPr marL="0" indent="0">
              <a:buNone/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2006-2010: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Age; Race; Sex; Hispanic or Latino Origin</a:t>
            </a:r>
          </a:p>
          <a:p>
            <a:pPr marL="0" indent="0">
              <a:buNone/>
            </a:pP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2007-2011: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Attainment; Individual Income; Household Income</a:t>
            </a:r>
          </a:p>
          <a:p>
            <a:pPr marL="0" indent="0">
              <a:buNone/>
            </a:pP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2008-2012: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Occupation; Employment Status; Work Status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2009-2013: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to Speak English; Place of Birth; Years in the United States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2010-2014: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to Householder; Household Type; Housing Tenure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Once there are non-overlapping 5-year datasets, the characteristics will repeat. For instance, the 2011-2015 characteristics will use the same ones as 2006-2010</a:t>
            </a:r>
            <a:r>
              <a:rPr lang="en-US" sz="33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US" sz="33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smtClean="0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en-US" sz="33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smtClean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and Hispanic or Latino Origin.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fdceae8a-9d57-4e86-9108-de4384f547e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557a95a-962d-47e7-8af1-548f79049771">3J7TJ2AYAA5W-134-23</_dlc_DocId>
    <_dlc_DocIdUrl xmlns="8557a95a-962d-47e7-8af1-548f79049771">
      <Url>https://collab.ecm.census.gov/div/cnmp/intranet/CIDB/_layouts/DocIdRedir.aspx?ID=3J7TJ2AYAA5W-134-23</Url>
      <Description>3J7TJ2AYAA5W-134-23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B1F9FA5B2E847971EAB42F3EC9A01" ma:contentTypeVersion="1" ma:contentTypeDescription="Create a new document." ma:contentTypeScope="" ma:versionID="1c5faaff316f9855ec4d2e1d55b0a4fe">
  <xsd:schema xmlns:xsd="http://www.w3.org/2001/XMLSchema" xmlns:xs="http://www.w3.org/2001/XMLSchema" xmlns:p="http://schemas.microsoft.com/office/2006/metadata/properties" xmlns:ns1="http://schemas.microsoft.com/sharepoint/v3" xmlns:ns2="8557a95a-962d-47e7-8af1-548f79049771" targetNamespace="http://schemas.microsoft.com/office/2006/metadata/properties" ma:root="true" ma:fieldsID="187551ad75eab5ea22da3d5cccd8299b" ns1:_="" ns2:_="">
    <xsd:import namespace="http://schemas.microsoft.com/sharepoint/v3"/>
    <xsd:import namespace="8557a95a-962d-47e7-8af1-548f790497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7a95a-962d-47e7-8af1-548f790497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E943B-F310-4702-8772-8D4872CB95A1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557a95a-962d-47e7-8af1-548f79049771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6BE672-552D-4B41-B715-11919008EFF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18E7632-063A-41A2-B16E-9249E9146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57a95a-962d-47e7-8af1-548f79049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DC1FD65-A99F-4CCD-9872-CB470DA5C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559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Tutorial for the New and Improved Census Flows Mapper</vt:lpstr>
      <vt:lpstr>The Census Flows Mapper Landing Page</vt:lpstr>
      <vt:lpstr>Census Flows Mapper</vt:lpstr>
      <vt:lpstr>Census Flows Mapper</vt:lpstr>
      <vt:lpstr>Choose a county</vt:lpstr>
      <vt:lpstr>Choose a dataset and type of migration flow</vt:lpstr>
      <vt:lpstr>Types of migration flows</vt:lpstr>
      <vt:lpstr>Choose a category within a characteristic</vt:lpstr>
      <vt:lpstr>Characteristics for each dataset </vt:lpstr>
      <vt:lpstr>Choose a color palette, classification type, and range of movers</vt:lpstr>
      <vt:lpstr>Results</vt:lpstr>
      <vt:lpstr>Classification type</vt:lpstr>
      <vt:lpstr>Example – Natural Breaks</vt:lpstr>
      <vt:lpstr>Example – Quantile</vt:lpstr>
      <vt:lpstr>Example – Equal Intervals</vt:lpstr>
      <vt:lpstr>Home, Zoom Level, and Tabs</vt:lpstr>
      <vt:lpstr>Tabs Explained</vt:lpstr>
      <vt:lpstr>Tabs: Data Table</vt:lpstr>
      <vt:lpstr>Still in Development</vt:lpstr>
      <vt:lpstr>Questions?</vt:lpstr>
    </vt:vector>
  </TitlesOfParts>
  <Company>U.S. Department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johns225</dc:creator>
  <cp:lastModifiedBy>William K Koerber</cp:lastModifiedBy>
  <cp:revision>84</cp:revision>
  <dcterms:created xsi:type="dcterms:W3CDTF">2014-02-21T16:52:57Z</dcterms:created>
  <dcterms:modified xsi:type="dcterms:W3CDTF">2016-10-17T13:39:30Z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0x010100743B1F9FA5B2E847971EAB42F3EC9A01</vt:lpwstr>
  </property>
  <property fmtid="{D5CDD505-2E9C-101B-9397-08002B2CF9AE}" pid="3" name="_dlc_DocIdItemGuid">
    <vt:lpwstr>552bcee6-2873-4c5e-8d80-f932545cbf90</vt:lpwstr>
  </property>
</Properties>
</file>