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1.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4" r:id="rId5"/>
  </p:sldMasterIdLst>
  <p:notesMasterIdLst>
    <p:notesMasterId r:id="rId45"/>
  </p:notesMasterIdLst>
  <p:handoutMasterIdLst>
    <p:handoutMasterId r:id="rId46"/>
  </p:handoutMasterIdLst>
  <p:sldIdLst>
    <p:sldId id="672" r:id="rId6"/>
    <p:sldId id="380" r:id="rId7"/>
    <p:sldId id="702" r:id="rId8"/>
    <p:sldId id="500" r:id="rId9"/>
    <p:sldId id="687" r:id="rId10"/>
    <p:sldId id="682" r:id="rId11"/>
    <p:sldId id="683" r:id="rId12"/>
    <p:sldId id="684" r:id="rId13"/>
    <p:sldId id="681" r:id="rId14"/>
    <p:sldId id="685" r:id="rId15"/>
    <p:sldId id="678" r:id="rId16"/>
    <p:sldId id="686" r:id="rId17"/>
    <p:sldId id="314" r:id="rId18"/>
    <p:sldId id="317" r:id="rId19"/>
    <p:sldId id="329" r:id="rId20"/>
    <p:sldId id="665" r:id="rId21"/>
    <p:sldId id="640" r:id="rId22"/>
    <p:sldId id="701" r:id="rId23"/>
    <p:sldId id="643" r:id="rId24"/>
    <p:sldId id="693" r:id="rId25"/>
    <p:sldId id="689" r:id="rId26"/>
    <p:sldId id="690" r:id="rId27"/>
    <p:sldId id="691" r:id="rId28"/>
    <p:sldId id="700" r:id="rId29"/>
    <p:sldId id="692" r:id="rId30"/>
    <p:sldId id="694" r:id="rId31"/>
    <p:sldId id="695" r:id="rId32"/>
    <p:sldId id="696" r:id="rId33"/>
    <p:sldId id="697" r:id="rId34"/>
    <p:sldId id="698" r:id="rId35"/>
    <p:sldId id="498" r:id="rId36"/>
    <p:sldId id="486" r:id="rId37"/>
    <p:sldId id="661" r:id="rId38"/>
    <p:sldId id="671" r:id="rId39"/>
    <p:sldId id="699" r:id="rId40"/>
    <p:sldId id="676" r:id="rId41"/>
    <p:sldId id="651" r:id="rId42"/>
    <p:sldId id="679" r:id="rId43"/>
    <p:sldId id="703" r:id="rId44"/>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ri Crowley" initials="LC" lastIdx="2" clrIdx="0">
    <p:extLst>
      <p:ext uri="{19B8F6BF-5375-455C-9EA6-DF929625EA0E}">
        <p15:presenceInfo xmlns:p15="http://schemas.microsoft.com/office/powerpoint/2012/main" userId="S-1-5-21-3498073188-41754738-301997179-11060" providerId="AD"/>
      </p:ext>
    </p:extLst>
  </p:cmAuthor>
  <p:cmAuthor id="2" name="Vanessa Ambrosini" initials="VA" lastIdx="13" clrIdx="1">
    <p:extLst>
      <p:ext uri="{19B8F6BF-5375-455C-9EA6-DF929625EA0E}">
        <p15:presenceInfo xmlns:p15="http://schemas.microsoft.com/office/powerpoint/2012/main" userId="S::Vanessa.Ambrosini@trade.gov::404f75bb-fab6-4ba8-b10f-0adcc53df737" providerId="AD"/>
      </p:ext>
    </p:extLst>
  </p:cmAuthor>
  <p:cmAuthor id="3" name="Tracy Gerstle" initials="TG" lastIdx="7" clrIdx="2">
    <p:extLst>
      <p:ext uri="{19B8F6BF-5375-455C-9EA6-DF929625EA0E}">
        <p15:presenceInfo xmlns:p15="http://schemas.microsoft.com/office/powerpoint/2012/main" userId="S-1-5-21-3498073188-41754738-301997179-24164" providerId="AD"/>
      </p:ext>
    </p:extLst>
  </p:cmAuthor>
  <p:cmAuthor id="4" name="Blandine Trouille" initials="BT" lastIdx="17" clrIdx="3">
    <p:extLst>
      <p:ext uri="{19B8F6BF-5375-455C-9EA6-DF929625EA0E}">
        <p15:presenceInfo xmlns:p15="http://schemas.microsoft.com/office/powerpoint/2012/main" userId="S::Blandine.Trouille@trade.gov::bcd01039-554d-472e-862c-296a98561d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CEF99B-D4F9-4739-B379-5155C45085DB}" v="135" dt="2019-10-09T15:01:40.202"/>
    <p1510:client id="{233EA08D-F843-4550-AE8D-D584A85618E8}" v="1186" dt="2019-10-09T12:18:29.3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118" autoAdjust="0"/>
  </p:normalViewPr>
  <p:slideViewPr>
    <p:cSldViewPr>
      <p:cViewPr varScale="1">
        <p:scale>
          <a:sx n="66" d="100"/>
          <a:sy n="66" d="100"/>
        </p:scale>
        <p:origin x="2094" y="72"/>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racy%20Gerstle\Documents\US%20Expor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750267327695146E-2"/>
          <c:y val="0.25815500480229292"/>
          <c:w val="0.90627442403032954"/>
          <c:h val="0.67674989830893451"/>
        </c:manualLayout>
      </c:layout>
      <c:barChart>
        <c:barDir val="col"/>
        <c:grouping val="clustered"/>
        <c:varyColors val="0"/>
        <c:ser>
          <c:idx val="0"/>
          <c:order val="0"/>
          <c:spPr>
            <a:solidFill>
              <a:schemeClr val="accent1"/>
            </a:solidFill>
            <a:ln>
              <a:noFill/>
            </a:ln>
            <a:effectLst/>
          </c:spPr>
          <c:invertIfNegative val="0"/>
          <c:cat>
            <c:numRef>
              <c:f>Sheet2!$B$6:$K$6</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Sheet2!$B$18:$K$18</c:f>
              <c:numCache>
                <c:formatCode>#,##0</c:formatCode>
                <c:ptCount val="10"/>
                <c:pt idx="0">
                  <c:v>131524454713</c:v>
                </c:pt>
                <c:pt idx="1">
                  <c:v>162204926025</c:v>
                </c:pt>
                <c:pt idx="2">
                  <c:v>181394936382</c:v>
                </c:pt>
                <c:pt idx="3">
                  <c:v>181437682386</c:v>
                </c:pt>
                <c:pt idx="4">
                  <c:v>184891166462</c:v>
                </c:pt>
                <c:pt idx="5">
                  <c:v>183674962341</c:v>
                </c:pt>
                <c:pt idx="6">
                  <c:v>174853798620</c:v>
                </c:pt>
                <c:pt idx="7">
                  <c:v>165518913990</c:v>
                </c:pt>
                <c:pt idx="8">
                  <c:v>176654336972</c:v>
                </c:pt>
                <c:pt idx="9">
                  <c:v>189258106666</c:v>
                </c:pt>
              </c:numCache>
            </c:numRef>
          </c:val>
          <c:extLst>
            <c:ext xmlns:c16="http://schemas.microsoft.com/office/drawing/2014/chart" uri="{C3380CC4-5D6E-409C-BE32-E72D297353CC}">
              <c16:uniqueId val="{00000000-3BBC-4AB9-A7AC-3FA18BF61BE2}"/>
            </c:ext>
          </c:extLst>
        </c:ser>
        <c:dLbls>
          <c:showLegendKey val="0"/>
          <c:showVal val="0"/>
          <c:showCatName val="0"/>
          <c:showSerName val="0"/>
          <c:showPercent val="0"/>
          <c:showBubbleSize val="0"/>
        </c:dLbls>
        <c:gapWidth val="219"/>
        <c:overlap val="-27"/>
        <c:axId val="457782776"/>
        <c:axId val="457789008"/>
      </c:barChart>
      <c:catAx>
        <c:axId val="45778277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7789008"/>
        <c:crosses val="autoZero"/>
        <c:auto val="1"/>
        <c:lblAlgn val="ctr"/>
        <c:lblOffset val="100"/>
        <c:tickLblSkip val="1"/>
        <c:noMultiLvlLbl val="0"/>
      </c:catAx>
      <c:valAx>
        <c:axId val="4577890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7782776"/>
        <c:crosses val="autoZero"/>
        <c:crossBetween val="between"/>
        <c:dispUnits>
          <c:builtInUnit val="b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4" dt="2019-10-07T15:13:59.561" idx="15">
    <p:pos x="10" y="10"/>
    <p:text>Need to either eliminate or locate elsewhere.</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302FD3-771E-47AF-9985-366A262355AB}" type="doc">
      <dgm:prSet loTypeId="urn:microsoft.com/office/officeart/2008/layout/VerticalCurvedList" loCatId="list" qsTypeId="urn:microsoft.com/office/officeart/2005/8/quickstyle/simple3" qsCatId="simple" csTypeId="urn:microsoft.com/office/officeart/2005/8/colors/accent1_2" csCatId="accent1" phldr="1"/>
      <dgm:spPr/>
      <dgm:t>
        <a:bodyPr/>
        <a:lstStyle/>
        <a:p>
          <a:endParaRPr lang="en-US"/>
        </a:p>
      </dgm:t>
    </dgm:pt>
    <dgm:pt modelId="{B0F2CD62-0019-4225-8AB9-7C614ACCDC21}">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i="1" dirty="0"/>
            <a:t>Industry &amp; Analysis/Industry Offices</a:t>
          </a:r>
        </a:p>
        <a:p>
          <a:pPr marL="0" marR="0" lvl="0" indent="0" defTabSz="1244600" eaLnBrk="1" fontAlgn="auto" latinLnBrk="0" hangingPunct="1">
            <a:lnSpc>
              <a:spcPct val="90000"/>
            </a:lnSpc>
            <a:spcBef>
              <a:spcPct val="0"/>
            </a:spcBef>
            <a:spcAft>
              <a:spcPct val="35000"/>
            </a:spcAft>
            <a:buClrTx/>
            <a:buSzTx/>
            <a:buFontTx/>
            <a:buNone/>
            <a:tabLst/>
            <a:defRPr/>
          </a:pPr>
          <a:r>
            <a:rPr lang="en-US" sz="1400" b="1" i="1" dirty="0"/>
            <a:t>Leads within ITA for an assigned industry sector,  monitor US exports and competitiveness, producing market research and supporting trade policies in support of industry</a:t>
          </a:r>
        </a:p>
        <a:p>
          <a:pPr marL="0" lvl="0" defTabSz="1244600">
            <a:lnSpc>
              <a:spcPct val="90000"/>
            </a:lnSpc>
            <a:spcBef>
              <a:spcPct val="0"/>
            </a:spcBef>
            <a:spcAft>
              <a:spcPct val="35000"/>
            </a:spcAft>
            <a:buNone/>
          </a:pPr>
          <a:endParaRPr lang="en-US" sz="2800" b="1" i="1" dirty="0"/>
        </a:p>
      </dgm:t>
    </dgm:pt>
    <dgm:pt modelId="{24451861-3417-44FD-9AA9-13D512719974}" type="parTrans" cxnId="{9AC1A40A-D38A-4B7E-B5AE-603C2D87D384}">
      <dgm:prSet/>
      <dgm:spPr/>
      <dgm:t>
        <a:bodyPr/>
        <a:lstStyle/>
        <a:p>
          <a:endParaRPr lang="en-US"/>
        </a:p>
      </dgm:t>
    </dgm:pt>
    <dgm:pt modelId="{461D3AB7-152A-4995-92E3-2112D0E65512}" type="sibTrans" cxnId="{9AC1A40A-D38A-4B7E-B5AE-603C2D87D384}">
      <dgm:prSet/>
      <dgm:spPr/>
      <dgm:t>
        <a:bodyPr/>
        <a:lstStyle/>
        <a:p>
          <a:endParaRPr lang="en-US"/>
        </a:p>
      </dgm:t>
    </dgm:pt>
    <dgm:pt modelId="{97E17EEF-B24F-4316-8385-64E66A140602}">
      <dgm:prSet phldrT="[Text]" custT="1"/>
      <dgm:spPr/>
      <dgm:t>
        <a:bodyPr/>
        <a:lstStyle/>
        <a:p>
          <a:r>
            <a:rPr lang="en-US" sz="2800" b="1" i="1" dirty="0"/>
            <a:t>Enforcement &amp; Compliance</a:t>
          </a:r>
        </a:p>
        <a:p>
          <a:r>
            <a:rPr lang="en-US" sz="1400" b="1" i="1" dirty="0"/>
            <a:t>Monitors our trading partners compliance with trade agreements and support US firms engaged in disputes for unfair trading practices</a:t>
          </a:r>
        </a:p>
      </dgm:t>
    </dgm:pt>
    <dgm:pt modelId="{8B1D77FA-4F2A-4411-B2E7-FBFBB1EB4FA8}" type="parTrans" cxnId="{73814589-9048-445C-A7D8-4CE69D2D2A30}">
      <dgm:prSet/>
      <dgm:spPr/>
      <dgm:t>
        <a:bodyPr/>
        <a:lstStyle/>
        <a:p>
          <a:endParaRPr lang="en-US"/>
        </a:p>
      </dgm:t>
    </dgm:pt>
    <dgm:pt modelId="{84565D0B-58E7-4D23-BBBF-54F8EAD1ED8A}" type="sibTrans" cxnId="{73814589-9048-445C-A7D8-4CE69D2D2A30}">
      <dgm:prSet/>
      <dgm:spPr/>
      <dgm:t>
        <a:bodyPr/>
        <a:lstStyle/>
        <a:p>
          <a:endParaRPr lang="en-US"/>
        </a:p>
      </dgm:t>
    </dgm:pt>
    <dgm:pt modelId="{D81CD07D-251D-4D78-8728-840FE72CD78D}">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i="1" dirty="0"/>
            <a:t>U.S. Commercial Service</a:t>
          </a:r>
        </a:p>
        <a:p>
          <a:pPr marL="0" marR="0" lvl="0" indent="0" defTabSz="914400" eaLnBrk="1" fontAlgn="auto" latinLnBrk="0" hangingPunct="1">
            <a:lnSpc>
              <a:spcPct val="100000"/>
            </a:lnSpc>
            <a:spcBef>
              <a:spcPts val="0"/>
            </a:spcBef>
            <a:spcAft>
              <a:spcPts val="0"/>
            </a:spcAft>
            <a:buClrTx/>
            <a:buSzTx/>
            <a:buFontTx/>
            <a:buNone/>
            <a:tabLst/>
            <a:defRPr/>
          </a:pPr>
          <a:r>
            <a:rPr lang="en-US" sz="1400" b="1" i="1" dirty="0"/>
            <a:t>Often first, local point of inquiry, within ITA, Business Advisor and Coordinator for USG assistance </a:t>
          </a:r>
        </a:p>
        <a:p>
          <a:pPr marL="0" lvl="0" defTabSz="1244600">
            <a:lnSpc>
              <a:spcPct val="90000"/>
            </a:lnSpc>
            <a:spcBef>
              <a:spcPct val="0"/>
            </a:spcBef>
            <a:spcAft>
              <a:spcPct val="35000"/>
            </a:spcAft>
            <a:buNone/>
          </a:pPr>
          <a:endParaRPr lang="en-US" sz="2800" b="1" i="1" dirty="0"/>
        </a:p>
      </dgm:t>
    </dgm:pt>
    <dgm:pt modelId="{AAFD03DF-A48C-4720-80EC-94B98D8DA8BB}" type="parTrans" cxnId="{E87D0536-16C5-4A99-9E23-8E06F6FD8804}">
      <dgm:prSet/>
      <dgm:spPr/>
      <dgm:t>
        <a:bodyPr/>
        <a:lstStyle/>
        <a:p>
          <a:endParaRPr lang="en-US"/>
        </a:p>
      </dgm:t>
    </dgm:pt>
    <dgm:pt modelId="{64B33FBA-A9D1-449F-B512-A0E6646054DD}" type="sibTrans" cxnId="{E87D0536-16C5-4A99-9E23-8E06F6FD8804}">
      <dgm:prSet/>
      <dgm:spPr/>
      <dgm:t>
        <a:bodyPr/>
        <a:lstStyle/>
        <a:p>
          <a:endParaRPr lang="en-US"/>
        </a:p>
      </dgm:t>
    </dgm:pt>
    <dgm:pt modelId="{DAD930AD-E198-489B-99A4-303A78A42C93}" type="pres">
      <dgm:prSet presAssocID="{78302FD3-771E-47AF-9985-366A262355AB}" presName="Name0" presStyleCnt="0">
        <dgm:presLayoutVars>
          <dgm:chMax val="7"/>
          <dgm:chPref val="7"/>
          <dgm:dir/>
        </dgm:presLayoutVars>
      </dgm:prSet>
      <dgm:spPr/>
      <dgm:t>
        <a:bodyPr/>
        <a:lstStyle/>
        <a:p>
          <a:endParaRPr lang="en-US"/>
        </a:p>
      </dgm:t>
    </dgm:pt>
    <dgm:pt modelId="{01899196-FFAE-43CA-87F0-A8BDAE944A1E}" type="pres">
      <dgm:prSet presAssocID="{78302FD3-771E-47AF-9985-366A262355AB}" presName="Name1" presStyleCnt="0"/>
      <dgm:spPr/>
    </dgm:pt>
    <dgm:pt modelId="{FBAF2070-496F-47F8-A8C4-8AFCB1AE9EF2}" type="pres">
      <dgm:prSet presAssocID="{78302FD3-771E-47AF-9985-366A262355AB}" presName="cycle" presStyleCnt="0"/>
      <dgm:spPr/>
    </dgm:pt>
    <dgm:pt modelId="{03BCC1CB-AA92-4F0C-A8C2-72B88814A701}" type="pres">
      <dgm:prSet presAssocID="{78302FD3-771E-47AF-9985-366A262355AB}" presName="srcNode" presStyleLbl="node1" presStyleIdx="0" presStyleCnt="3"/>
      <dgm:spPr/>
    </dgm:pt>
    <dgm:pt modelId="{2A917591-7257-493A-ACF3-9D040D702926}" type="pres">
      <dgm:prSet presAssocID="{78302FD3-771E-47AF-9985-366A262355AB}" presName="conn" presStyleLbl="parChTrans1D2" presStyleIdx="0" presStyleCnt="1"/>
      <dgm:spPr/>
      <dgm:t>
        <a:bodyPr/>
        <a:lstStyle/>
        <a:p>
          <a:endParaRPr lang="en-US"/>
        </a:p>
      </dgm:t>
    </dgm:pt>
    <dgm:pt modelId="{BEF3FF48-77C0-4F03-8E05-91EB0136E385}" type="pres">
      <dgm:prSet presAssocID="{78302FD3-771E-47AF-9985-366A262355AB}" presName="extraNode" presStyleLbl="node1" presStyleIdx="0" presStyleCnt="3"/>
      <dgm:spPr/>
    </dgm:pt>
    <dgm:pt modelId="{B4452AC7-5E72-4FA7-B1FC-7BD1F8DE7A83}" type="pres">
      <dgm:prSet presAssocID="{78302FD3-771E-47AF-9985-366A262355AB}" presName="dstNode" presStyleLbl="node1" presStyleIdx="0" presStyleCnt="3"/>
      <dgm:spPr/>
    </dgm:pt>
    <dgm:pt modelId="{0F82E29D-B963-4A19-BD48-D2080526E4E2}" type="pres">
      <dgm:prSet presAssocID="{B0F2CD62-0019-4225-8AB9-7C614ACCDC21}" presName="text_1" presStyleLbl="node1" presStyleIdx="0" presStyleCnt="3" custScaleY="146734">
        <dgm:presLayoutVars>
          <dgm:bulletEnabled val="1"/>
        </dgm:presLayoutVars>
      </dgm:prSet>
      <dgm:spPr/>
      <dgm:t>
        <a:bodyPr/>
        <a:lstStyle/>
        <a:p>
          <a:endParaRPr lang="en-US"/>
        </a:p>
      </dgm:t>
    </dgm:pt>
    <dgm:pt modelId="{F9D1EFD0-43C8-4E8C-B230-DD5CA6B773E9}" type="pres">
      <dgm:prSet presAssocID="{B0F2CD62-0019-4225-8AB9-7C614ACCDC21}" presName="accent_1" presStyleCnt="0"/>
      <dgm:spPr/>
    </dgm:pt>
    <dgm:pt modelId="{1372C351-DC6D-4475-AD3B-BE4299145D4D}" type="pres">
      <dgm:prSet presAssocID="{B0F2CD62-0019-4225-8AB9-7C614ACCDC21}" presName="accentRepeatNode" presStyleLbl="solidFgAcc1" presStyleIdx="0" presStyleCnt="3"/>
      <dgm:spPr/>
    </dgm:pt>
    <dgm:pt modelId="{A6A48171-D5FC-413A-8242-4045E67D8146}" type="pres">
      <dgm:prSet presAssocID="{D81CD07D-251D-4D78-8728-840FE72CD78D}" presName="text_2" presStyleLbl="node1" presStyleIdx="1" presStyleCnt="3" custScaleY="140889" custLinFactNeighborX="-541" custLinFactNeighborY="11214">
        <dgm:presLayoutVars>
          <dgm:bulletEnabled val="1"/>
        </dgm:presLayoutVars>
      </dgm:prSet>
      <dgm:spPr/>
      <dgm:t>
        <a:bodyPr/>
        <a:lstStyle/>
        <a:p>
          <a:endParaRPr lang="en-US"/>
        </a:p>
      </dgm:t>
    </dgm:pt>
    <dgm:pt modelId="{463B145C-B601-4EAF-912A-A4CC426A10A1}" type="pres">
      <dgm:prSet presAssocID="{D81CD07D-251D-4D78-8728-840FE72CD78D}" presName="accent_2" presStyleCnt="0"/>
      <dgm:spPr/>
    </dgm:pt>
    <dgm:pt modelId="{1CC92867-8BB5-435B-8B22-A740665ADC2B}" type="pres">
      <dgm:prSet presAssocID="{D81CD07D-251D-4D78-8728-840FE72CD78D}" presName="accentRepeatNode" presStyleLbl="solidFgAcc1" presStyleIdx="1" presStyleCnt="3"/>
      <dgm:spPr/>
    </dgm:pt>
    <dgm:pt modelId="{4EEB2089-1784-41A6-8883-E6AB4959E6EF}" type="pres">
      <dgm:prSet presAssocID="{97E17EEF-B24F-4316-8385-64E66A140602}" presName="text_3" presStyleLbl="node1" presStyleIdx="2" presStyleCnt="3">
        <dgm:presLayoutVars>
          <dgm:bulletEnabled val="1"/>
        </dgm:presLayoutVars>
      </dgm:prSet>
      <dgm:spPr/>
      <dgm:t>
        <a:bodyPr/>
        <a:lstStyle/>
        <a:p>
          <a:endParaRPr lang="en-US"/>
        </a:p>
      </dgm:t>
    </dgm:pt>
    <dgm:pt modelId="{10E65F9C-D8DD-442E-A703-7B5C5EDE7252}" type="pres">
      <dgm:prSet presAssocID="{97E17EEF-B24F-4316-8385-64E66A140602}" presName="accent_3" presStyleCnt="0"/>
      <dgm:spPr/>
    </dgm:pt>
    <dgm:pt modelId="{E5D9B389-1706-45DD-B8EA-053406FF96B5}" type="pres">
      <dgm:prSet presAssocID="{97E17EEF-B24F-4316-8385-64E66A140602}" presName="accentRepeatNode" presStyleLbl="solidFgAcc1" presStyleIdx="2" presStyleCnt="3"/>
      <dgm:spPr/>
    </dgm:pt>
  </dgm:ptLst>
  <dgm:cxnLst>
    <dgm:cxn modelId="{FDD3E08D-CCE0-49A3-86FD-91ED6D348F8A}" type="presOf" srcId="{B0F2CD62-0019-4225-8AB9-7C614ACCDC21}" destId="{0F82E29D-B963-4A19-BD48-D2080526E4E2}" srcOrd="0" destOrd="0" presId="urn:microsoft.com/office/officeart/2008/layout/VerticalCurvedList"/>
    <dgm:cxn modelId="{E87D0536-16C5-4A99-9E23-8E06F6FD8804}" srcId="{78302FD3-771E-47AF-9985-366A262355AB}" destId="{D81CD07D-251D-4D78-8728-840FE72CD78D}" srcOrd="1" destOrd="0" parTransId="{AAFD03DF-A48C-4720-80EC-94B98D8DA8BB}" sibTransId="{64B33FBA-A9D1-449F-B512-A0E6646054DD}"/>
    <dgm:cxn modelId="{73814589-9048-445C-A7D8-4CE69D2D2A30}" srcId="{78302FD3-771E-47AF-9985-366A262355AB}" destId="{97E17EEF-B24F-4316-8385-64E66A140602}" srcOrd="2" destOrd="0" parTransId="{8B1D77FA-4F2A-4411-B2E7-FBFBB1EB4FA8}" sibTransId="{84565D0B-58E7-4D23-BBBF-54F8EAD1ED8A}"/>
    <dgm:cxn modelId="{2A7BF0B3-3C4D-49A6-87EA-F959FCC0E93A}" type="presOf" srcId="{461D3AB7-152A-4995-92E3-2112D0E65512}" destId="{2A917591-7257-493A-ACF3-9D040D702926}" srcOrd="0" destOrd="0" presId="urn:microsoft.com/office/officeart/2008/layout/VerticalCurvedList"/>
    <dgm:cxn modelId="{D36DE81C-4793-41C5-A388-B84656D8C530}" type="presOf" srcId="{97E17EEF-B24F-4316-8385-64E66A140602}" destId="{4EEB2089-1784-41A6-8883-E6AB4959E6EF}" srcOrd="0" destOrd="0" presId="urn:microsoft.com/office/officeart/2008/layout/VerticalCurvedList"/>
    <dgm:cxn modelId="{78C6BCBE-AA55-4551-B380-1DF856D68880}" type="presOf" srcId="{D81CD07D-251D-4D78-8728-840FE72CD78D}" destId="{A6A48171-D5FC-413A-8242-4045E67D8146}" srcOrd="0" destOrd="0" presId="urn:microsoft.com/office/officeart/2008/layout/VerticalCurvedList"/>
    <dgm:cxn modelId="{9BA9C381-8A35-4558-B2D2-D3E2A3167FDD}" type="presOf" srcId="{78302FD3-771E-47AF-9985-366A262355AB}" destId="{DAD930AD-E198-489B-99A4-303A78A42C93}" srcOrd="0" destOrd="0" presId="urn:microsoft.com/office/officeart/2008/layout/VerticalCurvedList"/>
    <dgm:cxn modelId="{9AC1A40A-D38A-4B7E-B5AE-603C2D87D384}" srcId="{78302FD3-771E-47AF-9985-366A262355AB}" destId="{B0F2CD62-0019-4225-8AB9-7C614ACCDC21}" srcOrd="0" destOrd="0" parTransId="{24451861-3417-44FD-9AA9-13D512719974}" sibTransId="{461D3AB7-152A-4995-92E3-2112D0E65512}"/>
    <dgm:cxn modelId="{8E043E7C-8DE6-490B-85AE-8A6A812F083A}" type="presParOf" srcId="{DAD930AD-E198-489B-99A4-303A78A42C93}" destId="{01899196-FFAE-43CA-87F0-A8BDAE944A1E}" srcOrd="0" destOrd="0" presId="urn:microsoft.com/office/officeart/2008/layout/VerticalCurvedList"/>
    <dgm:cxn modelId="{EBE8A632-1F3A-40A7-91C3-631F1E266465}" type="presParOf" srcId="{01899196-FFAE-43CA-87F0-A8BDAE944A1E}" destId="{FBAF2070-496F-47F8-A8C4-8AFCB1AE9EF2}" srcOrd="0" destOrd="0" presId="urn:microsoft.com/office/officeart/2008/layout/VerticalCurvedList"/>
    <dgm:cxn modelId="{27F1BB2E-824B-4047-BB90-35D0F06C9495}" type="presParOf" srcId="{FBAF2070-496F-47F8-A8C4-8AFCB1AE9EF2}" destId="{03BCC1CB-AA92-4F0C-A8C2-72B88814A701}" srcOrd="0" destOrd="0" presId="urn:microsoft.com/office/officeart/2008/layout/VerticalCurvedList"/>
    <dgm:cxn modelId="{E8D82568-0A1F-4062-B45C-AE9F876BC7F2}" type="presParOf" srcId="{FBAF2070-496F-47F8-A8C4-8AFCB1AE9EF2}" destId="{2A917591-7257-493A-ACF3-9D040D702926}" srcOrd="1" destOrd="0" presId="urn:microsoft.com/office/officeart/2008/layout/VerticalCurvedList"/>
    <dgm:cxn modelId="{BDD63A0E-3053-4449-ADF8-A2309AC1C638}" type="presParOf" srcId="{FBAF2070-496F-47F8-A8C4-8AFCB1AE9EF2}" destId="{BEF3FF48-77C0-4F03-8E05-91EB0136E385}" srcOrd="2" destOrd="0" presId="urn:microsoft.com/office/officeart/2008/layout/VerticalCurvedList"/>
    <dgm:cxn modelId="{AB6C09BE-88EE-4174-95CD-42C97BC3C45D}" type="presParOf" srcId="{FBAF2070-496F-47F8-A8C4-8AFCB1AE9EF2}" destId="{B4452AC7-5E72-4FA7-B1FC-7BD1F8DE7A83}" srcOrd="3" destOrd="0" presId="urn:microsoft.com/office/officeart/2008/layout/VerticalCurvedList"/>
    <dgm:cxn modelId="{9AB2492A-D36A-4B04-8599-6F870F587192}" type="presParOf" srcId="{01899196-FFAE-43CA-87F0-A8BDAE944A1E}" destId="{0F82E29D-B963-4A19-BD48-D2080526E4E2}" srcOrd="1" destOrd="0" presId="urn:microsoft.com/office/officeart/2008/layout/VerticalCurvedList"/>
    <dgm:cxn modelId="{3EA55EAC-2589-44A1-A3BC-04E8440C8D66}" type="presParOf" srcId="{01899196-FFAE-43CA-87F0-A8BDAE944A1E}" destId="{F9D1EFD0-43C8-4E8C-B230-DD5CA6B773E9}" srcOrd="2" destOrd="0" presId="urn:microsoft.com/office/officeart/2008/layout/VerticalCurvedList"/>
    <dgm:cxn modelId="{137555FF-3644-45C3-B782-CB8A85EC21D0}" type="presParOf" srcId="{F9D1EFD0-43C8-4E8C-B230-DD5CA6B773E9}" destId="{1372C351-DC6D-4475-AD3B-BE4299145D4D}" srcOrd="0" destOrd="0" presId="urn:microsoft.com/office/officeart/2008/layout/VerticalCurvedList"/>
    <dgm:cxn modelId="{9B662C9C-F9A4-4C89-961B-1E24B8721C89}" type="presParOf" srcId="{01899196-FFAE-43CA-87F0-A8BDAE944A1E}" destId="{A6A48171-D5FC-413A-8242-4045E67D8146}" srcOrd="3" destOrd="0" presId="urn:microsoft.com/office/officeart/2008/layout/VerticalCurvedList"/>
    <dgm:cxn modelId="{D09C9039-6103-426E-AA12-E9F1F5BBE30E}" type="presParOf" srcId="{01899196-FFAE-43CA-87F0-A8BDAE944A1E}" destId="{463B145C-B601-4EAF-912A-A4CC426A10A1}" srcOrd="4" destOrd="0" presId="urn:microsoft.com/office/officeart/2008/layout/VerticalCurvedList"/>
    <dgm:cxn modelId="{5110E56E-E525-4AA0-9917-8C838F893BFA}" type="presParOf" srcId="{463B145C-B601-4EAF-912A-A4CC426A10A1}" destId="{1CC92867-8BB5-435B-8B22-A740665ADC2B}" srcOrd="0" destOrd="0" presId="urn:microsoft.com/office/officeart/2008/layout/VerticalCurvedList"/>
    <dgm:cxn modelId="{408F3C72-1CC0-4FC5-9B28-8D5EB3E6CF02}" type="presParOf" srcId="{01899196-FFAE-43CA-87F0-A8BDAE944A1E}" destId="{4EEB2089-1784-41A6-8883-E6AB4959E6EF}" srcOrd="5" destOrd="0" presId="urn:microsoft.com/office/officeart/2008/layout/VerticalCurvedList"/>
    <dgm:cxn modelId="{C478F7C3-AF09-4334-AB50-68562FEC24D8}" type="presParOf" srcId="{01899196-FFAE-43CA-87F0-A8BDAE944A1E}" destId="{10E65F9C-D8DD-442E-A703-7B5C5EDE7252}" srcOrd="6" destOrd="0" presId="urn:microsoft.com/office/officeart/2008/layout/VerticalCurvedList"/>
    <dgm:cxn modelId="{36222D5F-F8B0-4A99-87BB-470499870DA9}" type="presParOf" srcId="{10E65F9C-D8DD-442E-A703-7B5C5EDE7252}" destId="{E5D9B389-1706-45DD-B8EA-053406FF96B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302FD3-771E-47AF-9985-366A262355AB}" type="doc">
      <dgm:prSet loTypeId="urn:microsoft.com/office/officeart/2008/layout/VerticalCurvedList" loCatId="list" qsTypeId="urn:microsoft.com/office/officeart/2005/8/quickstyle/simple3" qsCatId="simple" csTypeId="urn:microsoft.com/office/officeart/2005/8/colors/accent1_2" csCatId="accent1" phldr="1"/>
      <dgm:spPr/>
      <dgm:t>
        <a:bodyPr/>
        <a:lstStyle/>
        <a:p>
          <a:endParaRPr lang="en-US"/>
        </a:p>
      </dgm:t>
    </dgm:pt>
    <dgm:pt modelId="{B0F2CD62-0019-4225-8AB9-7C614ACCDC21}">
      <dgm:prSet phldrT="[Text]" custT="1"/>
      <dgm:spPr/>
      <dgm:t>
        <a:bodyPr/>
        <a:lstStyle/>
        <a:p>
          <a:r>
            <a:rPr lang="en-US" sz="2400" b="1" i="1" dirty="0"/>
            <a:t>Bringing core sectoral expertise to USG preparatory work for Free Trade Agreement (FTA) negotiations</a:t>
          </a:r>
          <a:r>
            <a:rPr lang="en-US" sz="2800" b="1" i="1" dirty="0"/>
            <a:t>  </a:t>
          </a:r>
        </a:p>
      </dgm:t>
    </dgm:pt>
    <dgm:pt modelId="{24451861-3417-44FD-9AA9-13D512719974}" type="parTrans" cxnId="{9AC1A40A-D38A-4B7E-B5AE-603C2D87D384}">
      <dgm:prSet/>
      <dgm:spPr/>
      <dgm:t>
        <a:bodyPr/>
        <a:lstStyle/>
        <a:p>
          <a:endParaRPr lang="en-US"/>
        </a:p>
      </dgm:t>
    </dgm:pt>
    <dgm:pt modelId="{461D3AB7-152A-4995-92E3-2112D0E65512}" type="sibTrans" cxnId="{9AC1A40A-D38A-4B7E-B5AE-603C2D87D384}">
      <dgm:prSet/>
      <dgm:spPr/>
      <dgm:t>
        <a:bodyPr/>
        <a:lstStyle/>
        <a:p>
          <a:endParaRPr lang="en-US"/>
        </a:p>
      </dgm:t>
    </dgm:pt>
    <dgm:pt modelId="{97E17EEF-B24F-4316-8385-64E66A140602}">
      <dgm:prSet phldrT="[Text]" custT="1"/>
      <dgm:spPr/>
      <dgm:t>
        <a:bodyPr/>
        <a:lstStyle/>
        <a:p>
          <a:endParaRPr lang="en-US" sz="2400" b="1" i="1" dirty="0"/>
        </a:p>
        <a:p>
          <a:r>
            <a:rPr lang="en-US" sz="2400" b="1" i="1" dirty="0"/>
            <a:t>Reaching out, and beyond ITA, to advocate for a level playing field for U.S. business, while ensuring compliance with FTA provisions.</a:t>
          </a:r>
        </a:p>
        <a:p>
          <a:endParaRPr lang="en-US" sz="1400" b="1" i="1" dirty="0"/>
        </a:p>
      </dgm:t>
    </dgm:pt>
    <dgm:pt modelId="{8B1D77FA-4F2A-4411-B2E7-FBFBB1EB4FA8}" type="parTrans" cxnId="{73814589-9048-445C-A7D8-4CE69D2D2A30}">
      <dgm:prSet/>
      <dgm:spPr/>
      <dgm:t>
        <a:bodyPr/>
        <a:lstStyle/>
        <a:p>
          <a:endParaRPr lang="en-US"/>
        </a:p>
      </dgm:t>
    </dgm:pt>
    <dgm:pt modelId="{84565D0B-58E7-4D23-BBBF-54F8EAD1ED8A}" type="sibTrans" cxnId="{73814589-9048-445C-A7D8-4CE69D2D2A30}">
      <dgm:prSet/>
      <dgm:spPr/>
      <dgm:t>
        <a:bodyPr/>
        <a:lstStyle/>
        <a:p>
          <a:endParaRPr lang="en-US"/>
        </a:p>
      </dgm:t>
    </dgm:pt>
    <dgm:pt modelId="{4B45A38B-A30A-438A-9882-6AC170DA4DBC}">
      <dgm:prSet phldrT="[Text]" custT="1"/>
      <dgm:spPr/>
      <dgm:t>
        <a:bodyPr/>
        <a:lstStyle/>
        <a:p>
          <a:r>
            <a:rPr lang="en-US" sz="2400" b="1" i="1" dirty="0"/>
            <a:t>Identifying and addressing increased market access in connection with USEACs, GM, foreign officials contacts, and in compliance with FTA provisions </a:t>
          </a:r>
        </a:p>
      </dgm:t>
    </dgm:pt>
    <dgm:pt modelId="{8B359AA7-8A46-4C12-9A15-2B23AE4F5DFF}" type="parTrans" cxnId="{F598AADC-BF2F-4320-BCA5-48584E87E61E}">
      <dgm:prSet/>
      <dgm:spPr/>
      <dgm:t>
        <a:bodyPr/>
        <a:lstStyle/>
        <a:p>
          <a:endParaRPr lang="en-US"/>
        </a:p>
      </dgm:t>
    </dgm:pt>
    <dgm:pt modelId="{552A6C3F-4047-476B-BF27-A82F8FB18DAA}" type="sibTrans" cxnId="{F598AADC-BF2F-4320-BCA5-48584E87E61E}">
      <dgm:prSet/>
      <dgm:spPr/>
      <dgm:t>
        <a:bodyPr/>
        <a:lstStyle/>
        <a:p>
          <a:endParaRPr lang="en-US"/>
        </a:p>
      </dgm:t>
    </dgm:pt>
    <dgm:pt modelId="{DAD930AD-E198-489B-99A4-303A78A42C93}" type="pres">
      <dgm:prSet presAssocID="{78302FD3-771E-47AF-9985-366A262355AB}" presName="Name0" presStyleCnt="0">
        <dgm:presLayoutVars>
          <dgm:chMax val="7"/>
          <dgm:chPref val="7"/>
          <dgm:dir/>
        </dgm:presLayoutVars>
      </dgm:prSet>
      <dgm:spPr/>
      <dgm:t>
        <a:bodyPr/>
        <a:lstStyle/>
        <a:p>
          <a:endParaRPr lang="en-US"/>
        </a:p>
      </dgm:t>
    </dgm:pt>
    <dgm:pt modelId="{01899196-FFAE-43CA-87F0-A8BDAE944A1E}" type="pres">
      <dgm:prSet presAssocID="{78302FD3-771E-47AF-9985-366A262355AB}" presName="Name1" presStyleCnt="0"/>
      <dgm:spPr/>
    </dgm:pt>
    <dgm:pt modelId="{FBAF2070-496F-47F8-A8C4-8AFCB1AE9EF2}" type="pres">
      <dgm:prSet presAssocID="{78302FD3-771E-47AF-9985-366A262355AB}" presName="cycle" presStyleCnt="0"/>
      <dgm:spPr/>
    </dgm:pt>
    <dgm:pt modelId="{03BCC1CB-AA92-4F0C-A8C2-72B88814A701}" type="pres">
      <dgm:prSet presAssocID="{78302FD3-771E-47AF-9985-366A262355AB}" presName="srcNode" presStyleLbl="node1" presStyleIdx="0" presStyleCnt="3"/>
      <dgm:spPr/>
    </dgm:pt>
    <dgm:pt modelId="{2A917591-7257-493A-ACF3-9D040D702926}" type="pres">
      <dgm:prSet presAssocID="{78302FD3-771E-47AF-9985-366A262355AB}" presName="conn" presStyleLbl="parChTrans1D2" presStyleIdx="0" presStyleCnt="1"/>
      <dgm:spPr/>
      <dgm:t>
        <a:bodyPr/>
        <a:lstStyle/>
        <a:p>
          <a:endParaRPr lang="en-US"/>
        </a:p>
      </dgm:t>
    </dgm:pt>
    <dgm:pt modelId="{BEF3FF48-77C0-4F03-8E05-91EB0136E385}" type="pres">
      <dgm:prSet presAssocID="{78302FD3-771E-47AF-9985-366A262355AB}" presName="extraNode" presStyleLbl="node1" presStyleIdx="0" presStyleCnt="3"/>
      <dgm:spPr/>
    </dgm:pt>
    <dgm:pt modelId="{B4452AC7-5E72-4FA7-B1FC-7BD1F8DE7A83}" type="pres">
      <dgm:prSet presAssocID="{78302FD3-771E-47AF-9985-366A262355AB}" presName="dstNode" presStyleLbl="node1" presStyleIdx="0" presStyleCnt="3"/>
      <dgm:spPr/>
    </dgm:pt>
    <dgm:pt modelId="{0F82E29D-B963-4A19-BD48-D2080526E4E2}" type="pres">
      <dgm:prSet presAssocID="{B0F2CD62-0019-4225-8AB9-7C614ACCDC21}" presName="text_1" presStyleLbl="node1" presStyleIdx="0" presStyleCnt="3">
        <dgm:presLayoutVars>
          <dgm:bulletEnabled val="1"/>
        </dgm:presLayoutVars>
      </dgm:prSet>
      <dgm:spPr/>
      <dgm:t>
        <a:bodyPr/>
        <a:lstStyle/>
        <a:p>
          <a:endParaRPr lang="en-US"/>
        </a:p>
      </dgm:t>
    </dgm:pt>
    <dgm:pt modelId="{F9D1EFD0-43C8-4E8C-B230-DD5CA6B773E9}" type="pres">
      <dgm:prSet presAssocID="{B0F2CD62-0019-4225-8AB9-7C614ACCDC21}" presName="accent_1" presStyleCnt="0"/>
      <dgm:spPr/>
    </dgm:pt>
    <dgm:pt modelId="{1372C351-DC6D-4475-AD3B-BE4299145D4D}" type="pres">
      <dgm:prSet presAssocID="{B0F2CD62-0019-4225-8AB9-7C614ACCDC21}" presName="accentRepeatNode" presStyleLbl="solidFgAcc1" presStyleIdx="0" presStyleCnt="3"/>
      <dgm:spPr/>
    </dgm:pt>
    <dgm:pt modelId="{19285809-AB66-4461-A0FD-5CDFFA5495C4}" type="pres">
      <dgm:prSet presAssocID="{4B45A38B-A30A-438A-9882-6AC170DA4DBC}" presName="text_2" presStyleLbl="node1" presStyleIdx="1" presStyleCnt="3">
        <dgm:presLayoutVars>
          <dgm:bulletEnabled val="1"/>
        </dgm:presLayoutVars>
      </dgm:prSet>
      <dgm:spPr/>
      <dgm:t>
        <a:bodyPr/>
        <a:lstStyle/>
        <a:p>
          <a:endParaRPr lang="en-US"/>
        </a:p>
      </dgm:t>
    </dgm:pt>
    <dgm:pt modelId="{0A625355-CC3B-4198-85AC-4BD5FC05F170}" type="pres">
      <dgm:prSet presAssocID="{4B45A38B-A30A-438A-9882-6AC170DA4DBC}" presName="accent_2" presStyleCnt="0"/>
      <dgm:spPr/>
    </dgm:pt>
    <dgm:pt modelId="{F5EFAA23-6578-45D1-89EC-310B3C27E01A}" type="pres">
      <dgm:prSet presAssocID="{4B45A38B-A30A-438A-9882-6AC170DA4DBC}" presName="accentRepeatNode" presStyleLbl="solidFgAcc1" presStyleIdx="1" presStyleCnt="3"/>
      <dgm:spPr/>
    </dgm:pt>
    <dgm:pt modelId="{462C6763-777D-4D72-8E47-70C3D1272B87}" type="pres">
      <dgm:prSet presAssocID="{97E17EEF-B24F-4316-8385-64E66A140602}" presName="text_3" presStyleLbl="node1" presStyleIdx="2" presStyleCnt="3" custScaleY="111055" custLinFactNeighborY="-3266">
        <dgm:presLayoutVars>
          <dgm:bulletEnabled val="1"/>
        </dgm:presLayoutVars>
      </dgm:prSet>
      <dgm:spPr/>
      <dgm:t>
        <a:bodyPr/>
        <a:lstStyle/>
        <a:p>
          <a:endParaRPr lang="en-US"/>
        </a:p>
      </dgm:t>
    </dgm:pt>
    <dgm:pt modelId="{3891B7FF-48EA-4181-B4C0-0DD1F6FA9608}" type="pres">
      <dgm:prSet presAssocID="{97E17EEF-B24F-4316-8385-64E66A140602}" presName="accent_3" presStyleCnt="0"/>
      <dgm:spPr/>
    </dgm:pt>
    <dgm:pt modelId="{E5D9B389-1706-45DD-B8EA-053406FF96B5}" type="pres">
      <dgm:prSet presAssocID="{97E17EEF-B24F-4316-8385-64E66A140602}" presName="accentRepeatNode" presStyleLbl="solidFgAcc1" presStyleIdx="2" presStyleCnt="3"/>
      <dgm:spPr/>
    </dgm:pt>
  </dgm:ptLst>
  <dgm:cxnLst>
    <dgm:cxn modelId="{D1A296AF-6FB8-49E4-B7B2-EBB4A0D5AF05}" type="presOf" srcId="{4B45A38B-A30A-438A-9882-6AC170DA4DBC}" destId="{19285809-AB66-4461-A0FD-5CDFFA5495C4}" srcOrd="0" destOrd="0" presId="urn:microsoft.com/office/officeart/2008/layout/VerticalCurvedList"/>
    <dgm:cxn modelId="{FDD3E08D-CCE0-49A3-86FD-91ED6D348F8A}" type="presOf" srcId="{B0F2CD62-0019-4225-8AB9-7C614ACCDC21}" destId="{0F82E29D-B963-4A19-BD48-D2080526E4E2}" srcOrd="0" destOrd="0" presId="urn:microsoft.com/office/officeart/2008/layout/VerticalCurvedList"/>
    <dgm:cxn modelId="{73814589-9048-445C-A7D8-4CE69D2D2A30}" srcId="{78302FD3-771E-47AF-9985-366A262355AB}" destId="{97E17EEF-B24F-4316-8385-64E66A140602}" srcOrd="2" destOrd="0" parTransId="{8B1D77FA-4F2A-4411-B2E7-FBFBB1EB4FA8}" sibTransId="{84565D0B-58E7-4D23-BBBF-54F8EAD1ED8A}"/>
    <dgm:cxn modelId="{2A7BF0B3-3C4D-49A6-87EA-F959FCC0E93A}" type="presOf" srcId="{461D3AB7-152A-4995-92E3-2112D0E65512}" destId="{2A917591-7257-493A-ACF3-9D040D702926}" srcOrd="0" destOrd="0" presId="urn:microsoft.com/office/officeart/2008/layout/VerticalCurvedList"/>
    <dgm:cxn modelId="{CE9577CD-0093-4B72-9DD9-166DF524352D}" type="presOf" srcId="{97E17EEF-B24F-4316-8385-64E66A140602}" destId="{462C6763-777D-4D72-8E47-70C3D1272B87}" srcOrd="0" destOrd="0" presId="urn:microsoft.com/office/officeart/2008/layout/VerticalCurvedList"/>
    <dgm:cxn modelId="{F598AADC-BF2F-4320-BCA5-48584E87E61E}" srcId="{78302FD3-771E-47AF-9985-366A262355AB}" destId="{4B45A38B-A30A-438A-9882-6AC170DA4DBC}" srcOrd="1" destOrd="0" parTransId="{8B359AA7-8A46-4C12-9A15-2B23AE4F5DFF}" sibTransId="{552A6C3F-4047-476B-BF27-A82F8FB18DAA}"/>
    <dgm:cxn modelId="{9BA9C381-8A35-4558-B2D2-D3E2A3167FDD}" type="presOf" srcId="{78302FD3-771E-47AF-9985-366A262355AB}" destId="{DAD930AD-E198-489B-99A4-303A78A42C93}" srcOrd="0" destOrd="0" presId="urn:microsoft.com/office/officeart/2008/layout/VerticalCurvedList"/>
    <dgm:cxn modelId="{9AC1A40A-D38A-4B7E-B5AE-603C2D87D384}" srcId="{78302FD3-771E-47AF-9985-366A262355AB}" destId="{B0F2CD62-0019-4225-8AB9-7C614ACCDC21}" srcOrd="0" destOrd="0" parTransId="{24451861-3417-44FD-9AA9-13D512719974}" sibTransId="{461D3AB7-152A-4995-92E3-2112D0E65512}"/>
    <dgm:cxn modelId="{8E043E7C-8DE6-490B-85AE-8A6A812F083A}" type="presParOf" srcId="{DAD930AD-E198-489B-99A4-303A78A42C93}" destId="{01899196-FFAE-43CA-87F0-A8BDAE944A1E}" srcOrd="0" destOrd="0" presId="urn:microsoft.com/office/officeart/2008/layout/VerticalCurvedList"/>
    <dgm:cxn modelId="{EBE8A632-1F3A-40A7-91C3-631F1E266465}" type="presParOf" srcId="{01899196-FFAE-43CA-87F0-A8BDAE944A1E}" destId="{FBAF2070-496F-47F8-A8C4-8AFCB1AE9EF2}" srcOrd="0" destOrd="0" presId="urn:microsoft.com/office/officeart/2008/layout/VerticalCurvedList"/>
    <dgm:cxn modelId="{27F1BB2E-824B-4047-BB90-35D0F06C9495}" type="presParOf" srcId="{FBAF2070-496F-47F8-A8C4-8AFCB1AE9EF2}" destId="{03BCC1CB-AA92-4F0C-A8C2-72B88814A701}" srcOrd="0" destOrd="0" presId="urn:microsoft.com/office/officeart/2008/layout/VerticalCurvedList"/>
    <dgm:cxn modelId="{E8D82568-0A1F-4062-B45C-AE9F876BC7F2}" type="presParOf" srcId="{FBAF2070-496F-47F8-A8C4-8AFCB1AE9EF2}" destId="{2A917591-7257-493A-ACF3-9D040D702926}" srcOrd="1" destOrd="0" presId="urn:microsoft.com/office/officeart/2008/layout/VerticalCurvedList"/>
    <dgm:cxn modelId="{BDD63A0E-3053-4449-ADF8-A2309AC1C638}" type="presParOf" srcId="{FBAF2070-496F-47F8-A8C4-8AFCB1AE9EF2}" destId="{BEF3FF48-77C0-4F03-8E05-91EB0136E385}" srcOrd="2" destOrd="0" presId="urn:microsoft.com/office/officeart/2008/layout/VerticalCurvedList"/>
    <dgm:cxn modelId="{AB6C09BE-88EE-4174-95CD-42C97BC3C45D}" type="presParOf" srcId="{FBAF2070-496F-47F8-A8C4-8AFCB1AE9EF2}" destId="{B4452AC7-5E72-4FA7-B1FC-7BD1F8DE7A83}" srcOrd="3" destOrd="0" presId="urn:microsoft.com/office/officeart/2008/layout/VerticalCurvedList"/>
    <dgm:cxn modelId="{9AB2492A-D36A-4B04-8599-6F870F587192}" type="presParOf" srcId="{01899196-FFAE-43CA-87F0-A8BDAE944A1E}" destId="{0F82E29D-B963-4A19-BD48-D2080526E4E2}" srcOrd="1" destOrd="0" presId="urn:microsoft.com/office/officeart/2008/layout/VerticalCurvedList"/>
    <dgm:cxn modelId="{3EA55EAC-2589-44A1-A3BC-04E8440C8D66}" type="presParOf" srcId="{01899196-FFAE-43CA-87F0-A8BDAE944A1E}" destId="{F9D1EFD0-43C8-4E8C-B230-DD5CA6B773E9}" srcOrd="2" destOrd="0" presId="urn:microsoft.com/office/officeart/2008/layout/VerticalCurvedList"/>
    <dgm:cxn modelId="{137555FF-3644-45C3-B782-CB8A85EC21D0}" type="presParOf" srcId="{F9D1EFD0-43C8-4E8C-B230-DD5CA6B773E9}" destId="{1372C351-DC6D-4475-AD3B-BE4299145D4D}" srcOrd="0" destOrd="0" presId="urn:microsoft.com/office/officeart/2008/layout/VerticalCurvedList"/>
    <dgm:cxn modelId="{095AD9C0-97CD-45DE-BEA3-1AE0AA973552}" type="presParOf" srcId="{01899196-FFAE-43CA-87F0-A8BDAE944A1E}" destId="{19285809-AB66-4461-A0FD-5CDFFA5495C4}" srcOrd="3" destOrd="0" presId="urn:microsoft.com/office/officeart/2008/layout/VerticalCurvedList"/>
    <dgm:cxn modelId="{CC601F87-1034-4162-9956-B30ACA104A20}" type="presParOf" srcId="{01899196-FFAE-43CA-87F0-A8BDAE944A1E}" destId="{0A625355-CC3B-4198-85AC-4BD5FC05F170}" srcOrd="4" destOrd="0" presId="urn:microsoft.com/office/officeart/2008/layout/VerticalCurvedList"/>
    <dgm:cxn modelId="{E63763CB-E3AB-45C9-ADEC-3023F5232327}" type="presParOf" srcId="{0A625355-CC3B-4198-85AC-4BD5FC05F170}" destId="{F5EFAA23-6578-45D1-89EC-310B3C27E01A}" srcOrd="0" destOrd="0" presId="urn:microsoft.com/office/officeart/2008/layout/VerticalCurvedList"/>
    <dgm:cxn modelId="{3CFF8095-4720-4B65-80C9-33D1BC5161C7}" type="presParOf" srcId="{01899196-FFAE-43CA-87F0-A8BDAE944A1E}" destId="{462C6763-777D-4D72-8E47-70C3D1272B87}" srcOrd="5" destOrd="0" presId="urn:microsoft.com/office/officeart/2008/layout/VerticalCurvedList"/>
    <dgm:cxn modelId="{F04DDF17-95B2-4FAD-B01B-D64C38257006}" type="presParOf" srcId="{01899196-FFAE-43CA-87F0-A8BDAE944A1E}" destId="{3891B7FF-48EA-4181-B4C0-0DD1F6FA9608}" srcOrd="6" destOrd="0" presId="urn:microsoft.com/office/officeart/2008/layout/VerticalCurvedList"/>
    <dgm:cxn modelId="{57DC1945-6F64-4FBA-8068-A9AADC6D235F}" type="presParOf" srcId="{3891B7FF-48EA-4181-B4C0-0DD1F6FA9608}" destId="{E5D9B389-1706-45DD-B8EA-053406FF96B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302FD3-771E-47AF-9985-366A262355AB}" type="doc">
      <dgm:prSet loTypeId="urn:microsoft.com/office/officeart/2008/layout/VerticalCurvedList" loCatId="list" qsTypeId="urn:microsoft.com/office/officeart/2005/8/quickstyle/simple3" qsCatId="simple" csTypeId="urn:microsoft.com/office/officeart/2005/8/colors/accent1_2" csCatId="accent1" phldr="1"/>
      <dgm:spPr/>
      <dgm:t>
        <a:bodyPr/>
        <a:lstStyle/>
        <a:p>
          <a:endParaRPr lang="en-US"/>
        </a:p>
      </dgm:t>
    </dgm:pt>
    <dgm:pt modelId="{B0F2CD62-0019-4225-8AB9-7C614ACCDC21}">
      <dgm:prSet phldrT="[Text]" custT="1"/>
      <dgm:spPr/>
      <dgm:t>
        <a:bodyPr/>
        <a:lstStyle/>
        <a:p>
          <a:r>
            <a:rPr lang="en-US" sz="1600" b="1" i="1" dirty="0"/>
            <a:t>In 2014, upon request from US stakeholders, in the field of green chemistry and safer choice products, OMI took the leadership, to better integrate USG, and promote Government to Government (G2G) information exchange on activities and programs supporting advanced manufacturing and innovation in green chemistry; </a:t>
          </a:r>
        </a:p>
      </dgm:t>
    </dgm:pt>
    <dgm:pt modelId="{24451861-3417-44FD-9AA9-13D512719974}" type="parTrans" cxnId="{9AC1A40A-D38A-4B7E-B5AE-603C2D87D384}">
      <dgm:prSet/>
      <dgm:spPr/>
      <dgm:t>
        <a:bodyPr/>
        <a:lstStyle/>
        <a:p>
          <a:endParaRPr lang="en-US"/>
        </a:p>
      </dgm:t>
    </dgm:pt>
    <dgm:pt modelId="{461D3AB7-152A-4995-92E3-2112D0E65512}" type="sibTrans" cxnId="{9AC1A40A-D38A-4B7E-B5AE-603C2D87D384}">
      <dgm:prSet/>
      <dgm:spPr/>
      <dgm:t>
        <a:bodyPr/>
        <a:lstStyle/>
        <a:p>
          <a:endParaRPr lang="en-US"/>
        </a:p>
      </dgm:t>
    </dgm:pt>
    <dgm:pt modelId="{97E17EEF-B24F-4316-8385-64E66A140602}">
      <dgm:prSet phldrT="[Text]" custT="1"/>
      <dgm:spPr/>
      <dgm:t>
        <a:bodyPr/>
        <a:lstStyle/>
        <a:p>
          <a:r>
            <a:rPr lang="en-US" sz="1600" b="1" i="1" dirty="0"/>
            <a:t>More recently, and to address the demand of US SMEs, and Start-up, OMI helped introduced the first Business to Business (B2B) information exchange.  The US-EU SME Collaborative Forum on Sustainable Chemistry aims to ensure increased bilateral support for sustainable </a:t>
          </a:r>
          <a:r>
            <a:rPr lang="en-US" sz="1600" b="1" i="1"/>
            <a:t>chemistry incentives.</a:t>
          </a:r>
          <a:endParaRPr lang="en-US" sz="1600" b="1" i="1" dirty="0"/>
        </a:p>
        <a:p>
          <a:endParaRPr lang="en-US" sz="1400" b="1" i="1" dirty="0"/>
        </a:p>
      </dgm:t>
    </dgm:pt>
    <dgm:pt modelId="{8B1D77FA-4F2A-4411-B2E7-FBFBB1EB4FA8}" type="parTrans" cxnId="{73814589-9048-445C-A7D8-4CE69D2D2A30}">
      <dgm:prSet/>
      <dgm:spPr/>
      <dgm:t>
        <a:bodyPr/>
        <a:lstStyle/>
        <a:p>
          <a:endParaRPr lang="en-US"/>
        </a:p>
      </dgm:t>
    </dgm:pt>
    <dgm:pt modelId="{84565D0B-58E7-4D23-BBBF-54F8EAD1ED8A}" type="sibTrans" cxnId="{73814589-9048-445C-A7D8-4CE69D2D2A30}">
      <dgm:prSet/>
      <dgm:spPr/>
      <dgm:t>
        <a:bodyPr/>
        <a:lstStyle/>
        <a:p>
          <a:endParaRPr lang="en-US"/>
        </a:p>
      </dgm:t>
    </dgm:pt>
    <dgm:pt modelId="{4B45A38B-A30A-438A-9882-6AC170DA4DBC}">
      <dgm:prSet phldrT="[Text]" custT="1"/>
      <dgm:spPr/>
      <dgm:t>
        <a:bodyPr/>
        <a:lstStyle/>
        <a:p>
          <a:r>
            <a:rPr lang="en-US" sz="1600" b="1" i="1" dirty="0"/>
            <a:t>A number of G2G dialogues have been initiated with the ASEAN region, the EU, and Brazil.  They are part of a discovery process for government officials and industry representatives toward public-private partnerships to accelerate the adoption of greener chemical compounds along the supply chain</a:t>
          </a:r>
          <a:r>
            <a:rPr lang="en-US" sz="1800" b="1" i="1" dirty="0"/>
            <a:t>. </a:t>
          </a:r>
        </a:p>
      </dgm:t>
    </dgm:pt>
    <dgm:pt modelId="{8B359AA7-8A46-4C12-9A15-2B23AE4F5DFF}" type="parTrans" cxnId="{F598AADC-BF2F-4320-BCA5-48584E87E61E}">
      <dgm:prSet/>
      <dgm:spPr/>
      <dgm:t>
        <a:bodyPr/>
        <a:lstStyle/>
        <a:p>
          <a:endParaRPr lang="en-US"/>
        </a:p>
      </dgm:t>
    </dgm:pt>
    <dgm:pt modelId="{552A6C3F-4047-476B-BF27-A82F8FB18DAA}" type="sibTrans" cxnId="{F598AADC-BF2F-4320-BCA5-48584E87E61E}">
      <dgm:prSet/>
      <dgm:spPr/>
      <dgm:t>
        <a:bodyPr/>
        <a:lstStyle/>
        <a:p>
          <a:endParaRPr lang="en-US"/>
        </a:p>
      </dgm:t>
    </dgm:pt>
    <dgm:pt modelId="{DAD930AD-E198-489B-99A4-303A78A42C93}" type="pres">
      <dgm:prSet presAssocID="{78302FD3-771E-47AF-9985-366A262355AB}" presName="Name0" presStyleCnt="0">
        <dgm:presLayoutVars>
          <dgm:chMax val="7"/>
          <dgm:chPref val="7"/>
          <dgm:dir/>
        </dgm:presLayoutVars>
      </dgm:prSet>
      <dgm:spPr/>
      <dgm:t>
        <a:bodyPr/>
        <a:lstStyle/>
        <a:p>
          <a:endParaRPr lang="en-US"/>
        </a:p>
      </dgm:t>
    </dgm:pt>
    <dgm:pt modelId="{01899196-FFAE-43CA-87F0-A8BDAE944A1E}" type="pres">
      <dgm:prSet presAssocID="{78302FD3-771E-47AF-9985-366A262355AB}" presName="Name1" presStyleCnt="0"/>
      <dgm:spPr/>
    </dgm:pt>
    <dgm:pt modelId="{FBAF2070-496F-47F8-A8C4-8AFCB1AE9EF2}" type="pres">
      <dgm:prSet presAssocID="{78302FD3-771E-47AF-9985-366A262355AB}" presName="cycle" presStyleCnt="0"/>
      <dgm:spPr/>
    </dgm:pt>
    <dgm:pt modelId="{03BCC1CB-AA92-4F0C-A8C2-72B88814A701}" type="pres">
      <dgm:prSet presAssocID="{78302FD3-771E-47AF-9985-366A262355AB}" presName="srcNode" presStyleLbl="node1" presStyleIdx="0" presStyleCnt="3"/>
      <dgm:spPr/>
    </dgm:pt>
    <dgm:pt modelId="{2A917591-7257-493A-ACF3-9D040D702926}" type="pres">
      <dgm:prSet presAssocID="{78302FD3-771E-47AF-9985-366A262355AB}" presName="conn" presStyleLbl="parChTrans1D2" presStyleIdx="0" presStyleCnt="1"/>
      <dgm:spPr/>
      <dgm:t>
        <a:bodyPr/>
        <a:lstStyle/>
        <a:p>
          <a:endParaRPr lang="en-US"/>
        </a:p>
      </dgm:t>
    </dgm:pt>
    <dgm:pt modelId="{BEF3FF48-77C0-4F03-8E05-91EB0136E385}" type="pres">
      <dgm:prSet presAssocID="{78302FD3-771E-47AF-9985-366A262355AB}" presName="extraNode" presStyleLbl="node1" presStyleIdx="0" presStyleCnt="3"/>
      <dgm:spPr/>
    </dgm:pt>
    <dgm:pt modelId="{B4452AC7-5E72-4FA7-B1FC-7BD1F8DE7A83}" type="pres">
      <dgm:prSet presAssocID="{78302FD3-771E-47AF-9985-366A262355AB}" presName="dstNode" presStyleLbl="node1" presStyleIdx="0" presStyleCnt="3"/>
      <dgm:spPr/>
    </dgm:pt>
    <dgm:pt modelId="{0F82E29D-B963-4A19-BD48-D2080526E4E2}" type="pres">
      <dgm:prSet presAssocID="{B0F2CD62-0019-4225-8AB9-7C614ACCDC21}" presName="text_1" presStyleLbl="node1" presStyleIdx="0" presStyleCnt="3">
        <dgm:presLayoutVars>
          <dgm:bulletEnabled val="1"/>
        </dgm:presLayoutVars>
      </dgm:prSet>
      <dgm:spPr/>
      <dgm:t>
        <a:bodyPr/>
        <a:lstStyle/>
        <a:p>
          <a:endParaRPr lang="en-US"/>
        </a:p>
      </dgm:t>
    </dgm:pt>
    <dgm:pt modelId="{F9D1EFD0-43C8-4E8C-B230-DD5CA6B773E9}" type="pres">
      <dgm:prSet presAssocID="{B0F2CD62-0019-4225-8AB9-7C614ACCDC21}" presName="accent_1" presStyleCnt="0"/>
      <dgm:spPr/>
    </dgm:pt>
    <dgm:pt modelId="{1372C351-DC6D-4475-AD3B-BE4299145D4D}" type="pres">
      <dgm:prSet presAssocID="{B0F2CD62-0019-4225-8AB9-7C614ACCDC21}" presName="accentRepeatNode" presStyleLbl="solidFgAcc1" presStyleIdx="0" presStyleCnt="3"/>
      <dgm:spPr/>
    </dgm:pt>
    <dgm:pt modelId="{19285809-AB66-4461-A0FD-5CDFFA5495C4}" type="pres">
      <dgm:prSet presAssocID="{4B45A38B-A30A-438A-9882-6AC170DA4DBC}" presName="text_2" presStyleLbl="node1" presStyleIdx="1" presStyleCnt="3">
        <dgm:presLayoutVars>
          <dgm:bulletEnabled val="1"/>
        </dgm:presLayoutVars>
      </dgm:prSet>
      <dgm:spPr/>
      <dgm:t>
        <a:bodyPr/>
        <a:lstStyle/>
        <a:p>
          <a:endParaRPr lang="en-US"/>
        </a:p>
      </dgm:t>
    </dgm:pt>
    <dgm:pt modelId="{0A625355-CC3B-4198-85AC-4BD5FC05F170}" type="pres">
      <dgm:prSet presAssocID="{4B45A38B-A30A-438A-9882-6AC170DA4DBC}" presName="accent_2" presStyleCnt="0"/>
      <dgm:spPr/>
    </dgm:pt>
    <dgm:pt modelId="{F5EFAA23-6578-45D1-89EC-310B3C27E01A}" type="pres">
      <dgm:prSet presAssocID="{4B45A38B-A30A-438A-9882-6AC170DA4DBC}" presName="accentRepeatNode" presStyleLbl="solidFgAcc1" presStyleIdx="1" presStyleCnt="3"/>
      <dgm:spPr/>
    </dgm:pt>
    <dgm:pt modelId="{462C6763-777D-4D72-8E47-70C3D1272B87}" type="pres">
      <dgm:prSet presAssocID="{97E17EEF-B24F-4316-8385-64E66A140602}" presName="text_3" presStyleLbl="node1" presStyleIdx="2" presStyleCnt="3" custLinFactNeighborY="2261">
        <dgm:presLayoutVars>
          <dgm:bulletEnabled val="1"/>
        </dgm:presLayoutVars>
      </dgm:prSet>
      <dgm:spPr/>
      <dgm:t>
        <a:bodyPr/>
        <a:lstStyle/>
        <a:p>
          <a:endParaRPr lang="en-US"/>
        </a:p>
      </dgm:t>
    </dgm:pt>
    <dgm:pt modelId="{3891B7FF-48EA-4181-B4C0-0DD1F6FA9608}" type="pres">
      <dgm:prSet presAssocID="{97E17EEF-B24F-4316-8385-64E66A140602}" presName="accent_3" presStyleCnt="0"/>
      <dgm:spPr/>
    </dgm:pt>
    <dgm:pt modelId="{E5D9B389-1706-45DD-B8EA-053406FF96B5}" type="pres">
      <dgm:prSet presAssocID="{97E17EEF-B24F-4316-8385-64E66A140602}" presName="accentRepeatNode" presStyleLbl="solidFgAcc1" presStyleIdx="2" presStyleCnt="3"/>
      <dgm:spPr/>
    </dgm:pt>
  </dgm:ptLst>
  <dgm:cxnLst>
    <dgm:cxn modelId="{D1A296AF-6FB8-49E4-B7B2-EBB4A0D5AF05}" type="presOf" srcId="{4B45A38B-A30A-438A-9882-6AC170DA4DBC}" destId="{19285809-AB66-4461-A0FD-5CDFFA5495C4}" srcOrd="0" destOrd="0" presId="urn:microsoft.com/office/officeart/2008/layout/VerticalCurvedList"/>
    <dgm:cxn modelId="{FDD3E08D-CCE0-49A3-86FD-91ED6D348F8A}" type="presOf" srcId="{B0F2CD62-0019-4225-8AB9-7C614ACCDC21}" destId="{0F82E29D-B963-4A19-BD48-D2080526E4E2}" srcOrd="0" destOrd="0" presId="urn:microsoft.com/office/officeart/2008/layout/VerticalCurvedList"/>
    <dgm:cxn modelId="{73814589-9048-445C-A7D8-4CE69D2D2A30}" srcId="{78302FD3-771E-47AF-9985-366A262355AB}" destId="{97E17EEF-B24F-4316-8385-64E66A140602}" srcOrd="2" destOrd="0" parTransId="{8B1D77FA-4F2A-4411-B2E7-FBFBB1EB4FA8}" sibTransId="{84565D0B-58E7-4D23-BBBF-54F8EAD1ED8A}"/>
    <dgm:cxn modelId="{2A7BF0B3-3C4D-49A6-87EA-F959FCC0E93A}" type="presOf" srcId="{461D3AB7-152A-4995-92E3-2112D0E65512}" destId="{2A917591-7257-493A-ACF3-9D040D702926}" srcOrd="0" destOrd="0" presId="urn:microsoft.com/office/officeart/2008/layout/VerticalCurvedList"/>
    <dgm:cxn modelId="{CE9577CD-0093-4B72-9DD9-166DF524352D}" type="presOf" srcId="{97E17EEF-B24F-4316-8385-64E66A140602}" destId="{462C6763-777D-4D72-8E47-70C3D1272B87}" srcOrd="0" destOrd="0" presId="urn:microsoft.com/office/officeart/2008/layout/VerticalCurvedList"/>
    <dgm:cxn modelId="{F598AADC-BF2F-4320-BCA5-48584E87E61E}" srcId="{78302FD3-771E-47AF-9985-366A262355AB}" destId="{4B45A38B-A30A-438A-9882-6AC170DA4DBC}" srcOrd="1" destOrd="0" parTransId="{8B359AA7-8A46-4C12-9A15-2B23AE4F5DFF}" sibTransId="{552A6C3F-4047-476B-BF27-A82F8FB18DAA}"/>
    <dgm:cxn modelId="{9BA9C381-8A35-4558-B2D2-D3E2A3167FDD}" type="presOf" srcId="{78302FD3-771E-47AF-9985-366A262355AB}" destId="{DAD930AD-E198-489B-99A4-303A78A42C93}" srcOrd="0" destOrd="0" presId="urn:microsoft.com/office/officeart/2008/layout/VerticalCurvedList"/>
    <dgm:cxn modelId="{9AC1A40A-D38A-4B7E-B5AE-603C2D87D384}" srcId="{78302FD3-771E-47AF-9985-366A262355AB}" destId="{B0F2CD62-0019-4225-8AB9-7C614ACCDC21}" srcOrd="0" destOrd="0" parTransId="{24451861-3417-44FD-9AA9-13D512719974}" sibTransId="{461D3AB7-152A-4995-92E3-2112D0E65512}"/>
    <dgm:cxn modelId="{8E043E7C-8DE6-490B-85AE-8A6A812F083A}" type="presParOf" srcId="{DAD930AD-E198-489B-99A4-303A78A42C93}" destId="{01899196-FFAE-43CA-87F0-A8BDAE944A1E}" srcOrd="0" destOrd="0" presId="urn:microsoft.com/office/officeart/2008/layout/VerticalCurvedList"/>
    <dgm:cxn modelId="{EBE8A632-1F3A-40A7-91C3-631F1E266465}" type="presParOf" srcId="{01899196-FFAE-43CA-87F0-A8BDAE944A1E}" destId="{FBAF2070-496F-47F8-A8C4-8AFCB1AE9EF2}" srcOrd="0" destOrd="0" presId="urn:microsoft.com/office/officeart/2008/layout/VerticalCurvedList"/>
    <dgm:cxn modelId="{27F1BB2E-824B-4047-BB90-35D0F06C9495}" type="presParOf" srcId="{FBAF2070-496F-47F8-A8C4-8AFCB1AE9EF2}" destId="{03BCC1CB-AA92-4F0C-A8C2-72B88814A701}" srcOrd="0" destOrd="0" presId="urn:microsoft.com/office/officeart/2008/layout/VerticalCurvedList"/>
    <dgm:cxn modelId="{E8D82568-0A1F-4062-B45C-AE9F876BC7F2}" type="presParOf" srcId="{FBAF2070-496F-47F8-A8C4-8AFCB1AE9EF2}" destId="{2A917591-7257-493A-ACF3-9D040D702926}" srcOrd="1" destOrd="0" presId="urn:microsoft.com/office/officeart/2008/layout/VerticalCurvedList"/>
    <dgm:cxn modelId="{BDD63A0E-3053-4449-ADF8-A2309AC1C638}" type="presParOf" srcId="{FBAF2070-496F-47F8-A8C4-8AFCB1AE9EF2}" destId="{BEF3FF48-77C0-4F03-8E05-91EB0136E385}" srcOrd="2" destOrd="0" presId="urn:microsoft.com/office/officeart/2008/layout/VerticalCurvedList"/>
    <dgm:cxn modelId="{AB6C09BE-88EE-4174-95CD-42C97BC3C45D}" type="presParOf" srcId="{FBAF2070-496F-47F8-A8C4-8AFCB1AE9EF2}" destId="{B4452AC7-5E72-4FA7-B1FC-7BD1F8DE7A83}" srcOrd="3" destOrd="0" presId="urn:microsoft.com/office/officeart/2008/layout/VerticalCurvedList"/>
    <dgm:cxn modelId="{9AB2492A-D36A-4B04-8599-6F870F587192}" type="presParOf" srcId="{01899196-FFAE-43CA-87F0-A8BDAE944A1E}" destId="{0F82E29D-B963-4A19-BD48-D2080526E4E2}" srcOrd="1" destOrd="0" presId="urn:microsoft.com/office/officeart/2008/layout/VerticalCurvedList"/>
    <dgm:cxn modelId="{3EA55EAC-2589-44A1-A3BC-04E8440C8D66}" type="presParOf" srcId="{01899196-FFAE-43CA-87F0-A8BDAE944A1E}" destId="{F9D1EFD0-43C8-4E8C-B230-DD5CA6B773E9}" srcOrd="2" destOrd="0" presId="urn:microsoft.com/office/officeart/2008/layout/VerticalCurvedList"/>
    <dgm:cxn modelId="{137555FF-3644-45C3-B782-CB8A85EC21D0}" type="presParOf" srcId="{F9D1EFD0-43C8-4E8C-B230-DD5CA6B773E9}" destId="{1372C351-DC6D-4475-AD3B-BE4299145D4D}" srcOrd="0" destOrd="0" presId="urn:microsoft.com/office/officeart/2008/layout/VerticalCurvedList"/>
    <dgm:cxn modelId="{095AD9C0-97CD-45DE-BEA3-1AE0AA973552}" type="presParOf" srcId="{01899196-FFAE-43CA-87F0-A8BDAE944A1E}" destId="{19285809-AB66-4461-A0FD-5CDFFA5495C4}" srcOrd="3" destOrd="0" presId="urn:microsoft.com/office/officeart/2008/layout/VerticalCurvedList"/>
    <dgm:cxn modelId="{CC601F87-1034-4162-9956-B30ACA104A20}" type="presParOf" srcId="{01899196-FFAE-43CA-87F0-A8BDAE944A1E}" destId="{0A625355-CC3B-4198-85AC-4BD5FC05F170}" srcOrd="4" destOrd="0" presId="urn:microsoft.com/office/officeart/2008/layout/VerticalCurvedList"/>
    <dgm:cxn modelId="{E63763CB-E3AB-45C9-ADEC-3023F5232327}" type="presParOf" srcId="{0A625355-CC3B-4198-85AC-4BD5FC05F170}" destId="{F5EFAA23-6578-45D1-89EC-310B3C27E01A}" srcOrd="0" destOrd="0" presId="urn:microsoft.com/office/officeart/2008/layout/VerticalCurvedList"/>
    <dgm:cxn modelId="{3CFF8095-4720-4B65-80C9-33D1BC5161C7}" type="presParOf" srcId="{01899196-FFAE-43CA-87F0-A8BDAE944A1E}" destId="{462C6763-777D-4D72-8E47-70C3D1272B87}" srcOrd="5" destOrd="0" presId="urn:microsoft.com/office/officeart/2008/layout/VerticalCurvedList"/>
    <dgm:cxn modelId="{F04DDF17-95B2-4FAD-B01B-D64C38257006}" type="presParOf" srcId="{01899196-FFAE-43CA-87F0-A8BDAE944A1E}" destId="{3891B7FF-48EA-4181-B4C0-0DD1F6FA9608}" srcOrd="6" destOrd="0" presId="urn:microsoft.com/office/officeart/2008/layout/VerticalCurvedList"/>
    <dgm:cxn modelId="{57DC1945-6F64-4FBA-8068-A9AADC6D235F}" type="presParOf" srcId="{3891B7FF-48EA-4181-B4C0-0DD1F6FA9608}" destId="{E5D9B389-1706-45DD-B8EA-053406FF96B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17591-7257-493A-ACF3-9D040D702926}">
      <dsp:nvSpPr>
        <dsp:cNvPr id="0" name=""/>
        <dsp:cNvSpPr/>
      </dsp:nvSpPr>
      <dsp:spPr>
        <a:xfrm>
          <a:off x="-5714003" y="-874791"/>
          <a:ext cx="6804182" cy="6804182"/>
        </a:xfrm>
        <a:prstGeom prst="blockArc">
          <a:avLst>
            <a:gd name="adj1" fmla="val 18900000"/>
            <a:gd name="adj2" fmla="val 2700000"/>
            <a:gd name="adj3" fmla="val 317"/>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82E29D-B963-4A19-BD48-D2080526E4E2}">
      <dsp:nvSpPr>
        <dsp:cNvPr id="0" name=""/>
        <dsp:cNvSpPr/>
      </dsp:nvSpPr>
      <dsp:spPr>
        <a:xfrm>
          <a:off x="701578" y="269238"/>
          <a:ext cx="8220268" cy="1483363"/>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2418" tIns="71120" rIns="71120" bIns="7112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800" b="1" i="1" kern="1200" dirty="0"/>
            <a:t>Industry &amp; Analysis/Industry Offices</a:t>
          </a:r>
        </a:p>
        <a:p>
          <a:pPr marL="0" marR="0" lvl="0" indent="0" algn="l" defTabSz="1244600" eaLnBrk="1" fontAlgn="auto" latinLnBrk="0" hangingPunct="1">
            <a:lnSpc>
              <a:spcPct val="90000"/>
            </a:lnSpc>
            <a:spcBef>
              <a:spcPct val="0"/>
            </a:spcBef>
            <a:spcAft>
              <a:spcPct val="35000"/>
            </a:spcAft>
            <a:buClrTx/>
            <a:buSzTx/>
            <a:buFontTx/>
            <a:buNone/>
            <a:tabLst/>
            <a:defRPr/>
          </a:pPr>
          <a:r>
            <a:rPr lang="en-US" sz="1400" b="1" i="1" kern="1200" dirty="0"/>
            <a:t>Leads within ITA for an assigned industry sector,  monitor US exports and competitiveness, producing market research and supporting trade policies in support of industry</a:t>
          </a:r>
        </a:p>
        <a:p>
          <a:pPr marL="0" lvl="0" algn="l" defTabSz="1244600">
            <a:lnSpc>
              <a:spcPct val="90000"/>
            </a:lnSpc>
            <a:spcBef>
              <a:spcPct val="0"/>
            </a:spcBef>
            <a:spcAft>
              <a:spcPct val="35000"/>
            </a:spcAft>
            <a:buNone/>
          </a:pPr>
          <a:endParaRPr lang="en-US" sz="2800" b="1" i="1" kern="1200" dirty="0"/>
        </a:p>
      </dsp:txBody>
      <dsp:txXfrm>
        <a:off x="701578" y="269238"/>
        <a:ext cx="8220268" cy="1483363"/>
      </dsp:txXfrm>
    </dsp:sp>
    <dsp:sp modelId="{1372C351-DC6D-4475-AD3B-BE4299145D4D}">
      <dsp:nvSpPr>
        <dsp:cNvPr id="0" name=""/>
        <dsp:cNvSpPr/>
      </dsp:nvSpPr>
      <dsp:spPr>
        <a:xfrm>
          <a:off x="69753" y="379095"/>
          <a:ext cx="1263650" cy="1263650"/>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A6A48171-D5FC-413A-8242-4045E67D8146}">
      <dsp:nvSpPr>
        <dsp:cNvPr id="0" name=""/>
        <dsp:cNvSpPr/>
      </dsp:nvSpPr>
      <dsp:spPr>
        <a:xfrm>
          <a:off x="1026564" y="1928527"/>
          <a:ext cx="7852798" cy="142427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2418" tIns="71120" rIns="71120" bIns="7112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800" b="1" i="1" kern="1200" dirty="0"/>
            <a:t>U.S. Commercial Service</a:t>
          </a:r>
        </a:p>
        <a:p>
          <a:pPr marL="0" marR="0" lvl="0" indent="0" algn="l" defTabSz="914400" eaLnBrk="1" fontAlgn="auto" latinLnBrk="0" hangingPunct="1">
            <a:lnSpc>
              <a:spcPct val="100000"/>
            </a:lnSpc>
            <a:spcBef>
              <a:spcPct val="0"/>
            </a:spcBef>
            <a:spcAft>
              <a:spcPts val="0"/>
            </a:spcAft>
            <a:buClrTx/>
            <a:buSzTx/>
            <a:buFontTx/>
            <a:buNone/>
            <a:tabLst/>
            <a:defRPr/>
          </a:pPr>
          <a:r>
            <a:rPr lang="en-US" sz="1400" b="1" i="1" kern="1200" dirty="0"/>
            <a:t>Often first, local point of inquiry, within ITA, Business Advisor and Coordinator for USG assistance </a:t>
          </a:r>
        </a:p>
        <a:p>
          <a:pPr marL="0" lvl="0" algn="l" defTabSz="1244600">
            <a:lnSpc>
              <a:spcPct val="90000"/>
            </a:lnSpc>
            <a:spcBef>
              <a:spcPct val="0"/>
            </a:spcBef>
            <a:spcAft>
              <a:spcPct val="35000"/>
            </a:spcAft>
            <a:buNone/>
          </a:pPr>
          <a:endParaRPr lang="en-US" sz="2800" b="1" i="1" kern="1200" dirty="0"/>
        </a:p>
      </dsp:txBody>
      <dsp:txXfrm>
        <a:off x="1026564" y="1928527"/>
        <a:ext cx="7852798" cy="1424275"/>
      </dsp:txXfrm>
    </dsp:sp>
    <dsp:sp modelId="{1CC92867-8BB5-435B-8B22-A740665ADC2B}">
      <dsp:nvSpPr>
        <dsp:cNvPr id="0" name=""/>
        <dsp:cNvSpPr/>
      </dsp:nvSpPr>
      <dsp:spPr>
        <a:xfrm>
          <a:off x="437222" y="1895475"/>
          <a:ext cx="1263650" cy="1263650"/>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EEB2089-1784-41A6-8883-E6AB4959E6EF}">
      <dsp:nvSpPr>
        <dsp:cNvPr id="0" name=""/>
        <dsp:cNvSpPr/>
      </dsp:nvSpPr>
      <dsp:spPr>
        <a:xfrm>
          <a:off x="701578" y="3538220"/>
          <a:ext cx="8220268" cy="101092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2418" tIns="71120" rIns="71120" bIns="71120" numCol="1" spcCol="1270" anchor="ctr" anchorCtr="0">
          <a:noAutofit/>
        </a:bodyPr>
        <a:lstStyle/>
        <a:p>
          <a:pPr lvl="0" algn="l" defTabSz="1244600">
            <a:lnSpc>
              <a:spcPct val="90000"/>
            </a:lnSpc>
            <a:spcBef>
              <a:spcPct val="0"/>
            </a:spcBef>
            <a:spcAft>
              <a:spcPct val="35000"/>
            </a:spcAft>
          </a:pPr>
          <a:r>
            <a:rPr lang="en-US" sz="2800" b="1" i="1" kern="1200" dirty="0"/>
            <a:t>Enforcement &amp; Compliance</a:t>
          </a:r>
        </a:p>
        <a:p>
          <a:pPr lvl="0" algn="l" defTabSz="1244600">
            <a:lnSpc>
              <a:spcPct val="90000"/>
            </a:lnSpc>
            <a:spcBef>
              <a:spcPct val="0"/>
            </a:spcBef>
            <a:spcAft>
              <a:spcPct val="35000"/>
            </a:spcAft>
          </a:pPr>
          <a:r>
            <a:rPr lang="en-US" sz="1400" b="1" i="1" kern="1200" dirty="0"/>
            <a:t>Monitors our trading partners compliance with trade agreements and support US firms engaged in disputes for unfair trading practices</a:t>
          </a:r>
        </a:p>
      </dsp:txBody>
      <dsp:txXfrm>
        <a:off x="701578" y="3538220"/>
        <a:ext cx="8220268" cy="1010920"/>
      </dsp:txXfrm>
    </dsp:sp>
    <dsp:sp modelId="{E5D9B389-1706-45DD-B8EA-053406FF96B5}">
      <dsp:nvSpPr>
        <dsp:cNvPr id="0" name=""/>
        <dsp:cNvSpPr/>
      </dsp:nvSpPr>
      <dsp:spPr>
        <a:xfrm>
          <a:off x="69753" y="3411855"/>
          <a:ext cx="1263650" cy="1263650"/>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17591-7257-493A-ACF3-9D040D702926}">
      <dsp:nvSpPr>
        <dsp:cNvPr id="0" name=""/>
        <dsp:cNvSpPr/>
      </dsp:nvSpPr>
      <dsp:spPr>
        <a:xfrm>
          <a:off x="-5714003" y="-874791"/>
          <a:ext cx="6804182" cy="6804182"/>
        </a:xfrm>
        <a:prstGeom prst="blockArc">
          <a:avLst>
            <a:gd name="adj1" fmla="val 18900000"/>
            <a:gd name="adj2" fmla="val 2700000"/>
            <a:gd name="adj3" fmla="val 317"/>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82E29D-B963-4A19-BD48-D2080526E4E2}">
      <dsp:nvSpPr>
        <dsp:cNvPr id="0" name=""/>
        <dsp:cNvSpPr/>
      </dsp:nvSpPr>
      <dsp:spPr>
        <a:xfrm>
          <a:off x="701578" y="505460"/>
          <a:ext cx="8220268" cy="101092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2418" tIns="60960" rIns="60960" bIns="60960" numCol="1" spcCol="1270" anchor="ctr" anchorCtr="0">
          <a:noAutofit/>
        </a:bodyPr>
        <a:lstStyle/>
        <a:p>
          <a:pPr lvl="0" algn="l" defTabSz="1066800">
            <a:lnSpc>
              <a:spcPct val="90000"/>
            </a:lnSpc>
            <a:spcBef>
              <a:spcPct val="0"/>
            </a:spcBef>
            <a:spcAft>
              <a:spcPct val="35000"/>
            </a:spcAft>
          </a:pPr>
          <a:r>
            <a:rPr lang="en-US" sz="2400" b="1" i="1" kern="1200" dirty="0"/>
            <a:t>Bringing core sectoral expertise to USG preparatory work for Free Trade Agreement (FTA) negotiations</a:t>
          </a:r>
          <a:r>
            <a:rPr lang="en-US" sz="2800" b="1" i="1" kern="1200" dirty="0"/>
            <a:t>  </a:t>
          </a:r>
        </a:p>
      </dsp:txBody>
      <dsp:txXfrm>
        <a:off x="701578" y="505460"/>
        <a:ext cx="8220268" cy="1010920"/>
      </dsp:txXfrm>
    </dsp:sp>
    <dsp:sp modelId="{1372C351-DC6D-4475-AD3B-BE4299145D4D}">
      <dsp:nvSpPr>
        <dsp:cNvPr id="0" name=""/>
        <dsp:cNvSpPr/>
      </dsp:nvSpPr>
      <dsp:spPr>
        <a:xfrm>
          <a:off x="69753" y="379095"/>
          <a:ext cx="1263650" cy="1263650"/>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19285809-AB66-4461-A0FD-5CDFFA5495C4}">
      <dsp:nvSpPr>
        <dsp:cNvPr id="0" name=""/>
        <dsp:cNvSpPr/>
      </dsp:nvSpPr>
      <dsp:spPr>
        <a:xfrm>
          <a:off x="1069047" y="2021840"/>
          <a:ext cx="7852798" cy="101092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2418" tIns="60960" rIns="60960" bIns="60960" numCol="1" spcCol="1270" anchor="ctr" anchorCtr="0">
          <a:noAutofit/>
        </a:bodyPr>
        <a:lstStyle/>
        <a:p>
          <a:pPr lvl="0" algn="l" defTabSz="1066800">
            <a:lnSpc>
              <a:spcPct val="90000"/>
            </a:lnSpc>
            <a:spcBef>
              <a:spcPct val="0"/>
            </a:spcBef>
            <a:spcAft>
              <a:spcPct val="35000"/>
            </a:spcAft>
          </a:pPr>
          <a:r>
            <a:rPr lang="en-US" sz="2400" b="1" i="1" kern="1200" dirty="0"/>
            <a:t>Identifying and addressing increased market access in connection with USEACs, GM, foreign officials contacts, and in compliance with FTA provisions </a:t>
          </a:r>
        </a:p>
      </dsp:txBody>
      <dsp:txXfrm>
        <a:off x="1069047" y="2021840"/>
        <a:ext cx="7852798" cy="1010920"/>
      </dsp:txXfrm>
    </dsp:sp>
    <dsp:sp modelId="{F5EFAA23-6578-45D1-89EC-310B3C27E01A}">
      <dsp:nvSpPr>
        <dsp:cNvPr id="0" name=""/>
        <dsp:cNvSpPr/>
      </dsp:nvSpPr>
      <dsp:spPr>
        <a:xfrm>
          <a:off x="437222" y="1895475"/>
          <a:ext cx="1263650" cy="1263650"/>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62C6763-777D-4D72-8E47-70C3D1272B87}">
      <dsp:nvSpPr>
        <dsp:cNvPr id="0" name=""/>
        <dsp:cNvSpPr/>
      </dsp:nvSpPr>
      <dsp:spPr>
        <a:xfrm>
          <a:off x="701578" y="3449324"/>
          <a:ext cx="8220268" cy="112267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2418" tIns="60960" rIns="60960" bIns="60960" numCol="1" spcCol="1270" anchor="ctr" anchorCtr="0">
          <a:noAutofit/>
        </a:bodyPr>
        <a:lstStyle/>
        <a:p>
          <a:pPr lvl="0" algn="l" defTabSz="1066800">
            <a:lnSpc>
              <a:spcPct val="90000"/>
            </a:lnSpc>
            <a:spcBef>
              <a:spcPct val="0"/>
            </a:spcBef>
            <a:spcAft>
              <a:spcPct val="35000"/>
            </a:spcAft>
          </a:pPr>
          <a:endParaRPr lang="en-US" sz="2400" b="1" i="1" kern="1200" dirty="0"/>
        </a:p>
        <a:p>
          <a:pPr lvl="0" algn="l" defTabSz="1066800">
            <a:lnSpc>
              <a:spcPct val="90000"/>
            </a:lnSpc>
            <a:spcBef>
              <a:spcPct val="0"/>
            </a:spcBef>
            <a:spcAft>
              <a:spcPct val="35000"/>
            </a:spcAft>
          </a:pPr>
          <a:r>
            <a:rPr lang="en-US" sz="2400" b="1" i="1" kern="1200" dirty="0"/>
            <a:t>Reaching out, and beyond ITA, to advocate for a level playing field for U.S. business, while ensuring compliance with FTA provisions.</a:t>
          </a:r>
        </a:p>
        <a:p>
          <a:pPr lvl="0" algn="l" defTabSz="1066800">
            <a:lnSpc>
              <a:spcPct val="90000"/>
            </a:lnSpc>
            <a:spcBef>
              <a:spcPct val="0"/>
            </a:spcBef>
            <a:spcAft>
              <a:spcPct val="35000"/>
            </a:spcAft>
          </a:pPr>
          <a:endParaRPr lang="en-US" sz="1400" b="1" i="1" kern="1200" dirty="0"/>
        </a:p>
      </dsp:txBody>
      <dsp:txXfrm>
        <a:off x="701578" y="3449324"/>
        <a:ext cx="8220268" cy="1122677"/>
      </dsp:txXfrm>
    </dsp:sp>
    <dsp:sp modelId="{E5D9B389-1706-45DD-B8EA-053406FF96B5}">
      <dsp:nvSpPr>
        <dsp:cNvPr id="0" name=""/>
        <dsp:cNvSpPr/>
      </dsp:nvSpPr>
      <dsp:spPr>
        <a:xfrm>
          <a:off x="69753" y="3411855"/>
          <a:ext cx="1263650" cy="1263650"/>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17591-7257-493A-ACF3-9D040D702926}">
      <dsp:nvSpPr>
        <dsp:cNvPr id="0" name=""/>
        <dsp:cNvSpPr/>
      </dsp:nvSpPr>
      <dsp:spPr>
        <a:xfrm>
          <a:off x="-5714003" y="-874791"/>
          <a:ext cx="6804182" cy="6804182"/>
        </a:xfrm>
        <a:prstGeom prst="blockArc">
          <a:avLst>
            <a:gd name="adj1" fmla="val 18900000"/>
            <a:gd name="adj2" fmla="val 2700000"/>
            <a:gd name="adj3" fmla="val 317"/>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82E29D-B963-4A19-BD48-D2080526E4E2}">
      <dsp:nvSpPr>
        <dsp:cNvPr id="0" name=""/>
        <dsp:cNvSpPr/>
      </dsp:nvSpPr>
      <dsp:spPr>
        <a:xfrm>
          <a:off x="701578" y="505460"/>
          <a:ext cx="8220268" cy="101092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2418" tIns="40640" rIns="40640" bIns="40640" numCol="1" spcCol="1270" anchor="ctr" anchorCtr="0">
          <a:noAutofit/>
        </a:bodyPr>
        <a:lstStyle/>
        <a:p>
          <a:pPr lvl="0" algn="l" defTabSz="711200">
            <a:lnSpc>
              <a:spcPct val="90000"/>
            </a:lnSpc>
            <a:spcBef>
              <a:spcPct val="0"/>
            </a:spcBef>
            <a:spcAft>
              <a:spcPct val="35000"/>
            </a:spcAft>
          </a:pPr>
          <a:r>
            <a:rPr lang="en-US" sz="1600" b="1" i="1" kern="1200" dirty="0"/>
            <a:t>In 2014, upon request from US stakeholders, in the field of green chemistry and safer choice products, OMI took the leadership, to better integrate USG, and promote Government to Government (G2G) information exchange on activities and programs supporting advanced manufacturing and innovation in green chemistry; </a:t>
          </a:r>
        </a:p>
      </dsp:txBody>
      <dsp:txXfrm>
        <a:off x="701578" y="505460"/>
        <a:ext cx="8220268" cy="1010920"/>
      </dsp:txXfrm>
    </dsp:sp>
    <dsp:sp modelId="{1372C351-DC6D-4475-AD3B-BE4299145D4D}">
      <dsp:nvSpPr>
        <dsp:cNvPr id="0" name=""/>
        <dsp:cNvSpPr/>
      </dsp:nvSpPr>
      <dsp:spPr>
        <a:xfrm>
          <a:off x="69753" y="379095"/>
          <a:ext cx="1263650" cy="1263650"/>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19285809-AB66-4461-A0FD-5CDFFA5495C4}">
      <dsp:nvSpPr>
        <dsp:cNvPr id="0" name=""/>
        <dsp:cNvSpPr/>
      </dsp:nvSpPr>
      <dsp:spPr>
        <a:xfrm>
          <a:off x="1069047" y="2021840"/>
          <a:ext cx="7852798" cy="101092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2418" tIns="40640" rIns="40640" bIns="40640" numCol="1" spcCol="1270" anchor="ctr" anchorCtr="0">
          <a:noAutofit/>
        </a:bodyPr>
        <a:lstStyle/>
        <a:p>
          <a:pPr lvl="0" algn="l" defTabSz="711200">
            <a:lnSpc>
              <a:spcPct val="90000"/>
            </a:lnSpc>
            <a:spcBef>
              <a:spcPct val="0"/>
            </a:spcBef>
            <a:spcAft>
              <a:spcPct val="35000"/>
            </a:spcAft>
          </a:pPr>
          <a:r>
            <a:rPr lang="en-US" sz="1600" b="1" i="1" kern="1200" dirty="0"/>
            <a:t>A number of G2G dialogues have been initiated with the ASEAN region, the EU, and Brazil.  They are part of a discovery process for government officials and industry representatives toward public-private partnerships to accelerate the adoption of greener chemical compounds along the supply chain</a:t>
          </a:r>
          <a:r>
            <a:rPr lang="en-US" sz="1800" b="1" i="1" kern="1200" dirty="0"/>
            <a:t>. </a:t>
          </a:r>
        </a:p>
      </dsp:txBody>
      <dsp:txXfrm>
        <a:off x="1069047" y="2021840"/>
        <a:ext cx="7852798" cy="1010920"/>
      </dsp:txXfrm>
    </dsp:sp>
    <dsp:sp modelId="{F5EFAA23-6578-45D1-89EC-310B3C27E01A}">
      <dsp:nvSpPr>
        <dsp:cNvPr id="0" name=""/>
        <dsp:cNvSpPr/>
      </dsp:nvSpPr>
      <dsp:spPr>
        <a:xfrm>
          <a:off x="437222" y="1895475"/>
          <a:ext cx="1263650" cy="1263650"/>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62C6763-777D-4D72-8E47-70C3D1272B87}">
      <dsp:nvSpPr>
        <dsp:cNvPr id="0" name=""/>
        <dsp:cNvSpPr/>
      </dsp:nvSpPr>
      <dsp:spPr>
        <a:xfrm>
          <a:off x="701578" y="3561076"/>
          <a:ext cx="8220268" cy="101092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2418" tIns="40640" rIns="40640" bIns="40640" numCol="1" spcCol="1270" anchor="ctr" anchorCtr="0">
          <a:noAutofit/>
        </a:bodyPr>
        <a:lstStyle/>
        <a:p>
          <a:pPr lvl="0" algn="l" defTabSz="711200">
            <a:lnSpc>
              <a:spcPct val="90000"/>
            </a:lnSpc>
            <a:spcBef>
              <a:spcPct val="0"/>
            </a:spcBef>
            <a:spcAft>
              <a:spcPct val="35000"/>
            </a:spcAft>
          </a:pPr>
          <a:r>
            <a:rPr lang="en-US" sz="1600" b="1" i="1" kern="1200" dirty="0"/>
            <a:t>More recently, and to address the demand of US SMEs, and Start-up, OMI helped introduced the first Business to Business (B2B) information exchange.  The US-EU SME Collaborative Forum on Sustainable Chemistry aims to ensure increased bilateral support for sustainable </a:t>
          </a:r>
          <a:r>
            <a:rPr lang="en-US" sz="1600" b="1" i="1" kern="1200"/>
            <a:t>chemistry incentives.</a:t>
          </a:r>
          <a:endParaRPr lang="en-US" sz="1600" b="1" i="1" kern="1200" dirty="0"/>
        </a:p>
        <a:p>
          <a:pPr lvl="0" algn="l" defTabSz="711200">
            <a:lnSpc>
              <a:spcPct val="90000"/>
            </a:lnSpc>
            <a:spcBef>
              <a:spcPct val="0"/>
            </a:spcBef>
            <a:spcAft>
              <a:spcPct val="35000"/>
            </a:spcAft>
          </a:pPr>
          <a:endParaRPr lang="en-US" sz="1400" b="1" i="1" kern="1200" dirty="0"/>
        </a:p>
      </dsp:txBody>
      <dsp:txXfrm>
        <a:off x="701578" y="3561076"/>
        <a:ext cx="8220268" cy="1010920"/>
      </dsp:txXfrm>
    </dsp:sp>
    <dsp:sp modelId="{E5D9B389-1706-45DD-B8EA-053406FF96B5}">
      <dsp:nvSpPr>
        <dsp:cNvPr id="0" name=""/>
        <dsp:cNvSpPr/>
      </dsp:nvSpPr>
      <dsp:spPr>
        <a:xfrm>
          <a:off x="69753" y="3411855"/>
          <a:ext cx="1263650" cy="1263650"/>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118822" cy="1385998"/>
          </a:xfrm>
          <a:prstGeom prst="rect">
            <a:avLst/>
          </a:prstGeom>
        </p:spPr>
        <p:txBody>
          <a:bodyPr vert="horz" lIns="161885" tIns="80943" rIns="161885" bIns="80943" rtlCol="0"/>
          <a:lstStyle>
            <a:lvl1pPr algn="l">
              <a:defRPr sz="2100"/>
            </a:lvl1pPr>
          </a:lstStyle>
          <a:p>
            <a:endParaRPr lang="en-US"/>
          </a:p>
        </p:txBody>
      </p:sp>
      <p:sp>
        <p:nvSpPr>
          <p:cNvPr id="3" name="Date Placeholder 2"/>
          <p:cNvSpPr>
            <a:spLocks noGrp="1"/>
          </p:cNvSpPr>
          <p:nvPr>
            <p:ph type="dt" sz="quarter" idx="1"/>
          </p:nvPr>
        </p:nvSpPr>
        <p:spPr>
          <a:xfrm>
            <a:off x="5382014" y="0"/>
            <a:ext cx="4118822" cy="1385998"/>
          </a:xfrm>
          <a:prstGeom prst="rect">
            <a:avLst/>
          </a:prstGeom>
        </p:spPr>
        <p:txBody>
          <a:bodyPr vert="horz" lIns="161885" tIns="80943" rIns="161885" bIns="80943" rtlCol="0"/>
          <a:lstStyle>
            <a:lvl1pPr algn="r">
              <a:defRPr sz="2100"/>
            </a:lvl1pPr>
          </a:lstStyle>
          <a:p>
            <a:fld id="{FC2AAEEE-1286-4EBA-AC1E-51816DBAEDB4}" type="datetimeFigureOut">
              <a:rPr lang="en-US" smtClean="0"/>
              <a:pPr/>
              <a:t>10/29/2019</a:t>
            </a:fld>
            <a:endParaRPr lang="en-US"/>
          </a:p>
        </p:txBody>
      </p:sp>
      <p:sp>
        <p:nvSpPr>
          <p:cNvPr id="4" name="Footer Placeholder 3"/>
          <p:cNvSpPr>
            <a:spLocks noGrp="1"/>
          </p:cNvSpPr>
          <p:nvPr>
            <p:ph type="ftr" sz="quarter" idx="2"/>
          </p:nvPr>
        </p:nvSpPr>
        <p:spPr>
          <a:xfrm>
            <a:off x="1" y="26310287"/>
            <a:ext cx="4118822" cy="1385998"/>
          </a:xfrm>
          <a:prstGeom prst="rect">
            <a:avLst/>
          </a:prstGeom>
        </p:spPr>
        <p:txBody>
          <a:bodyPr vert="horz" lIns="161885" tIns="80943" rIns="161885" bIns="80943" rtlCol="0" anchor="b"/>
          <a:lstStyle>
            <a:lvl1pPr algn="l">
              <a:defRPr sz="2100"/>
            </a:lvl1pPr>
          </a:lstStyle>
          <a:p>
            <a:endParaRPr lang="en-US"/>
          </a:p>
        </p:txBody>
      </p:sp>
      <p:sp>
        <p:nvSpPr>
          <p:cNvPr id="5" name="Slide Number Placeholder 4"/>
          <p:cNvSpPr>
            <a:spLocks noGrp="1"/>
          </p:cNvSpPr>
          <p:nvPr>
            <p:ph type="sldNum" sz="quarter" idx="3"/>
          </p:nvPr>
        </p:nvSpPr>
        <p:spPr>
          <a:xfrm>
            <a:off x="5382014" y="26310287"/>
            <a:ext cx="4118822" cy="1385998"/>
          </a:xfrm>
          <a:prstGeom prst="rect">
            <a:avLst/>
          </a:prstGeom>
        </p:spPr>
        <p:txBody>
          <a:bodyPr vert="horz" lIns="161885" tIns="80943" rIns="161885" bIns="80943" rtlCol="0" anchor="b"/>
          <a:lstStyle>
            <a:lvl1pPr algn="r">
              <a:defRPr sz="2100"/>
            </a:lvl1pPr>
          </a:lstStyle>
          <a:p>
            <a:fld id="{11464184-42A5-4955-999F-1A85E294FD65}" type="slidenum">
              <a:rPr lang="en-US" smtClean="0"/>
              <a:pPr/>
              <a:t>‹#›</a:t>
            </a:fld>
            <a:endParaRPr lang="en-US"/>
          </a:p>
        </p:txBody>
      </p:sp>
    </p:spTree>
    <p:extLst>
      <p:ext uri="{BB962C8B-B14F-4D97-AF65-F5344CB8AC3E}">
        <p14:creationId xmlns:p14="http://schemas.microsoft.com/office/powerpoint/2010/main" val="28306940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17961" cy="1385051"/>
          </a:xfrm>
          <a:prstGeom prst="rect">
            <a:avLst/>
          </a:prstGeom>
        </p:spPr>
        <p:txBody>
          <a:bodyPr vert="horz" lIns="164961" tIns="82481" rIns="164961" bIns="82481" rtlCol="0"/>
          <a:lstStyle>
            <a:lvl1pPr algn="l">
              <a:defRPr sz="2100"/>
            </a:lvl1pPr>
          </a:lstStyle>
          <a:p>
            <a:endParaRPr lang="en-US"/>
          </a:p>
        </p:txBody>
      </p:sp>
      <p:sp>
        <p:nvSpPr>
          <p:cNvPr id="3" name="Date Placeholder 2"/>
          <p:cNvSpPr>
            <a:spLocks noGrp="1"/>
          </p:cNvSpPr>
          <p:nvPr>
            <p:ph type="dt" idx="1"/>
          </p:nvPr>
        </p:nvSpPr>
        <p:spPr>
          <a:xfrm>
            <a:off x="5382827" y="0"/>
            <a:ext cx="4117961" cy="1385051"/>
          </a:xfrm>
          <a:prstGeom prst="rect">
            <a:avLst/>
          </a:prstGeom>
        </p:spPr>
        <p:txBody>
          <a:bodyPr vert="horz" lIns="164961" tIns="82481" rIns="164961" bIns="82481" rtlCol="0"/>
          <a:lstStyle>
            <a:lvl1pPr algn="r">
              <a:defRPr sz="2100"/>
            </a:lvl1pPr>
          </a:lstStyle>
          <a:p>
            <a:fld id="{2DC79F62-9F0A-46AE-8C71-F74DAFF92BE7}" type="datetimeFigureOut">
              <a:rPr lang="en-US" smtClean="0"/>
              <a:pPr/>
              <a:t>10/29/2019</a:t>
            </a:fld>
            <a:endParaRPr lang="en-US"/>
          </a:p>
        </p:txBody>
      </p:sp>
      <p:sp>
        <p:nvSpPr>
          <p:cNvPr id="4" name="Slide Image Placeholder 3"/>
          <p:cNvSpPr>
            <a:spLocks noGrp="1" noRot="1" noChangeAspect="1"/>
          </p:cNvSpPr>
          <p:nvPr>
            <p:ph type="sldImg" idx="2"/>
          </p:nvPr>
        </p:nvSpPr>
        <p:spPr>
          <a:xfrm>
            <a:off x="-2173288" y="2076450"/>
            <a:ext cx="13850938" cy="10388600"/>
          </a:xfrm>
          <a:prstGeom prst="rect">
            <a:avLst/>
          </a:prstGeom>
          <a:noFill/>
          <a:ln w="12700">
            <a:solidFill>
              <a:prstClr val="black"/>
            </a:solidFill>
          </a:ln>
        </p:spPr>
        <p:txBody>
          <a:bodyPr vert="horz" lIns="164961" tIns="82481" rIns="164961" bIns="82481" rtlCol="0" anchor="ctr"/>
          <a:lstStyle/>
          <a:p>
            <a:endParaRPr lang="en-US"/>
          </a:p>
        </p:txBody>
      </p:sp>
      <p:sp>
        <p:nvSpPr>
          <p:cNvPr id="5" name="Notes Placeholder 4"/>
          <p:cNvSpPr>
            <a:spLocks noGrp="1"/>
          </p:cNvSpPr>
          <p:nvPr>
            <p:ph type="body" sz="quarter" idx="3"/>
          </p:nvPr>
        </p:nvSpPr>
        <p:spPr>
          <a:xfrm>
            <a:off x="950299" y="13157982"/>
            <a:ext cx="7602389" cy="12465456"/>
          </a:xfrm>
          <a:prstGeom prst="rect">
            <a:avLst/>
          </a:prstGeom>
        </p:spPr>
        <p:txBody>
          <a:bodyPr vert="horz" lIns="164961" tIns="82481" rIns="164961" bIns="8248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26311157"/>
            <a:ext cx="4117961" cy="1385051"/>
          </a:xfrm>
          <a:prstGeom prst="rect">
            <a:avLst/>
          </a:prstGeom>
        </p:spPr>
        <p:txBody>
          <a:bodyPr vert="horz" lIns="164961" tIns="82481" rIns="164961" bIns="82481" rtlCol="0" anchor="b"/>
          <a:lstStyle>
            <a:lvl1pPr algn="l">
              <a:defRPr sz="2100"/>
            </a:lvl1pPr>
          </a:lstStyle>
          <a:p>
            <a:endParaRPr lang="en-US"/>
          </a:p>
        </p:txBody>
      </p:sp>
      <p:sp>
        <p:nvSpPr>
          <p:cNvPr id="7" name="Slide Number Placeholder 6"/>
          <p:cNvSpPr>
            <a:spLocks noGrp="1"/>
          </p:cNvSpPr>
          <p:nvPr>
            <p:ph type="sldNum" sz="quarter" idx="5"/>
          </p:nvPr>
        </p:nvSpPr>
        <p:spPr>
          <a:xfrm>
            <a:off x="5382827" y="26311157"/>
            <a:ext cx="4117961" cy="1385051"/>
          </a:xfrm>
          <a:prstGeom prst="rect">
            <a:avLst/>
          </a:prstGeom>
        </p:spPr>
        <p:txBody>
          <a:bodyPr vert="horz" lIns="164961" tIns="82481" rIns="164961" bIns="82481" rtlCol="0" anchor="b"/>
          <a:lstStyle>
            <a:lvl1pPr algn="r">
              <a:defRPr sz="2100"/>
            </a:lvl1pPr>
          </a:lstStyle>
          <a:p>
            <a:fld id="{C981A9CC-F4F7-4FAB-B2D0-1FACC32CC9CE}" type="slidenum">
              <a:rPr lang="en-US" smtClean="0"/>
              <a:pPr/>
              <a:t>‹#›</a:t>
            </a:fld>
            <a:endParaRPr lang="en-US"/>
          </a:p>
        </p:txBody>
      </p:sp>
    </p:spTree>
    <p:extLst>
      <p:ext uri="{BB962C8B-B14F-4D97-AF65-F5344CB8AC3E}">
        <p14:creationId xmlns:p14="http://schemas.microsoft.com/office/powerpoint/2010/main" val="4009404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7E2247C7-30F2-437B-A3AE-58C9EBC6DD4C}" type="slidenum">
              <a:rPr lang="en-US" smtClean="0"/>
              <a:t>1</a:t>
            </a:fld>
            <a:endParaRPr lang="en-US" dirty="0"/>
          </a:p>
        </p:txBody>
      </p:sp>
    </p:spTree>
    <p:extLst>
      <p:ext uri="{BB962C8B-B14F-4D97-AF65-F5344CB8AC3E}">
        <p14:creationId xmlns:p14="http://schemas.microsoft.com/office/powerpoint/2010/main" val="555468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10774E-7C8C-43EC-9991-494EFA4BF3F2}" type="slidenum">
              <a:rPr lang="en-US"/>
              <a:pPr/>
              <a:t>10</a:t>
            </a:fld>
            <a:endParaRPr lang="en-US"/>
          </a:p>
        </p:txBody>
      </p:sp>
      <p:sp>
        <p:nvSpPr>
          <p:cNvPr id="1312770" name="Rectangle 2050"/>
          <p:cNvSpPr>
            <a:spLocks noGrp="1" noRot="1" noChangeAspect="1" noChangeArrowheads="1" noTextEdit="1"/>
          </p:cNvSpPr>
          <p:nvPr>
            <p:ph type="sldImg"/>
          </p:nvPr>
        </p:nvSpPr>
        <p:spPr>
          <a:xfrm>
            <a:off x="-2141538" y="2100263"/>
            <a:ext cx="13787438" cy="10340975"/>
          </a:xfrm>
          <a:ln/>
        </p:spPr>
      </p:sp>
      <p:sp>
        <p:nvSpPr>
          <p:cNvPr id="1312771" name="Rectangle 2051"/>
          <p:cNvSpPr>
            <a:spLocks noGrp="1" noChangeArrowheads="1"/>
          </p:cNvSpPr>
          <p:nvPr>
            <p:ph type="body" idx="1"/>
          </p:nvPr>
        </p:nvSpPr>
        <p:spPr/>
        <p:txBody>
          <a:bodyPr/>
          <a:lstStyle/>
          <a:p>
            <a:endParaRPr lang="en-US" baseline="0" dirty="0"/>
          </a:p>
        </p:txBody>
      </p:sp>
    </p:spTree>
    <p:extLst>
      <p:ext uri="{BB962C8B-B14F-4D97-AF65-F5344CB8AC3E}">
        <p14:creationId xmlns:p14="http://schemas.microsoft.com/office/powerpoint/2010/main" val="3799596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11</a:t>
            </a:fld>
            <a:endParaRPr lang="en-US"/>
          </a:p>
        </p:txBody>
      </p:sp>
    </p:spTree>
    <p:extLst>
      <p:ext uri="{BB962C8B-B14F-4D97-AF65-F5344CB8AC3E}">
        <p14:creationId xmlns:p14="http://schemas.microsoft.com/office/powerpoint/2010/main" val="3966242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12</a:t>
            </a:fld>
            <a:endParaRPr lang="en-US"/>
          </a:p>
        </p:txBody>
      </p:sp>
    </p:spTree>
    <p:extLst>
      <p:ext uri="{BB962C8B-B14F-4D97-AF65-F5344CB8AC3E}">
        <p14:creationId xmlns:p14="http://schemas.microsoft.com/office/powerpoint/2010/main" val="114588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35DA381-E775-4AEB-81C3-76C5F1851A75}"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03B0920-392A-4A41-AA62-B7448A457958}" type="slidenum">
              <a:rPr lang="en-US" smtClean="0"/>
              <a:t>14</a:t>
            </a:fld>
            <a:endParaRPr lang="en-US" dirty="0"/>
          </a:p>
        </p:txBody>
      </p:sp>
    </p:spTree>
    <p:extLst>
      <p:ext uri="{BB962C8B-B14F-4D97-AF65-F5344CB8AC3E}">
        <p14:creationId xmlns:p14="http://schemas.microsoft.com/office/powerpoint/2010/main" val="923070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65D4A8-EA0A-4BF7-819A-92FE96815FB1}" type="slidenum">
              <a:rPr lang="en-US" smtClean="0"/>
              <a:t>15</a:t>
            </a:fld>
            <a:endParaRPr lang="en-US" dirty="0"/>
          </a:p>
        </p:txBody>
      </p:sp>
    </p:spTree>
    <p:extLst>
      <p:ext uri="{BB962C8B-B14F-4D97-AF65-F5344CB8AC3E}">
        <p14:creationId xmlns:p14="http://schemas.microsoft.com/office/powerpoint/2010/main" val="2137450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endParaRPr lang="en-US" dirty="0"/>
          </a:p>
        </p:txBody>
      </p:sp>
      <p:sp>
        <p:nvSpPr>
          <p:cNvPr id="4" name="Slide Number Placeholder 3"/>
          <p:cNvSpPr>
            <a:spLocks noGrp="1"/>
          </p:cNvSpPr>
          <p:nvPr>
            <p:ph type="sldNum" sz="quarter" idx="5"/>
          </p:nvPr>
        </p:nvSpPr>
        <p:spPr/>
        <p:txBody>
          <a:bodyPr/>
          <a:lstStyle/>
          <a:p>
            <a:fld id="{C981A9CC-F4F7-4FAB-B2D0-1FACC32CC9CE}" type="slidenum">
              <a:rPr lang="en-US" smtClean="0"/>
              <a:pPr/>
              <a:t>16</a:t>
            </a:fld>
            <a:endParaRPr lang="en-US"/>
          </a:p>
        </p:txBody>
      </p:sp>
    </p:spTree>
    <p:extLst>
      <p:ext uri="{BB962C8B-B14F-4D97-AF65-F5344CB8AC3E}">
        <p14:creationId xmlns:p14="http://schemas.microsoft.com/office/powerpoint/2010/main" val="3620102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81A9CC-F4F7-4FAB-B2D0-1FACC32CC9CE}" type="slidenum">
              <a:rPr lang="en-US" smtClean="0"/>
              <a:pPr/>
              <a:t>17</a:t>
            </a:fld>
            <a:endParaRPr lang="en-US"/>
          </a:p>
        </p:txBody>
      </p:sp>
    </p:spTree>
    <p:extLst>
      <p:ext uri="{BB962C8B-B14F-4D97-AF65-F5344CB8AC3E}">
        <p14:creationId xmlns:p14="http://schemas.microsoft.com/office/powerpoint/2010/main" val="2191774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35DA381-E775-4AEB-81C3-76C5F1851A75}" type="slidenum">
              <a:rPr lang="en-US" smtClean="0"/>
              <a:pPr>
                <a:defRPr/>
              </a:pPr>
              <a:t>18</a:t>
            </a:fld>
            <a:endParaRPr lang="en-US" dirty="0"/>
          </a:p>
        </p:txBody>
      </p:sp>
    </p:spTree>
    <p:extLst>
      <p:ext uri="{BB962C8B-B14F-4D97-AF65-F5344CB8AC3E}">
        <p14:creationId xmlns:p14="http://schemas.microsoft.com/office/powerpoint/2010/main" val="3065571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35DA381-E775-4AEB-81C3-76C5F1851A75}" type="slidenum">
              <a:rPr lang="en-US" smtClean="0"/>
              <a:pPr>
                <a:defRPr/>
              </a:pPr>
              <a:t>19</a:t>
            </a:fld>
            <a:endParaRPr lang="en-US" dirty="0"/>
          </a:p>
        </p:txBody>
      </p:sp>
    </p:spTree>
    <p:extLst>
      <p:ext uri="{BB962C8B-B14F-4D97-AF65-F5344CB8AC3E}">
        <p14:creationId xmlns:p14="http://schemas.microsoft.com/office/powerpoint/2010/main" val="296212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2247C7-30F2-437B-A3AE-58C9EBC6DD4C}" type="slidenum">
              <a:rPr lang="en-US" smtClean="0"/>
              <a:t>2</a:t>
            </a:fld>
            <a:endParaRPr lang="en-US" dirty="0"/>
          </a:p>
        </p:txBody>
      </p:sp>
    </p:spTree>
    <p:extLst>
      <p:ext uri="{BB962C8B-B14F-4D97-AF65-F5344CB8AC3E}">
        <p14:creationId xmlns:p14="http://schemas.microsoft.com/office/powerpoint/2010/main" val="2277552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endParaRPr lang="en-US" sz="4200" dirty="0">
              <a:latin typeface="Trebuchet MS" panose="020B0603020202020204" pitchFamily="34" charset="0"/>
            </a:endParaRPr>
          </a:p>
        </p:txBody>
      </p:sp>
      <p:sp>
        <p:nvSpPr>
          <p:cNvPr id="4" name="Slide Number Placeholder 3"/>
          <p:cNvSpPr>
            <a:spLocks noGrp="1"/>
          </p:cNvSpPr>
          <p:nvPr>
            <p:ph type="sldNum" sz="quarter" idx="5"/>
          </p:nvPr>
        </p:nvSpPr>
        <p:spPr/>
        <p:txBody>
          <a:bodyPr/>
          <a:lstStyle/>
          <a:p>
            <a:fld id="{C981A9CC-F4F7-4FAB-B2D0-1FACC32CC9CE}" type="slidenum">
              <a:rPr lang="en-US" smtClean="0"/>
              <a:pPr/>
              <a:t>20</a:t>
            </a:fld>
            <a:endParaRPr lang="en-US"/>
          </a:p>
        </p:txBody>
      </p:sp>
    </p:spTree>
    <p:extLst>
      <p:ext uri="{BB962C8B-B14F-4D97-AF65-F5344CB8AC3E}">
        <p14:creationId xmlns:p14="http://schemas.microsoft.com/office/powerpoint/2010/main" val="4094540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65D4A8-EA0A-4BF7-819A-92FE96815FB1}" type="slidenum">
              <a:rPr lang="en-US" smtClean="0"/>
              <a:t>21</a:t>
            </a:fld>
            <a:endParaRPr lang="en-US" dirty="0"/>
          </a:p>
        </p:txBody>
      </p:sp>
    </p:spTree>
    <p:extLst>
      <p:ext uri="{BB962C8B-B14F-4D97-AF65-F5344CB8AC3E}">
        <p14:creationId xmlns:p14="http://schemas.microsoft.com/office/powerpoint/2010/main" val="2435156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3B0920-392A-4A41-AA62-B7448A457958}" type="slidenum">
              <a:rPr lang="en-US" smtClean="0"/>
              <a:t>22</a:t>
            </a:fld>
            <a:endParaRPr lang="en-US" dirty="0"/>
          </a:p>
        </p:txBody>
      </p:sp>
    </p:spTree>
    <p:extLst>
      <p:ext uri="{BB962C8B-B14F-4D97-AF65-F5344CB8AC3E}">
        <p14:creationId xmlns:p14="http://schemas.microsoft.com/office/powerpoint/2010/main" val="2230194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A1CE6A-3F75-44EA-99ED-75DF554CC778}" type="slidenum">
              <a:rPr lang="en-US" smtClean="0"/>
              <a:t>23</a:t>
            </a:fld>
            <a:endParaRPr lang="en-US" dirty="0"/>
          </a:p>
        </p:txBody>
      </p:sp>
    </p:spTree>
    <p:extLst>
      <p:ext uri="{BB962C8B-B14F-4D97-AF65-F5344CB8AC3E}">
        <p14:creationId xmlns:p14="http://schemas.microsoft.com/office/powerpoint/2010/main" val="1320462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866019">
              <a:defRPr/>
            </a:pPr>
            <a:r>
              <a:rPr lang="en-US" sz="3700" dirty="0">
                <a:latin typeface="Trebuchet MS" panose="020B0603020202020204" pitchFamily="34" charset="0"/>
              </a:rPr>
              <a:t>John</a:t>
            </a:r>
          </a:p>
          <a:p>
            <a:endParaRPr lang="en-US" dirty="0"/>
          </a:p>
        </p:txBody>
      </p:sp>
      <p:sp>
        <p:nvSpPr>
          <p:cNvPr id="4" name="Slide Number Placeholder 3"/>
          <p:cNvSpPr>
            <a:spLocks noGrp="1"/>
          </p:cNvSpPr>
          <p:nvPr>
            <p:ph type="sldNum" sz="quarter" idx="5"/>
          </p:nvPr>
        </p:nvSpPr>
        <p:spPr/>
        <p:txBody>
          <a:bodyPr/>
          <a:lstStyle/>
          <a:p>
            <a:fld id="{C981A9CC-F4F7-4FAB-B2D0-1FACC32CC9CE}" type="slidenum">
              <a:rPr lang="en-US" smtClean="0"/>
              <a:pPr/>
              <a:t>24</a:t>
            </a:fld>
            <a:endParaRPr lang="en-US"/>
          </a:p>
        </p:txBody>
      </p:sp>
    </p:spTree>
    <p:extLst>
      <p:ext uri="{BB962C8B-B14F-4D97-AF65-F5344CB8AC3E}">
        <p14:creationId xmlns:p14="http://schemas.microsoft.com/office/powerpoint/2010/main" val="310878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B7ADC57-E34E-4B84-A098-7FDC8D9D716D}"/>
              </a:ext>
            </a:extLst>
          </p:cNvPr>
          <p:cNvSpPr>
            <a:spLocks noGrp="1" noChangeArrowheads="1"/>
          </p:cNvSpPr>
          <p:nvPr>
            <p:ph type="sldNum" sz="quarter" idx="5"/>
          </p:nvPr>
        </p:nvSpPr>
        <p:spPr>
          <a:ln/>
        </p:spPr>
        <p:txBody>
          <a:bodyPr/>
          <a:lstStyle/>
          <a:p>
            <a:fld id="{70698D55-A31B-4913-AE13-47BB79BDEB22}" type="slidenum">
              <a:rPr lang="en-US" altLang="en-US"/>
              <a:pPr/>
              <a:t>25</a:t>
            </a:fld>
            <a:endParaRPr lang="en-US" altLang="en-US" dirty="0"/>
          </a:p>
        </p:txBody>
      </p:sp>
      <p:sp>
        <p:nvSpPr>
          <p:cNvPr id="199682" name="Rectangle 2">
            <a:extLst>
              <a:ext uri="{FF2B5EF4-FFF2-40B4-BE49-F238E27FC236}">
                <a16:creationId xmlns:a16="http://schemas.microsoft.com/office/drawing/2014/main" id="{C3D66FED-58F8-43A9-B4FF-B71E4B658761}"/>
              </a:ext>
            </a:extLst>
          </p:cNvPr>
          <p:cNvSpPr>
            <a:spLocks noGrp="1" noRot="1" noChangeAspect="1" noChangeArrowheads="1" noTextEdit="1"/>
          </p:cNvSpPr>
          <p:nvPr>
            <p:ph type="sldImg"/>
          </p:nvPr>
        </p:nvSpPr>
        <p:spPr>
          <a:ln/>
        </p:spPr>
      </p:sp>
      <p:sp>
        <p:nvSpPr>
          <p:cNvPr id="199683" name="Rectangle 3">
            <a:extLst>
              <a:ext uri="{FF2B5EF4-FFF2-40B4-BE49-F238E27FC236}">
                <a16:creationId xmlns:a16="http://schemas.microsoft.com/office/drawing/2014/main" id="{216ED5AE-8482-4DBF-9BAF-36422CBFC153}"/>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5531462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7400" dirty="0">
                <a:latin typeface="Trebuchet MS" panose="020B0603020202020204" pitchFamily="34" charset="0"/>
              </a:rPr>
              <a:t>Tracy</a:t>
            </a:r>
          </a:p>
          <a:p>
            <a:endParaRPr lang="en-US" sz="7400" dirty="0">
              <a:latin typeface="Trebuchet MS" panose="020B0603020202020204" pitchFamily="34" charset="0"/>
            </a:endParaRPr>
          </a:p>
          <a:p>
            <a:pPr marL="1074757" indent="-1074757">
              <a:buFont typeface="Arial" panose="020B0604020202020204" pitchFamily="34" charset="0"/>
              <a:buChar char="•"/>
            </a:pPr>
            <a:r>
              <a:rPr lang="en-US" sz="7400" dirty="0">
                <a:latin typeface="Trebuchet MS" panose="020B0603020202020204" pitchFamily="34" charset="0"/>
              </a:rPr>
              <a:t>Trade Facilitation</a:t>
            </a:r>
          </a:p>
          <a:p>
            <a:pPr marL="2507766" lvl="1" indent="-1074757">
              <a:buFont typeface="Arial" panose="020B0604020202020204" pitchFamily="34" charset="0"/>
              <a:buChar char="•"/>
            </a:pPr>
            <a:r>
              <a:rPr lang="en-US" sz="7400" dirty="0">
                <a:latin typeface="Trebuchet MS" panose="020B0603020202020204" pitchFamily="34" charset="0"/>
              </a:rPr>
              <a:t>Physical entry into markets</a:t>
            </a:r>
          </a:p>
          <a:p>
            <a:pPr marL="2507766" lvl="1" indent="-1074757">
              <a:buFont typeface="Arial" panose="020B0604020202020204" pitchFamily="34" charset="0"/>
              <a:buChar char="•"/>
            </a:pPr>
            <a:r>
              <a:rPr lang="en-US" sz="7400" dirty="0">
                <a:latin typeface="Trebuchet MS" panose="020B0603020202020204" pitchFamily="34" charset="0"/>
              </a:rPr>
              <a:t>Supply chains</a:t>
            </a:r>
          </a:p>
        </p:txBody>
      </p:sp>
      <p:sp>
        <p:nvSpPr>
          <p:cNvPr id="4" name="Slide Number Placeholder 3"/>
          <p:cNvSpPr>
            <a:spLocks noGrp="1"/>
          </p:cNvSpPr>
          <p:nvPr>
            <p:ph type="sldNum" sz="quarter" idx="5"/>
          </p:nvPr>
        </p:nvSpPr>
        <p:spPr/>
        <p:txBody>
          <a:bodyPr/>
          <a:lstStyle/>
          <a:p>
            <a:fld id="{C981A9CC-F4F7-4FAB-B2D0-1FACC32CC9CE}" type="slidenum">
              <a:rPr lang="en-US" smtClean="0"/>
              <a:pPr/>
              <a:t>26</a:t>
            </a:fld>
            <a:endParaRPr lang="en-US"/>
          </a:p>
        </p:txBody>
      </p:sp>
    </p:spTree>
    <p:extLst>
      <p:ext uri="{BB962C8B-B14F-4D97-AF65-F5344CB8AC3E}">
        <p14:creationId xmlns:p14="http://schemas.microsoft.com/office/powerpoint/2010/main" val="2916880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A1CE6A-3F75-44EA-99ED-75DF554CC778}" type="slidenum">
              <a:rPr lang="en-US" smtClean="0"/>
              <a:t>27</a:t>
            </a:fld>
            <a:endParaRPr lang="en-US" dirty="0"/>
          </a:p>
        </p:txBody>
      </p:sp>
    </p:spTree>
    <p:extLst>
      <p:ext uri="{BB962C8B-B14F-4D97-AF65-F5344CB8AC3E}">
        <p14:creationId xmlns:p14="http://schemas.microsoft.com/office/powerpoint/2010/main" val="4083541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A1CE6A-3F75-44EA-99ED-75DF554CC778}" type="slidenum">
              <a:rPr lang="en-US" smtClean="0"/>
              <a:t>28</a:t>
            </a:fld>
            <a:endParaRPr lang="en-US" dirty="0"/>
          </a:p>
        </p:txBody>
      </p:sp>
    </p:spTree>
    <p:extLst>
      <p:ext uri="{BB962C8B-B14F-4D97-AF65-F5344CB8AC3E}">
        <p14:creationId xmlns:p14="http://schemas.microsoft.com/office/powerpoint/2010/main" val="303532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A1CE6A-3F75-44EA-99ED-75DF554CC778}" type="slidenum">
              <a:rPr lang="en-US" smtClean="0"/>
              <a:t>29</a:t>
            </a:fld>
            <a:endParaRPr lang="en-US" dirty="0"/>
          </a:p>
        </p:txBody>
      </p:sp>
    </p:spTree>
    <p:extLst>
      <p:ext uri="{BB962C8B-B14F-4D97-AF65-F5344CB8AC3E}">
        <p14:creationId xmlns:p14="http://schemas.microsoft.com/office/powerpoint/2010/main" val="3377421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247C7-30F2-437B-A3AE-58C9EBC6DD4C}" type="slidenum">
              <a:rPr lang="en-US" smtClean="0"/>
              <a:t>3</a:t>
            </a:fld>
            <a:endParaRPr lang="en-US" dirty="0"/>
          </a:p>
        </p:txBody>
      </p:sp>
    </p:spTree>
    <p:extLst>
      <p:ext uri="{BB962C8B-B14F-4D97-AF65-F5344CB8AC3E}">
        <p14:creationId xmlns:p14="http://schemas.microsoft.com/office/powerpoint/2010/main" val="36451408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607070" indent="-60707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981A9CC-F4F7-4FAB-B2D0-1FACC32CC9CE}" type="slidenum">
              <a:rPr lang="en-US" smtClean="0"/>
              <a:pPr/>
              <a:t>30</a:t>
            </a:fld>
            <a:endParaRPr lang="en-US"/>
          </a:p>
        </p:txBody>
      </p:sp>
    </p:spTree>
    <p:extLst>
      <p:ext uri="{BB962C8B-B14F-4D97-AF65-F5344CB8AC3E}">
        <p14:creationId xmlns:p14="http://schemas.microsoft.com/office/powerpoint/2010/main" val="2047843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81A9CC-F4F7-4FAB-B2D0-1FACC32CC9CE}" type="slidenum">
              <a:rPr lang="en-US" smtClean="0"/>
              <a:pPr/>
              <a:t>31</a:t>
            </a:fld>
            <a:endParaRPr lang="en-US"/>
          </a:p>
        </p:txBody>
      </p:sp>
    </p:spTree>
    <p:extLst>
      <p:ext uri="{BB962C8B-B14F-4D97-AF65-F5344CB8AC3E}">
        <p14:creationId xmlns:p14="http://schemas.microsoft.com/office/powerpoint/2010/main" val="3962683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A1CE6A-3F75-44EA-99ED-75DF554CC778}" type="slidenum">
              <a:rPr lang="en-US" smtClean="0"/>
              <a:t>32</a:t>
            </a:fld>
            <a:endParaRPr lang="en-US" dirty="0"/>
          </a:p>
        </p:txBody>
      </p:sp>
    </p:spTree>
    <p:extLst>
      <p:ext uri="{BB962C8B-B14F-4D97-AF65-F5344CB8AC3E}">
        <p14:creationId xmlns:p14="http://schemas.microsoft.com/office/powerpoint/2010/main" val="33839682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65D4A8-EA0A-4BF7-819A-92FE96815FB1}" type="slidenum">
              <a:rPr lang="en-US" smtClean="0"/>
              <a:t>33</a:t>
            </a:fld>
            <a:endParaRPr lang="en-US" dirty="0"/>
          </a:p>
        </p:txBody>
      </p:sp>
    </p:spTree>
    <p:extLst>
      <p:ext uri="{BB962C8B-B14F-4D97-AF65-F5344CB8AC3E}">
        <p14:creationId xmlns:p14="http://schemas.microsoft.com/office/powerpoint/2010/main" val="16795771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A1CE6A-3F75-44EA-99ED-75DF554CC778}" type="slidenum">
              <a:rPr lang="en-US" smtClean="0"/>
              <a:t>34</a:t>
            </a:fld>
            <a:endParaRPr lang="en-US" dirty="0"/>
          </a:p>
        </p:txBody>
      </p:sp>
    </p:spTree>
    <p:extLst>
      <p:ext uri="{BB962C8B-B14F-4D97-AF65-F5344CB8AC3E}">
        <p14:creationId xmlns:p14="http://schemas.microsoft.com/office/powerpoint/2010/main" val="7327810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35DA381-E775-4AEB-81C3-76C5F1851A75}" type="slidenum">
              <a:rPr lang="en-US" smtClean="0"/>
              <a:pPr>
                <a:defRPr/>
              </a:pPr>
              <a:t>35</a:t>
            </a:fld>
            <a:endParaRPr lang="en-US" dirty="0"/>
          </a:p>
        </p:txBody>
      </p:sp>
    </p:spTree>
    <p:extLst>
      <p:ext uri="{BB962C8B-B14F-4D97-AF65-F5344CB8AC3E}">
        <p14:creationId xmlns:p14="http://schemas.microsoft.com/office/powerpoint/2010/main" val="32433254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2247C7-30F2-437B-A3AE-58C9EBC6DD4C}" type="slidenum">
              <a:rPr lang="en-US" smtClean="0"/>
              <a:t>36</a:t>
            </a:fld>
            <a:endParaRPr lang="en-US" dirty="0"/>
          </a:p>
        </p:txBody>
      </p:sp>
    </p:spTree>
    <p:extLst>
      <p:ext uri="{BB962C8B-B14F-4D97-AF65-F5344CB8AC3E}">
        <p14:creationId xmlns:p14="http://schemas.microsoft.com/office/powerpoint/2010/main" val="10275322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endParaRPr lang="en-US" dirty="0"/>
          </a:p>
        </p:txBody>
      </p:sp>
      <p:sp>
        <p:nvSpPr>
          <p:cNvPr id="4" name="Slide Number Placeholder 3"/>
          <p:cNvSpPr>
            <a:spLocks noGrp="1"/>
          </p:cNvSpPr>
          <p:nvPr>
            <p:ph type="sldNum" sz="quarter" idx="5"/>
          </p:nvPr>
        </p:nvSpPr>
        <p:spPr/>
        <p:txBody>
          <a:bodyPr/>
          <a:lstStyle/>
          <a:p>
            <a:fld id="{C981A9CC-F4F7-4FAB-B2D0-1FACC32CC9CE}" type="slidenum">
              <a:rPr lang="en-US" smtClean="0"/>
              <a:pPr/>
              <a:t>37</a:t>
            </a:fld>
            <a:endParaRPr lang="en-US"/>
          </a:p>
        </p:txBody>
      </p:sp>
    </p:spTree>
    <p:extLst>
      <p:ext uri="{BB962C8B-B14F-4D97-AF65-F5344CB8AC3E}">
        <p14:creationId xmlns:p14="http://schemas.microsoft.com/office/powerpoint/2010/main" val="39077625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7E2247C7-30F2-437B-A3AE-58C9EBC6DD4C}" type="slidenum">
              <a:rPr lang="en-US" smtClean="0"/>
              <a:t>38</a:t>
            </a:fld>
            <a:endParaRPr lang="en-US" dirty="0"/>
          </a:p>
        </p:txBody>
      </p:sp>
    </p:spTree>
    <p:extLst>
      <p:ext uri="{BB962C8B-B14F-4D97-AF65-F5344CB8AC3E}">
        <p14:creationId xmlns:p14="http://schemas.microsoft.com/office/powerpoint/2010/main" val="6826907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7E2247C7-30F2-437B-A3AE-58C9EBC6DD4C}" type="slidenum">
              <a:rPr lang="en-US" smtClean="0"/>
              <a:t>39</a:t>
            </a:fld>
            <a:endParaRPr lang="en-US" dirty="0"/>
          </a:p>
        </p:txBody>
      </p:sp>
    </p:spTree>
    <p:extLst>
      <p:ext uri="{BB962C8B-B14F-4D97-AF65-F5344CB8AC3E}">
        <p14:creationId xmlns:p14="http://schemas.microsoft.com/office/powerpoint/2010/main" val="1360043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247C7-30F2-437B-A3AE-58C9EBC6DD4C}" type="slidenum">
              <a:rPr lang="en-US" smtClean="0"/>
              <a:t>4</a:t>
            </a:fld>
            <a:endParaRPr lang="en-US" dirty="0"/>
          </a:p>
        </p:txBody>
      </p:sp>
    </p:spTree>
    <p:extLst>
      <p:ext uri="{BB962C8B-B14F-4D97-AF65-F5344CB8AC3E}">
        <p14:creationId xmlns:p14="http://schemas.microsoft.com/office/powerpoint/2010/main" val="1299122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2247C7-30F2-437B-A3AE-58C9EBC6DD4C}" type="slidenum">
              <a:rPr lang="en-US" smtClean="0"/>
              <a:t>5</a:t>
            </a:fld>
            <a:endParaRPr lang="en-US" dirty="0"/>
          </a:p>
        </p:txBody>
      </p:sp>
    </p:spTree>
    <p:extLst>
      <p:ext uri="{BB962C8B-B14F-4D97-AF65-F5344CB8AC3E}">
        <p14:creationId xmlns:p14="http://schemas.microsoft.com/office/powerpoint/2010/main" val="558264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1A8971-5F0B-4911-87AC-F8CFD894A892}" type="slidenum">
              <a:rPr lang="en-US" smtClean="0"/>
              <a:t>6</a:t>
            </a:fld>
            <a:endParaRPr lang="en-US"/>
          </a:p>
        </p:txBody>
      </p:sp>
    </p:spTree>
    <p:extLst>
      <p:ext uri="{BB962C8B-B14F-4D97-AF65-F5344CB8AC3E}">
        <p14:creationId xmlns:p14="http://schemas.microsoft.com/office/powerpoint/2010/main" val="3295958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7</a:t>
            </a:fld>
            <a:endParaRPr lang="en-US"/>
          </a:p>
        </p:txBody>
      </p:sp>
    </p:spTree>
    <p:extLst>
      <p:ext uri="{BB962C8B-B14F-4D97-AF65-F5344CB8AC3E}">
        <p14:creationId xmlns:p14="http://schemas.microsoft.com/office/powerpoint/2010/main" val="566201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1A8971-5F0B-4911-87AC-F8CFD894A892}" type="slidenum">
              <a:rPr lang="en-US" smtClean="0"/>
              <a:t>8</a:t>
            </a:fld>
            <a:endParaRPr lang="en-US"/>
          </a:p>
        </p:txBody>
      </p:sp>
    </p:spTree>
    <p:extLst>
      <p:ext uri="{BB962C8B-B14F-4D97-AF65-F5344CB8AC3E}">
        <p14:creationId xmlns:p14="http://schemas.microsoft.com/office/powerpoint/2010/main" val="3550841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1A8971-5F0B-4911-87AC-F8CFD894A892}" type="slidenum">
              <a:rPr lang="en-US" smtClean="0"/>
              <a:t>9</a:t>
            </a:fld>
            <a:endParaRPr lang="en-US"/>
          </a:p>
        </p:txBody>
      </p:sp>
    </p:spTree>
    <p:extLst>
      <p:ext uri="{BB962C8B-B14F-4D97-AF65-F5344CB8AC3E}">
        <p14:creationId xmlns:p14="http://schemas.microsoft.com/office/powerpoint/2010/main" val="1080690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3FA54C6-F1A7-4C8C-B87C-8D5585031126}" type="datetime1">
              <a:rPr lang="en-US" smtClean="0"/>
              <a:t>10/29/2019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0BD2EA-30BC-436E-B02B-08E6D6FCC1B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BDA9BD-A08A-4104-99F9-51232CEF4F2A}" type="datetime1">
              <a:rPr lang="en-US" smtClean="0"/>
              <a:t>10/29/2019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0BD2EA-30BC-436E-B02B-08E6D6FCC1B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38297A-815F-4344-9B39-31BC628CE276}" type="datetime1">
              <a:rPr lang="en-US" smtClean="0"/>
              <a:t>10/29/2019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0BD2EA-30BC-436E-B02B-08E6D6FCC1B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CB31ABFE-CDE1-42EC-901D-D26CC39294D4}" type="datetime1">
              <a:rPr lang="en-US" altLang="en-US" smtClean="0"/>
              <a:t>10/29/2019</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57B9002-2F27-46F1-82D4-99A3C324FA17}" type="slidenum">
              <a:rPr lang="en-US" altLang="en-US"/>
              <a:pPr/>
              <a:t>‹#›</a:t>
            </a:fld>
            <a:endParaRPr lang="en-US" altLang="en-US"/>
          </a:p>
        </p:txBody>
      </p:sp>
    </p:spTree>
    <p:extLst>
      <p:ext uri="{BB962C8B-B14F-4D97-AF65-F5344CB8AC3E}">
        <p14:creationId xmlns:p14="http://schemas.microsoft.com/office/powerpoint/2010/main" val="1697013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C2C2C3B-B9E3-4DEC-A228-84B373203632}" type="datetime1">
              <a:rPr lang="en-US" altLang="en-US" smtClean="0"/>
              <a:t>10/29/2019</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E598E33-39FF-4B21-8E5B-FDE8FE91AE48}" type="slidenum">
              <a:rPr lang="en-US" altLang="en-US"/>
              <a:pPr/>
              <a:t>‹#›</a:t>
            </a:fld>
            <a:endParaRPr lang="en-US" altLang="en-US"/>
          </a:p>
        </p:txBody>
      </p:sp>
    </p:spTree>
    <p:extLst>
      <p:ext uri="{BB962C8B-B14F-4D97-AF65-F5344CB8AC3E}">
        <p14:creationId xmlns:p14="http://schemas.microsoft.com/office/powerpoint/2010/main" val="4159518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AB48E33-ED75-45D6-B5D4-5AFE742573DB}" type="datetime1">
              <a:rPr lang="en-US" altLang="en-US" smtClean="0"/>
              <a:t>10/29/2019</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BA3D541-F233-4003-A55E-930470FF6594}" type="slidenum">
              <a:rPr lang="en-US" altLang="en-US"/>
              <a:pPr/>
              <a:t>‹#›</a:t>
            </a:fld>
            <a:endParaRPr lang="en-US" altLang="en-US"/>
          </a:p>
        </p:txBody>
      </p:sp>
    </p:spTree>
    <p:extLst>
      <p:ext uri="{BB962C8B-B14F-4D97-AF65-F5344CB8AC3E}">
        <p14:creationId xmlns:p14="http://schemas.microsoft.com/office/powerpoint/2010/main" val="422215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EDFAD372-FA6F-4310-AEDA-942C0ACD8C90}" type="datetime1">
              <a:rPr lang="en-US" altLang="en-US" smtClean="0"/>
              <a:t>10/29/2019</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F7BEC153-4C0E-4ABF-A3DF-1372896E0E2F}" type="slidenum">
              <a:rPr lang="en-US" altLang="en-US"/>
              <a:pPr/>
              <a:t>‹#›</a:t>
            </a:fld>
            <a:endParaRPr lang="en-US" altLang="en-US"/>
          </a:p>
        </p:txBody>
      </p:sp>
    </p:spTree>
    <p:extLst>
      <p:ext uri="{BB962C8B-B14F-4D97-AF65-F5344CB8AC3E}">
        <p14:creationId xmlns:p14="http://schemas.microsoft.com/office/powerpoint/2010/main" val="3170411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F4660828-0C7C-42C1-AEE8-2D885C05CEEB}" type="datetime1">
              <a:rPr lang="en-US" altLang="en-US" smtClean="0"/>
              <a:t>10/29/2019</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8C280C11-BA97-4F50-A036-B075AF027F1A}" type="slidenum">
              <a:rPr lang="en-US" altLang="en-US"/>
              <a:pPr/>
              <a:t>‹#›</a:t>
            </a:fld>
            <a:endParaRPr lang="en-US" altLang="en-US"/>
          </a:p>
        </p:txBody>
      </p:sp>
    </p:spTree>
    <p:extLst>
      <p:ext uri="{BB962C8B-B14F-4D97-AF65-F5344CB8AC3E}">
        <p14:creationId xmlns:p14="http://schemas.microsoft.com/office/powerpoint/2010/main" val="13793787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7FF4118E-B599-4295-B6F0-E22C4C3D624B}" type="datetime1">
              <a:rPr lang="en-US" altLang="en-US" smtClean="0"/>
              <a:t>10/29/2019</a:t>
            </a:fld>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1A50B623-B01B-4E6C-95A0-80F0C2817610}" type="slidenum">
              <a:rPr lang="en-US" altLang="en-US"/>
              <a:pPr/>
              <a:t>‹#›</a:t>
            </a:fld>
            <a:endParaRPr lang="en-US" altLang="en-US"/>
          </a:p>
        </p:txBody>
      </p:sp>
    </p:spTree>
    <p:extLst>
      <p:ext uri="{BB962C8B-B14F-4D97-AF65-F5344CB8AC3E}">
        <p14:creationId xmlns:p14="http://schemas.microsoft.com/office/powerpoint/2010/main" val="3566518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64845DA-C06D-4994-9434-6C78AAC6EA68}" type="datetime1">
              <a:rPr lang="en-US" altLang="en-US" smtClean="0"/>
              <a:t>10/29/2019</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2687FA51-156E-43D0-8C27-F51D516B3EA3}" type="slidenum">
              <a:rPr lang="en-US" altLang="en-US"/>
              <a:pPr/>
              <a:t>‹#›</a:t>
            </a:fld>
            <a:endParaRPr lang="en-US" altLang="en-US"/>
          </a:p>
        </p:txBody>
      </p:sp>
    </p:spTree>
    <p:extLst>
      <p:ext uri="{BB962C8B-B14F-4D97-AF65-F5344CB8AC3E}">
        <p14:creationId xmlns:p14="http://schemas.microsoft.com/office/powerpoint/2010/main" val="38642021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8EBC65E6-39AD-4A4E-874F-6D4EF627DF45}" type="datetime1">
              <a:rPr lang="en-US" altLang="en-US" smtClean="0"/>
              <a:t>10/29/2019</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5B1EBBAA-2781-4F6E-87FA-BF6E2D64823D}" type="slidenum">
              <a:rPr lang="en-US" altLang="en-US"/>
              <a:pPr/>
              <a:t>‹#›</a:t>
            </a:fld>
            <a:endParaRPr lang="en-US" altLang="en-US"/>
          </a:p>
        </p:txBody>
      </p:sp>
    </p:spTree>
    <p:extLst>
      <p:ext uri="{BB962C8B-B14F-4D97-AF65-F5344CB8AC3E}">
        <p14:creationId xmlns:p14="http://schemas.microsoft.com/office/powerpoint/2010/main" val="2521461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F592E8-5150-443F-8CAD-076B57BB915E}" type="datetime1">
              <a:rPr lang="en-US" smtClean="0"/>
              <a:t>10/29/2019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0BD2EA-30BC-436E-B02B-08E6D6FCC1BD}"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30"/>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AE358C3-BD66-4A60-891A-F4581BCEB4CE}" type="datetime1">
              <a:rPr lang="en-US" altLang="en-US" smtClean="0"/>
              <a:t>10/29/2019</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CA85F109-995A-4DF9-99E6-A64BAE719DDB}" type="slidenum">
              <a:rPr lang="en-US" altLang="en-US"/>
              <a:pPr/>
              <a:t>‹#›</a:t>
            </a:fld>
            <a:endParaRPr lang="en-US" altLang="en-US"/>
          </a:p>
        </p:txBody>
      </p:sp>
    </p:spTree>
    <p:extLst>
      <p:ext uri="{BB962C8B-B14F-4D97-AF65-F5344CB8AC3E}">
        <p14:creationId xmlns:p14="http://schemas.microsoft.com/office/powerpoint/2010/main" val="1766424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D024D37-E5DD-4442-A362-B9FC57662C5A}" type="datetime1">
              <a:rPr lang="en-US" altLang="en-US" smtClean="0"/>
              <a:t>10/29/2019</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0902566-E9AA-488D-A7E1-D65F39D94F74}" type="slidenum">
              <a:rPr lang="en-US" altLang="en-US"/>
              <a:pPr/>
              <a:t>‹#›</a:t>
            </a:fld>
            <a:endParaRPr lang="en-US" altLang="en-US"/>
          </a:p>
        </p:txBody>
      </p:sp>
    </p:spTree>
    <p:extLst>
      <p:ext uri="{BB962C8B-B14F-4D97-AF65-F5344CB8AC3E}">
        <p14:creationId xmlns:p14="http://schemas.microsoft.com/office/powerpoint/2010/main" val="9460431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D9AE2DB-497F-4F47-A2AD-D36D2FBEBFA2}" type="datetime1">
              <a:rPr lang="en-US" altLang="en-US" smtClean="0"/>
              <a:t>10/29/2019</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C3B94FE-C688-4628-B7F8-CAF57AB36B5D}" type="slidenum">
              <a:rPr lang="en-US" altLang="en-US"/>
              <a:pPr/>
              <a:t>‹#›</a:t>
            </a:fld>
            <a:endParaRPr lang="en-US" altLang="en-US"/>
          </a:p>
        </p:txBody>
      </p:sp>
    </p:spTree>
    <p:extLst>
      <p:ext uri="{BB962C8B-B14F-4D97-AF65-F5344CB8AC3E}">
        <p14:creationId xmlns:p14="http://schemas.microsoft.com/office/powerpoint/2010/main" val="971727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EC0A3D-CAC4-4381-9BF7-6A4926258C45}" type="datetime1">
              <a:rPr lang="en-US" smtClean="0"/>
              <a:t>10/29/2019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0BD2EA-30BC-436E-B02B-08E6D6FCC1B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678268-426D-4A28-8443-61FE8B0B1994}" type="datetime1">
              <a:rPr lang="en-US" smtClean="0"/>
              <a:t>10/29/2019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0BD2EA-30BC-436E-B02B-08E6D6FCC1B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4535F7-C23C-406F-B555-F3661454BAB7}" type="datetime1">
              <a:rPr lang="en-US" smtClean="0"/>
              <a:t>10/29/2019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0BD2EA-30BC-436E-B02B-08E6D6FCC1B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0326E1-0CD8-47F5-BD4D-394428144907}" type="datetime1">
              <a:rPr lang="en-US" smtClean="0"/>
              <a:t>10/29/2019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0BD2EA-30BC-436E-B02B-08E6D6FCC1B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1B8C6D-3B72-4530-BD8F-B229721F2A27}" type="datetime1">
              <a:rPr lang="en-US" smtClean="0"/>
              <a:t>10/29/2019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0BD2EA-30BC-436E-B02B-08E6D6FCC1B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3C107D-6F44-4230-BE17-E429D1972F52}" type="datetime1">
              <a:rPr lang="en-US" smtClean="0"/>
              <a:t>10/29/2019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0BD2EA-30BC-436E-B02B-08E6D6FCC1B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01890C-7343-41E4-8B9E-5E2847C8C04A}" type="datetime1">
              <a:rPr lang="en-US" smtClean="0"/>
              <a:t>10/29/2019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0BD2EA-30BC-436E-B02B-08E6D6FCC1B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454FDA-5C5F-4BFA-9DE5-CA97AF04BA1A}" type="datetime1">
              <a:rPr lang="en-US" smtClean="0"/>
              <a:t>10/29/2019</a:t>
            </a:fld>
            <a:endParaRPr lang="en-US"/>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0BD2EA-30BC-436E-B02B-08E6D6FCC1B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365129"/>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5"/>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fontAlgn="base">
              <a:spcBef>
                <a:spcPct val="0"/>
              </a:spcBef>
              <a:spcAft>
                <a:spcPct val="0"/>
              </a:spcAft>
            </a:pPr>
            <a:fld id="{6252B68D-6908-4285-91AC-4AE1014DBC2A}" type="datetime1">
              <a:rPr lang="en-US" altLang="en-US" smtClean="0">
                <a:ea typeface="MS PGothic" pitchFamily="34" charset="-128"/>
              </a:rPr>
              <a:t>10/29/2019</a:t>
            </a:fld>
            <a:endParaRPr lang="en-US" altLang="en-US">
              <a:ea typeface="MS PGothic" pitchFamily="34" charset="-128"/>
            </a:endParaRPr>
          </a:p>
        </p:txBody>
      </p:sp>
      <p:sp>
        <p:nvSpPr>
          <p:cNvPr id="5" name="Footer Placeholder 4"/>
          <p:cNvSpPr>
            <a:spLocks noGrp="1"/>
          </p:cNvSpPr>
          <p:nvPr>
            <p:ph type="ftr" sz="quarter" idx="3"/>
          </p:nvPr>
        </p:nvSpPr>
        <p:spPr>
          <a:xfrm>
            <a:off x="3028950" y="6356355"/>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fontAlgn="base">
              <a:spcBef>
                <a:spcPct val="0"/>
              </a:spcBef>
              <a:spcAft>
                <a:spcPct val="0"/>
              </a:spcAft>
            </a:pPr>
            <a:endParaRPr lang="en-US" altLang="en-US">
              <a:ea typeface="MS PGothic" pitchFamily="34" charset="-128"/>
            </a:endParaRPr>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2C2FDFF2-FEF3-46BA-BBFB-23701FC8DF67}" type="slidenum">
              <a:rPr lang="en-US" altLang="en-US" smtClean="0">
                <a:ea typeface="MS PGothic" pitchFamily="34" charset="-128"/>
              </a:rPr>
              <a:pPr fontAlgn="base">
                <a:spcBef>
                  <a:spcPct val="0"/>
                </a:spcBef>
                <a:spcAft>
                  <a:spcPct val="0"/>
                </a:spcAft>
              </a:pPr>
              <a:t>‹#›</a:t>
            </a:fld>
            <a:endParaRPr lang="en-US" altLang="en-US">
              <a:ea typeface="MS PGothic" pitchFamily="34" charset="-128"/>
            </a:endParaRPr>
          </a:p>
        </p:txBody>
      </p:sp>
    </p:spTree>
    <p:extLst>
      <p:ext uri="{BB962C8B-B14F-4D97-AF65-F5344CB8AC3E}">
        <p14:creationId xmlns:p14="http://schemas.microsoft.com/office/powerpoint/2010/main" val="19393067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S PGothic" panose="020B0600070205080204" pitchFamily="34" charset="-128"/>
          <a:cs typeface="ＭＳ Ｐゴシック" pitchFamily="-84" charset="-128"/>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anose="020B0600070205080204" pitchFamily="34" charset="-128"/>
          <a:cs typeface="ＭＳ Ｐゴシック" pitchFamily="-8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anose="020B0600070205080204" pitchFamily="34" charset="-128"/>
          <a:cs typeface="ＭＳ Ｐゴシック" pitchFamily="-8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anose="020B0600070205080204" pitchFamily="34" charset="-128"/>
          <a:cs typeface="ＭＳ Ｐゴシック" pitchFamily="-8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anose="020B0600070205080204" pitchFamily="34" charset="-128"/>
          <a:cs typeface="ＭＳ Ｐゴシック" pitchFamily="-84" charset="-128"/>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S PGothic" panose="020B0600070205080204" pitchFamily="34" charset="-128"/>
          <a:cs typeface="ＭＳ Ｐゴシック" pitchFamily="-84" charset="-128"/>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hyperlink" Target="https://www.census.gov/library/visualizations/interactive/export-markets.html" TargetMode="External"/><Relationship Id="rId7"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usatrade.census.gov"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hyperlink" Target="http://www.census.gov/trade"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2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www.trade.gov/itac/committees/itac03.asp" TargetMode="External"/><Relationship Id="rId4" Type="http://schemas.openxmlformats.org/officeDocument/2006/relationships/hyperlink" Target="http://www.trade.gov/itac"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17.emf"/></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png"/><Relationship Id="rId4" Type="http://schemas.openxmlformats.org/officeDocument/2006/relationships/image" Target="../media/image26.emf"/></Relationships>
</file>

<file path=ppt/slides/_rels/slide3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8" Type="http://schemas.openxmlformats.org/officeDocument/2006/relationships/hyperlink" Target="http://www.trade.gov/industry/materials/" TargetMode="External"/><Relationship Id="rId3" Type="http://schemas.openxmlformats.org/officeDocument/2006/relationships/hyperlink" Target="mailto:Kim.Copperthite@trade.gov" TargetMode="External"/><Relationship Id="rId7" Type="http://schemas.openxmlformats.org/officeDocument/2006/relationships/hyperlink" Target="mailto:Tracy.Gerstle@trade.gov"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hyperlink" Target="mailto:Melissa.Blackledge@trade.gov" TargetMode="External"/><Relationship Id="rId5" Type="http://schemas.openxmlformats.org/officeDocument/2006/relationships/hyperlink" Target="mailto:John.Meakem@trade.gov" TargetMode="External"/><Relationship Id="rId10" Type="http://schemas.openxmlformats.org/officeDocument/2006/relationships/image" Target="../media/image30.jpeg"/><Relationship Id="rId4" Type="http://schemas.openxmlformats.org/officeDocument/2006/relationships/hyperlink" Target="mailto:Blandine.Trouille@trade.gov" TargetMode="External"/><Relationship Id="rId9" Type="http://schemas.openxmlformats.org/officeDocument/2006/relationships/image" Target="../media/image14.jpeg"/></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3.jpg"/><Relationship Id="rId4" Type="http://schemas.openxmlformats.org/officeDocument/2006/relationships/image" Target="../media/image2.jpg"/></Relationships>
</file>

<file path=ppt/slides/_rels/slide3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3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hyperlink" Target="https://www.census.gov/library/visualizations/interactive/export-markets.html" TargetMode="External"/><Relationship Id="rId7" Type="http://schemas.openxmlformats.org/officeDocument/2006/relationships/image" Target="../media/image3.jp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hyperlink" Target="http://www.census.gov/scheduleb" TargetMode="External"/><Relationship Id="rId4" Type="http://schemas.openxmlformats.org/officeDocument/2006/relationships/hyperlink" Target="https://usatrade.census.gov/"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hyperlink" Target="http://tpis.trade.gov/" TargetMode="External"/><Relationship Id="rId7"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hyperlink" Target="https://ustr.gov/issue-areas/enforcement/section-301-investigations/search" TargetMode="External"/><Relationship Id="rId4" Type="http://schemas.openxmlformats.org/officeDocument/2006/relationships/hyperlink" Target="http://export.gov/fta/ftatarifftoo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hyperlink" Target="mailto:Mayumi.Hairston.escalante@census.gov"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hyperlink" Target="mailto:eid.scheduleb@census.go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hyperlink" Target="http://www.census.gov/scheduleb"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mala.mistry.kline@census.gov"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hyperlink" Target="mailto:eid.international.trade.data@census.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6C61F7D4-2C27-4106-A12B-5E56AFC2FDB1}"/>
              </a:ext>
            </a:extLst>
          </p:cNvPr>
          <p:cNvSpPr>
            <a:spLocks noGrp="1"/>
          </p:cNvSpPr>
          <p:nvPr>
            <p:ph type="subTitle" idx="1"/>
          </p:nvPr>
        </p:nvSpPr>
        <p:spPr>
          <a:xfrm>
            <a:off x="516073" y="2790102"/>
            <a:ext cx="7942127" cy="3686898"/>
          </a:xfrm>
        </p:spPr>
        <p:txBody>
          <a:bodyPr>
            <a:normAutofit/>
          </a:bodyPr>
          <a:lstStyle/>
          <a:p>
            <a:r>
              <a:rPr lang="en-US" b="1" dirty="0">
                <a:solidFill>
                  <a:srgbClr val="08385C"/>
                </a:solidFill>
                <a:latin typeface="Arial" panose="020B0604020202020204" pitchFamily="34" charset="0"/>
                <a:cs typeface="Arial" panose="020B0604020202020204" pitchFamily="34" charset="0"/>
              </a:rPr>
              <a:t>Celebrating Manufacturers </a:t>
            </a:r>
          </a:p>
          <a:p>
            <a:endParaRPr lang="en-US" b="1" dirty="0">
              <a:solidFill>
                <a:srgbClr val="08385C"/>
              </a:solidFill>
              <a:latin typeface="Arial" panose="020B0604020202020204" pitchFamily="34" charset="0"/>
              <a:cs typeface="Arial" panose="020B0604020202020204" pitchFamily="34" charset="0"/>
            </a:endParaRPr>
          </a:p>
          <a:p>
            <a:r>
              <a:rPr lang="en-US" b="1" dirty="0">
                <a:solidFill>
                  <a:srgbClr val="08385C"/>
                </a:solidFill>
                <a:latin typeface="Arial" panose="020B0604020202020204" pitchFamily="34" charset="0"/>
                <a:cs typeface="Arial" panose="020B0604020202020204" pitchFamily="34" charset="0"/>
              </a:rPr>
              <a:t>Trends and Resources for Acceleration within the Chemical Industry</a:t>
            </a:r>
          </a:p>
          <a:p>
            <a:r>
              <a:rPr lang="en-US" b="1" dirty="0">
                <a:solidFill>
                  <a:srgbClr val="08385C"/>
                </a:solidFill>
                <a:latin typeface="Arial" panose="020B0604020202020204" pitchFamily="34" charset="0"/>
                <a:cs typeface="Arial" panose="020B0604020202020204" pitchFamily="34" charset="0"/>
              </a:rPr>
              <a:t/>
            </a:r>
            <a:br>
              <a:rPr lang="en-US" b="1" dirty="0">
                <a:solidFill>
                  <a:srgbClr val="08385C"/>
                </a:solidFill>
                <a:latin typeface="Arial" panose="020B0604020202020204" pitchFamily="34" charset="0"/>
                <a:cs typeface="Arial" panose="020B0604020202020204" pitchFamily="34" charset="0"/>
              </a:rPr>
            </a:br>
            <a:r>
              <a:rPr lang="en-US" b="1" dirty="0">
                <a:solidFill>
                  <a:srgbClr val="08385C"/>
                </a:solidFill>
                <a:latin typeface="Arial" panose="020B0604020202020204" pitchFamily="34" charset="0"/>
                <a:cs typeface="Arial" panose="020B0604020202020204" pitchFamily="34" charset="0"/>
              </a:rPr>
              <a:t>October 17, 2019</a:t>
            </a:r>
            <a:endParaRPr lang="en-US" dirty="0"/>
          </a:p>
        </p:txBody>
      </p:sp>
      <p:sp>
        <p:nvSpPr>
          <p:cNvPr id="4" name="Rectangle 3">
            <a:extLst>
              <a:ext uri="{FF2B5EF4-FFF2-40B4-BE49-F238E27FC236}">
                <a16:creationId xmlns:a16="http://schemas.microsoft.com/office/drawing/2014/main" id="{042B6F50-70B8-3A47-AE03-C105064934C4}"/>
              </a:ext>
            </a:extLst>
          </p:cNvPr>
          <p:cNvSpPr/>
          <p:nvPr/>
        </p:nvSpPr>
        <p:spPr>
          <a:xfrm>
            <a:off x="5474838" y="1204502"/>
            <a:ext cx="3429000" cy="600164"/>
          </a:xfrm>
          <a:prstGeom prst="rect">
            <a:avLst/>
          </a:prstGeom>
        </p:spPr>
        <p:txBody>
          <a:bodyPr wrap="square">
            <a:spAutoFit/>
          </a:bodyPr>
          <a:lstStyle/>
          <a:p>
            <a:pPr algn="r"/>
            <a:r>
              <a:rPr lang="en-US" sz="3300" b="1" dirty="0">
                <a:solidFill>
                  <a:srgbClr val="E01928"/>
                </a:solidFill>
                <a:latin typeface="Arial" panose="020B0604020202020204" pitchFamily="34" charset="0"/>
                <a:cs typeface="Arial" panose="020B0604020202020204" pitchFamily="34" charset="0"/>
              </a:rPr>
              <a:t> </a:t>
            </a:r>
            <a:endParaRPr lang="en-US" sz="3300" dirty="0"/>
          </a:p>
        </p:txBody>
      </p:sp>
      <p:pic>
        <p:nvPicPr>
          <p:cNvPr id="7" name="Picture 6">
            <a:extLst>
              <a:ext uri="{FF2B5EF4-FFF2-40B4-BE49-F238E27FC236}">
                <a16:creationId xmlns:a16="http://schemas.microsoft.com/office/drawing/2014/main" id="{706BB9A8-69B7-45F8-AC74-37E59D7C88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073" y="762000"/>
            <a:ext cx="1894898" cy="743452"/>
          </a:xfrm>
          <a:prstGeom prst="rect">
            <a:avLst/>
          </a:prstGeom>
        </p:spPr>
      </p:pic>
      <p:pic>
        <p:nvPicPr>
          <p:cNvPr id="17" name="Picture 16"/>
          <p:cNvPicPr/>
          <p:nvPr/>
        </p:nvPicPr>
        <p:blipFill>
          <a:blip r:embed="rId4">
            <a:extLst>
              <a:ext uri="{28A0092B-C50C-407E-A947-70E740481C1C}">
                <a14:useLocalDpi xmlns:a14="http://schemas.microsoft.com/office/drawing/2010/main" val="0"/>
              </a:ext>
            </a:extLst>
          </a:blip>
          <a:stretch>
            <a:fillRect/>
          </a:stretch>
        </p:blipFill>
        <p:spPr>
          <a:xfrm>
            <a:off x="2970508" y="304800"/>
            <a:ext cx="2980055" cy="1814200"/>
          </a:xfrm>
          <a:prstGeom prst="rect">
            <a:avLst/>
          </a:prstGeom>
        </p:spPr>
      </p:pic>
      <p:pic>
        <p:nvPicPr>
          <p:cNvPr id="10" name="Picture 9">
            <a:extLst>
              <a:ext uri="{FF2B5EF4-FFF2-40B4-BE49-F238E27FC236}">
                <a16:creationId xmlns:a16="http://schemas.microsoft.com/office/drawing/2014/main" id="{B36127EE-21EC-474C-A900-6C5E5BC3C1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0572" y="609600"/>
            <a:ext cx="2260028" cy="950941"/>
          </a:xfrm>
          <a:prstGeom prst="rect">
            <a:avLst/>
          </a:prstGeom>
        </p:spPr>
      </p:pic>
    </p:spTree>
    <p:extLst>
      <p:ext uri="{BB962C8B-B14F-4D97-AF65-F5344CB8AC3E}">
        <p14:creationId xmlns:p14="http://schemas.microsoft.com/office/powerpoint/2010/main" val="2227990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876800" y="1676400"/>
            <a:ext cx="3371849" cy="3737946"/>
          </a:xfrm>
          <a:prstGeom prst="rect">
            <a:avLst/>
          </a:prstGeom>
          <a:noFill/>
        </p:spPr>
        <p:txBody>
          <a:bodyPr wrap="square" rtlCol="0">
            <a:spAutoFit/>
          </a:bodyPr>
          <a:lstStyle/>
          <a:p>
            <a:pPr>
              <a:lnSpc>
                <a:spcPct val="150000"/>
              </a:lnSpc>
            </a:pPr>
            <a:r>
              <a:rPr lang="en-US" sz="2000" dirty="0">
                <a:solidFill>
                  <a:srgbClr val="002060"/>
                </a:solidFill>
                <a:latin typeface="Arial" panose="020B0604020202020204" pitchFamily="34" charset="0"/>
                <a:cs typeface="Arial" panose="020B0604020202020204" pitchFamily="34" charset="0"/>
              </a:rPr>
              <a:t>The </a:t>
            </a:r>
            <a:r>
              <a:rPr lang="en-US" sz="2000" b="1" dirty="0">
                <a:solidFill>
                  <a:srgbClr val="002060"/>
                </a:solidFill>
                <a:latin typeface="Arial" panose="020B0604020202020204" pitchFamily="34" charset="0"/>
                <a:cs typeface="Arial" panose="020B0604020202020204" pitchFamily="34" charset="0"/>
              </a:rPr>
              <a:t>U.S. Census Bureau </a:t>
            </a:r>
            <a:r>
              <a:rPr lang="en-US" sz="2000" dirty="0">
                <a:solidFill>
                  <a:srgbClr val="002060"/>
                </a:solidFill>
                <a:latin typeface="Arial" panose="020B0604020202020204" pitchFamily="34" charset="0"/>
                <a:cs typeface="Arial" panose="020B0604020202020204" pitchFamily="34" charset="0"/>
              </a:rPr>
              <a:t>is the official source for U.S. export and import</a:t>
            </a:r>
            <a:r>
              <a:rPr lang="en-US" sz="2000" b="1"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goods statistics and is responsible for issuing regulations governing the reporting of all export shipments from the United States.</a:t>
            </a:r>
          </a:p>
        </p:txBody>
      </p:sp>
      <p:pic>
        <p:nvPicPr>
          <p:cNvPr id="5" name="Picture 2" descr="C:\Users\vezin005\AppData\Local\Microsoft\Windows\Temporary Internet Files\Content.IE5\SRIL09VQ\global-business[1].jpg"/>
          <p:cNvPicPr>
            <a:picLocks noChangeAspect="1" noChangeArrowheads="1"/>
          </p:cNvPicPr>
          <p:nvPr/>
        </p:nvPicPr>
        <p:blipFill rotWithShape="1">
          <a:blip r:embed="rId3">
            <a:extLst>
              <a:ext uri="{28A0092B-C50C-407E-A947-70E740481C1C}">
                <a14:useLocalDpi xmlns:a14="http://schemas.microsoft.com/office/drawing/2010/main" val="0"/>
              </a:ext>
            </a:extLst>
          </a:blip>
          <a:srcRect l="-1765" t="16572" r="1765" b="11627"/>
          <a:stretch/>
        </p:blipFill>
        <p:spPr bwMode="auto">
          <a:xfrm>
            <a:off x="533400" y="2180015"/>
            <a:ext cx="4048125" cy="23526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06BB9A8-69B7-45F8-AC74-37E59D7C88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5498924"/>
            <a:ext cx="2330607" cy="914400"/>
          </a:xfrm>
          <a:prstGeom prst="rect">
            <a:avLst/>
          </a:prstGeom>
        </p:spPr>
      </p:pic>
      <p:sp>
        <p:nvSpPr>
          <p:cNvPr id="8" name="Title 1">
            <a:extLst>
              <a:ext uri="{FF2B5EF4-FFF2-40B4-BE49-F238E27FC236}">
                <a16:creationId xmlns:a16="http://schemas.microsoft.com/office/drawing/2014/main" id="{2FA55713-9192-C047-9C4B-79250B366ED2}"/>
              </a:ext>
            </a:extLst>
          </p:cNvPr>
          <p:cNvSpPr txBox="1">
            <a:spLocks/>
          </p:cNvSpPr>
          <p:nvPr/>
        </p:nvSpPr>
        <p:spPr>
          <a:xfrm>
            <a:off x="292594" y="762000"/>
            <a:ext cx="8699005" cy="4517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750"/>
              </a:lnSpc>
            </a:pPr>
            <a:r>
              <a:rPr lang="en-US" sz="3300" b="1" dirty="0" smtClean="0">
                <a:solidFill>
                  <a:srgbClr val="002060"/>
                </a:solidFill>
                <a:latin typeface="Arial" panose="020B0604020202020204" pitchFamily="34" charset="0"/>
                <a:cs typeface="Arial" panose="020B0604020202020204" pitchFamily="34" charset="0"/>
              </a:rPr>
              <a:t>Official Source</a:t>
            </a:r>
            <a:endParaRPr lang="en-US" sz="33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79241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53746" y="1042416"/>
            <a:ext cx="7886700" cy="5143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en-US" sz="3300" dirty="0">
              <a:solidFill>
                <a:srgbClr val="164EA0"/>
              </a:solidFill>
              <a:effectLst>
                <a:outerShdw blurRad="38100" dist="38100" dir="2700000" algn="tl">
                  <a:srgbClr val="000000">
                    <a:alpha val="43137"/>
                  </a:srgbClr>
                </a:outerShdw>
              </a:effectLst>
              <a:latin typeface="+mn-lt"/>
            </a:endParaRPr>
          </a:p>
        </p:txBody>
      </p:sp>
      <p:sp>
        <p:nvSpPr>
          <p:cNvPr id="3" name="TextBox 2"/>
          <p:cNvSpPr txBox="1"/>
          <p:nvPr/>
        </p:nvSpPr>
        <p:spPr>
          <a:xfrm>
            <a:off x="374593" y="1423270"/>
            <a:ext cx="3729998" cy="1561966"/>
          </a:xfrm>
          <a:prstGeom prst="rect">
            <a:avLst/>
          </a:prstGeom>
          <a:noFill/>
        </p:spPr>
        <p:txBody>
          <a:bodyPr wrap="square" rtlCol="0">
            <a:spAutoFit/>
          </a:bodyPr>
          <a:lstStyle/>
          <a:p>
            <a:pPr algn="ctr"/>
            <a:r>
              <a:rPr lang="en-US" altLang="en-US" sz="2800" b="1" dirty="0">
                <a:solidFill>
                  <a:srgbClr val="002060"/>
                </a:solidFill>
                <a:latin typeface="Arial" panose="020B0604020202020204" pitchFamily="34" charset="0"/>
                <a:ea typeface="+mj-ea"/>
                <a:cs typeface="Arial" panose="020B0604020202020204" pitchFamily="34" charset="0"/>
              </a:rPr>
              <a:t>Global Market Finder</a:t>
            </a:r>
          </a:p>
          <a:p>
            <a:pPr algn="ctr"/>
            <a:r>
              <a:rPr lang="en-US" altLang="en-US" b="1" dirty="0">
                <a:solidFill>
                  <a:srgbClr val="164EA0"/>
                </a:solidFill>
                <a:latin typeface="Arial" panose="020B0604020202020204" pitchFamily="34" charset="0"/>
                <a:cs typeface="Arial" panose="020B0604020202020204" pitchFamily="34" charset="0"/>
                <a:hlinkClick r:id="rId3"/>
              </a:rPr>
              <a:t>https://www.census.gov/library/visualizations/interactive/export-markets.html</a:t>
            </a:r>
            <a:endParaRPr lang="en-US" altLang="en-US" b="1" dirty="0">
              <a:solidFill>
                <a:srgbClr val="164EA0"/>
              </a:solidFill>
              <a:latin typeface="Arial" panose="020B0604020202020204" pitchFamily="34" charset="0"/>
              <a:cs typeface="Arial" panose="020B0604020202020204" pitchFamily="34" charset="0"/>
            </a:endParaRPr>
          </a:p>
          <a:p>
            <a:endParaRPr lang="en-US" sz="1350" b="1" dirty="0">
              <a:solidFill>
                <a:srgbClr val="164EA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a:srcRect r="45023"/>
          <a:stretch/>
        </p:blipFill>
        <p:spPr>
          <a:xfrm>
            <a:off x="4449007" y="2738710"/>
            <a:ext cx="3925739" cy="2550725"/>
          </a:xfrm>
          <a:prstGeom prst="rect">
            <a:avLst/>
          </a:prstGeom>
          <a:ln>
            <a:solidFill>
              <a:schemeClr val="tx1"/>
            </a:solidFill>
          </a:ln>
        </p:spPr>
      </p:pic>
      <p:pic>
        <p:nvPicPr>
          <p:cNvPr id="4" name="Picture 3"/>
          <p:cNvPicPr>
            <a:picLocks noChangeAspect="1"/>
          </p:cNvPicPr>
          <p:nvPr/>
        </p:nvPicPr>
        <p:blipFill rotWithShape="1">
          <a:blip r:embed="rId5"/>
          <a:srcRect b="22809"/>
          <a:stretch/>
        </p:blipFill>
        <p:spPr>
          <a:xfrm>
            <a:off x="374593" y="2738710"/>
            <a:ext cx="3691439" cy="2550725"/>
          </a:xfrm>
          <a:prstGeom prst="rect">
            <a:avLst/>
          </a:prstGeom>
          <a:ln>
            <a:solidFill>
              <a:schemeClr val="tx1"/>
            </a:solidFill>
          </a:ln>
        </p:spPr>
      </p:pic>
      <p:sp>
        <p:nvSpPr>
          <p:cNvPr id="9" name="Rectangle 8"/>
          <p:cNvSpPr/>
          <p:nvPr/>
        </p:nvSpPr>
        <p:spPr>
          <a:xfrm>
            <a:off x="4449007" y="1437072"/>
            <a:ext cx="3925739" cy="800219"/>
          </a:xfrm>
          <a:prstGeom prst="rect">
            <a:avLst/>
          </a:prstGeom>
        </p:spPr>
        <p:txBody>
          <a:bodyPr wrap="square">
            <a:spAutoFit/>
          </a:bodyPr>
          <a:lstStyle/>
          <a:p>
            <a:pPr algn="ctr"/>
            <a:r>
              <a:rPr lang="en-US" sz="2800" b="1" dirty="0">
                <a:solidFill>
                  <a:srgbClr val="002060"/>
                </a:solidFill>
                <a:latin typeface="Arial" panose="020B0604020202020204" pitchFamily="34" charset="0"/>
                <a:ea typeface="+mj-ea"/>
                <a:cs typeface="Arial" panose="020B0604020202020204" pitchFamily="34" charset="0"/>
              </a:rPr>
              <a:t>USA Trade® Online</a:t>
            </a:r>
          </a:p>
          <a:p>
            <a:pPr algn="ctr"/>
            <a:r>
              <a:rPr lang="en-US" b="1" dirty="0">
                <a:solidFill>
                  <a:srgbClr val="164EA0"/>
                </a:solidFill>
                <a:latin typeface="Arial" panose="020B0604020202020204" pitchFamily="34" charset="0"/>
                <a:cs typeface="Arial" panose="020B0604020202020204" pitchFamily="34" charset="0"/>
                <a:hlinkClick r:id="rId6" action="ppaction://hlinkfile"/>
              </a:rPr>
              <a:t>usatrade.census.gov </a:t>
            </a:r>
            <a:endParaRPr lang="en-US" sz="10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06BB9A8-69B7-45F8-AC74-37E59D7C88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400" y="5498924"/>
            <a:ext cx="2330607" cy="914400"/>
          </a:xfrm>
          <a:prstGeom prst="rect">
            <a:avLst/>
          </a:prstGeom>
        </p:spPr>
      </p:pic>
      <p:sp>
        <p:nvSpPr>
          <p:cNvPr id="12" name="Title 1">
            <a:extLst>
              <a:ext uri="{FF2B5EF4-FFF2-40B4-BE49-F238E27FC236}">
                <a16:creationId xmlns:a16="http://schemas.microsoft.com/office/drawing/2014/main" id="{2FA55713-9192-C047-9C4B-79250B366ED2}"/>
              </a:ext>
            </a:extLst>
          </p:cNvPr>
          <p:cNvSpPr txBox="1">
            <a:spLocks/>
          </p:cNvSpPr>
          <p:nvPr/>
        </p:nvSpPr>
        <p:spPr>
          <a:xfrm>
            <a:off x="292594" y="762000"/>
            <a:ext cx="8699005" cy="4517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750"/>
              </a:lnSpc>
            </a:pPr>
            <a:r>
              <a:rPr lang="en-US" sz="3300" b="1" dirty="0" smtClean="0">
                <a:solidFill>
                  <a:srgbClr val="002060"/>
                </a:solidFill>
                <a:latin typeface="Arial" panose="020B0604020202020204" pitchFamily="34" charset="0"/>
                <a:cs typeface="Arial" panose="020B0604020202020204" pitchFamily="34" charset="0"/>
              </a:rPr>
              <a:t>Data Tools Demonstration</a:t>
            </a:r>
            <a:endParaRPr lang="en-US" sz="33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1013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53746" y="1042416"/>
            <a:ext cx="7886700" cy="5143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en-US" sz="3300" dirty="0">
              <a:solidFill>
                <a:srgbClr val="164EA0"/>
              </a:solidFill>
              <a:effectLst>
                <a:outerShdw blurRad="38100" dist="38100" dir="2700000" algn="tl">
                  <a:srgbClr val="000000">
                    <a:alpha val="43137"/>
                  </a:srgbClr>
                </a:outerShdw>
              </a:effectLst>
              <a:latin typeface="+mn-lt"/>
            </a:endParaRPr>
          </a:p>
        </p:txBody>
      </p:sp>
      <p:sp>
        <p:nvSpPr>
          <p:cNvPr id="3" name="TextBox 2"/>
          <p:cNvSpPr txBox="1"/>
          <p:nvPr/>
        </p:nvSpPr>
        <p:spPr>
          <a:xfrm>
            <a:off x="292594" y="1407321"/>
            <a:ext cx="4159992" cy="954107"/>
          </a:xfrm>
          <a:prstGeom prst="rect">
            <a:avLst/>
          </a:prstGeom>
          <a:noFill/>
        </p:spPr>
        <p:txBody>
          <a:bodyPr wrap="square" rtlCol="0">
            <a:spAutoFit/>
          </a:bodyPr>
          <a:lstStyle/>
          <a:p>
            <a:r>
              <a:rPr lang="en-US" altLang="en-US" sz="2800" b="1" dirty="0" smtClean="0">
                <a:solidFill>
                  <a:srgbClr val="164EA0"/>
                </a:solidFill>
                <a:latin typeface="Arial" panose="020B0604020202020204" pitchFamily="34" charset="0"/>
                <a:cs typeface="Arial" panose="020B0604020202020204" pitchFamily="34" charset="0"/>
                <a:hlinkClick r:id="rId3"/>
              </a:rPr>
              <a:t>www.census.gov/trade</a:t>
            </a:r>
            <a:endParaRPr lang="en-US" altLang="en-US" sz="2800" b="1" dirty="0" smtClean="0">
              <a:solidFill>
                <a:srgbClr val="164EA0"/>
              </a:solidFill>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412008" y="1980975"/>
            <a:ext cx="8159261" cy="3144174"/>
          </a:xfrm>
          <a:prstGeom prst="rect">
            <a:avLst/>
          </a:prstGeom>
          <a:ln>
            <a:solidFill>
              <a:schemeClr val="tx1"/>
            </a:solidFill>
          </a:ln>
        </p:spPr>
      </p:pic>
      <p:pic>
        <p:nvPicPr>
          <p:cNvPr id="8" name="Picture 7">
            <a:extLst>
              <a:ext uri="{FF2B5EF4-FFF2-40B4-BE49-F238E27FC236}">
                <a16:creationId xmlns:a16="http://schemas.microsoft.com/office/drawing/2014/main" id="{706BB9A8-69B7-45F8-AC74-37E59D7C88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5498924"/>
            <a:ext cx="2330607" cy="914400"/>
          </a:xfrm>
          <a:prstGeom prst="rect">
            <a:avLst/>
          </a:prstGeom>
        </p:spPr>
      </p:pic>
      <p:sp>
        <p:nvSpPr>
          <p:cNvPr id="9" name="Title 1">
            <a:extLst>
              <a:ext uri="{FF2B5EF4-FFF2-40B4-BE49-F238E27FC236}">
                <a16:creationId xmlns:a16="http://schemas.microsoft.com/office/drawing/2014/main" id="{2FA55713-9192-C047-9C4B-79250B366ED2}"/>
              </a:ext>
            </a:extLst>
          </p:cNvPr>
          <p:cNvSpPr txBox="1">
            <a:spLocks/>
          </p:cNvSpPr>
          <p:nvPr/>
        </p:nvSpPr>
        <p:spPr>
          <a:xfrm>
            <a:off x="292594" y="762000"/>
            <a:ext cx="8699005" cy="4517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750"/>
              </a:lnSpc>
            </a:pPr>
            <a:r>
              <a:rPr lang="en-US" sz="3300" b="1" dirty="0" smtClean="0">
                <a:solidFill>
                  <a:srgbClr val="002060"/>
                </a:solidFill>
                <a:latin typeface="Arial" panose="020B0604020202020204" pitchFamily="34" charset="0"/>
                <a:cs typeface="Arial" panose="020B0604020202020204" pitchFamily="34" charset="0"/>
              </a:rPr>
              <a:t>International Trade Website</a:t>
            </a:r>
            <a:endParaRPr lang="en-US" sz="33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5064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685800" y="2130431"/>
            <a:ext cx="7772400" cy="1470025"/>
          </a:xfrm>
        </p:spPr>
        <p:txBody>
          <a:bodyPr>
            <a:noAutofit/>
          </a:bodyPr>
          <a:lstStyle/>
          <a:p>
            <a:r>
              <a:rPr lang="en-US" sz="2800" b="1" dirty="0">
                <a:solidFill>
                  <a:srgbClr val="002060"/>
                </a:solidFill>
              </a:rPr>
              <a:t/>
            </a:r>
            <a:br>
              <a:rPr lang="en-US" sz="2800" b="1" dirty="0">
                <a:solidFill>
                  <a:srgbClr val="002060"/>
                </a:solidFill>
              </a:rPr>
            </a:br>
            <a:r>
              <a:rPr lang="en-US" sz="4800" b="1" dirty="0">
                <a:solidFill>
                  <a:srgbClr val="002060"/>
                </a:solidFill>
              </a:rPr>
              <a:t>Office of Materials Industries </a:t>
            </a:r>
            <a:br>
              <a:rPr lang="en-US" sz="4800" b="1" dirty="0">
                <a:solidFill>
                  <a:srgbClr val="002060"/>
                </a:solidFill>
              </a:rPr>
            </a:br>
            <a:r>
              <a:rPr lang="en-US" sz="4800" b="1" dirty="0">
                <a:solidFill>
                  <a:srgbClr val="002060"/>
                </a:solidFill>
              </a:rPr>
              <a:t>Chemicals </a:t>
            </a:r>
          </a:p>
        </p:txBody>
      </p:sp>
      <p:sp>
        <p:nvSpPr>
          <p:cNvPr id="11" name="Subtitle 10"/>
          <p:cNvSpPr>
            <a:spLocks noGrp="1"/>
          </p:cNvSpPr>
          <p:nvPr>
            <p:ph type="subTitle" idx="1"/>
          </p:nvPr>
        </p:nvSpPr>
        <p:spPr>
          <a:xfrm>
            <a:off x="533399" y="4267200"/>
            <a:ext cx="8339455" cy="1752600"/>
          </a:xfrm>
        </p:spPr>
        <p:txBody>
          <a:bodyPr vert="horz" lIns="91440" tIns="45720" rIns="91440" bIns="45720" rtlCol="0" anchor="t">
            <a:normAutofit/>
          </a:bodyPr>
          <a:lstStyle/>
          <a:p>
            <a:endParaRPr lang="en-US" sz="2800" dirty="0">
              <a:solidFill>
                <a:schemeClr val="tx2"/>
              </a:solidFill>
            </a:endParaRPr>
          </a:p>
          <a:p>
            <a:r>
              <a:rPr lang="en-US" sz="2800" dirty="0">
                <a:solidFill>
                  <a:schemeClr val="tx2"/>
                </a:solidFill>
              </a:rPr>
              <a:t>John Meakem &amp; Tracy Gerstle</a:t>
            </a:r>
            <a:endParaRPr lang="en-US" sz="2800" dirty="0">
              <a:solidFill>
                <a:schemeClr val="tx2"/>
              </a:solidFill>
              <a:cs typeface="Calibri"/>
            </a:endParaRPr>
          </a:p>
          <a:p>
            <a:endParaRPr lang="en-US" sz="2800" dirty="0">
              <a:solidFill>
                <a:schemeClr val="tx2"/>
              </a:solidFill>
            </a:endParaRPr>
          </a:p>
          <a:p>
            <a:endParaRPr lang="en-US" dirty="0"/>
          </a:p>
        </p:txBody>
      </p:sp>
      <p:pic>
        <p:nvPicPr>
          <p:cNvPr id="5" name="Picture 2" descr="image001"/>
          <p:cNvPicPr>
            <a:picLocks noChangeAspect="1" noChangeArrowheads="1"/>
          </p:cNvPicPr>
          <p:nvPr/>
        </p:nvPicPr>
        <p:blipFill>
          <a:blip r:embed="rId3" cstate="print"/>
          <a:srcRect/>
          <a:stretch>
            <a:fillRect/>
          </a:stretch>
        </p:blipFill>
        <p:spPr bwMode="auto">
          <a:xfrm>
            <a:off x="0" y="0"/>
            <a:ext cx="9144000" cy="1535113"/>
          </a:xfrm>
          <a:prstGeom prst="rect">
            <a:avLst/>
          </a:prstGeom>
          <a:noFill/>
          <a:ln w="9525">
            <a:noFill/>
            <a:miter lim="800000"/>
            <a:headEnd/>
            <a:tailEnd/>
          </a:ln>
        </p:spPr>
      </p:pic>
    </p:spTree>
    <p:extLst>
      <p:ext uri="{BB962C8B-B14F-4D97-AF65-F5344CB8AC3E}">
        <p14:creationId xmlns:p14="http://schemas.microsoft.com/office/powerpoint/2010/main" val="194231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2" descr="image001"/>
          <p:cNvPicPr>
            <a:picLocks noChangeAspect="1" noChangeArrowheads="1"/>
          </p:cNvPicPr>
          <p:nvPr/>
        </p:nvPicPr>
        <p:blipFill>
          <a:blip r:embed="rId3" cstate="print"/>
          <a:srcRect/>
          <a:stretch>
            <a:fillRect/>
          </a:stretch>
        </p:blipFill>
        <p:spPr bwMode="auto">
          <a:xfrm>
            <a:off x="0" y="0"/>
            <a:ext cx="9144000" cy="1535113"/>
          </a:xfrm>
          <a:prstGeom prst="rect">
            <a:avLst/>
          </a:prstGeom>
          <a:noFill/>
          <a:ln w="9525">
            <a:noFill/>
            <a:miter lim="800000"/>
            <a:headEnd/>
            <a:tailEnd/>
          </a:ln>
        </p:spPr>
      </p:pic>
      <p:sp>
        <p:nvSpPr>
          <p:cNvPr id="8" name="Rectangle 7"/>
          <p:cNvSpPr/>
          <p:nvPr/>
        </p:nvSpPr>
        <p:spPr>
          <a:xfrm>
            <a:off x="0" y="4343400"/>
            <a:ext cx="9144000" cy="2308324"/>
          </a:xfrm>
          <a:prstGeom prst="rect">
            <a:avLst/>
          </a:prstGeom>
        </p:spPr>
        <p:txBody>
          <a:bodyPr wrap="square">
            <a:spAutoFit/>
          </a:bodyPr>
          <a:lstStyle/>
          <a:p>
            <a:pPr algn="ctr"/>
            <a:endParaRPr lang="en-US" sz="2400" b="1" dirty="0">
              <a:solidFill>
                <a:schemeClr val="tx2"/>
              </a:solidFill>
              <a:latin typeface="Georgia" pitchFamily="18" charset="0"/>
            </a:endParaRPr>
          </a:p>
          <a:p>
            <a:pPr algn="ctr"/>
            <a:endParaRPr lang="en-US" sz="2000" b="1" dirty="0">
              <a:solidFill>
                <a:schemeClr val="tx2"/>
              </a:solidFill>
              <a:latin typeface="Georgia" pitchFamily="18" charset="0"/>
            </a:endParaRPr>
          </a:p>
          <a:p>
            <a:pPr algn="ctr"/>
            <a:endParaRPr lang="en-US" sz="2000" b="1" dirty="0">
              <a:solidFill>
                <a:schemeClr val="tx2"/>
              </a:solidFill>
              <a:latin typeface="Georgia" pitchFamily="18" charset="0"/>
            </a:endParaRPr>
          </a:p>
          <a:p>
            <a:pPr algn="ctr"/>
            <a:endParaRPr lang="en-US" sz="2000" b="1" dirty="0">
              <a:solidFill>
                <a:schemeClr val="tx2"/>
              </a:solidFill>
              <a:latin typeface="Georgia" pitchFamily="18" charset="0"/>
            </a:endParaRPr>
          </a:p>
          <a:p>
            <a:pPr algn="ctr"/>
            <a:endParaRPr lang="en-US" sz="2000" b="1" dirty="0">
              <a:solidFill>
                <a:schemeClr val="tx2"/>
              </a:solidFill>
              <a:latin typeface="Georgia" pitchFamily="18" charset="0"/>
            </a:endParaRPr>
          </a:p>
          <a:p>
            <a:pPr algn="ctr"/>
            <a:endParaRPr lang="en-US" sz="2000" b="1" dirty="0">
              <a:solidFill>
                <a:schemeClr val="tx2"/>
              </a:solidFill>
              <a:latin typeface="Georgia" pitchFamily="18" charset="0"/>
            </a:endParaRPr>
          </a:p>
          <a:p>
            <a:pPr algn="ctr"/>
            <a:endParaRPr lang="en-US" sz="2000" b="1" dirty="0">
              <a:solidFill>
                <a:schemeClr val="tx2"/>
              </a:solidFill>
              <a:latin typeface="Georgia" pitchFamily="18" charset="0"/>
            </a:endParaRPr>
          </a:p>
        </p:txBody>
      </p:sp>
      <p:sp>
        <p:nvSpPr>
          <p:cNvPr id="3" name="Rectangle 2"/>
          <p:cNvSpPr/>
          <p:nvPr/>
        </p:nvSpPr>
        <p:spPr>
          <a:xfrm>
            <a:off x="0" y="1695272"/>
            <a:ext cx="9144000" cy="1384995"/>
          </a:xfrm>
          <a:prstGeom prst="rect">
            <a:avLst/>
          </a:prstGeom>
        </p:spPr>
        <p:txBody>
          <a:bodyPr wrap="square" anchor="t">
            <a:spAutoFit/>
          </a:bodyPr>
          <a:lstStyle/>
          <a:p>
            <a:pPr algn="ctr"/>
            <a:r>
              <a:rPr lang="en-US" sz="2800" b="1" dirty="0">
                <a:solidFill>
                  <a:srgbClr val="002060"/>
                </a:solidFill>
              </a:rPr>
              <a:t>ITA specialized teams and in-house experts aim to strengthen U.S. industry competitiveness via multiple programs and activities</a:t>
            </a:r>
            <a:endParaRPr lang="en-US" sz="2800" b="1" dirty="0">
              <a:solidFill>
                <a:srgbClr val="002060"/>
              </a:solidFill>
              <a:latin typeface="Calibri"/>
              <a:cs typeface="Calibri"/>
            </a:endParaRPr>
          </a:p>
        </p:txBody>
      </p:sp>
      <p:pic>
        <p:nvPicPr>
          <p:cNvPr id="7" name="Picture 6"/>
          <p:cNvPicPr>
            <a:picLocks noChangeAspect="1"/>
          </p:cNvPicPr>
          <p:nvPr/>
        </p:nvPicPr>
        <p:blipFill>
          <a:blip r:embed="rId4"/>
          <a:stretch>
            <a:fillRect/>
          </a:stretch>
        </p:blipFill>
        <p:spPr>
          <a:xfrm>
            <a:off x="303841" y="3035300"/>
            <a:ext cx="8611559" cy="3746500"/>
          </a:xfrm>
          <a:prstGeom prst="rect">
            <a:avLst/>
          </a:prstGeom>
        </p:spPr>
      </p:pic>
      <p:sp>
        <p:nvSpPr>
          <p:cNvPr id="10" name="Subtitle 2"/>
          <p:cNvSpPr txBox="1">
            <a:spLocks/>
          </p:cNvSpPr>
          <p:nvPr/>
        </p:nvSpPr>
        <p:spPr>
          <a:xfrm>
            <a:off x="1995202" y="6624659"/>
            <a:ext cx="5167598" cy="157141"/>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100" dirty="0">
                <a:solidFill>
                  <a:schemeClr val="accent5">
                    <a:lumMod val="75000"/>
                  </a:schemeClr>
                </a:solidFill>
              </a:rPr>
              <a:t>Not for copy without permission</a:t>
            </a:r>
          </a:p>
        </p:txBody>
      </p:sp>
    </p:spTree>
    <p:extLst>
      <p:ext uri="{BB962C8B-B14F-4D97-AF65-F5344CB8AC3E}">
        <p14:creationId xmlns:p14="http://schemas.microsoft.com/office/powerpoint/2010/main" val="1073231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992204"/>
            <a:ext cx="8229600" cy="1143000"/>
          </a:xfrm>
        </p:spPr>
        <p:txBody>
          <a:bodyPr>
            <a:normAutofit/>
          </a:bodyPr>
          <a:lstStyle/>
          <a:p>
            <a:r>
              <a:rPr lang="en-US" sz="3600" b="1" dirty="0">
                <a:solidFill>
                  <a:srgbClr val="002060"/>
                </a:solidFill>
              </a:rPr>
              <a:t>How ITA is Organized to Help You</a:t>
            </a:r>
          </a:p>
        </p:txBody>
      </p:sp>
      <p:sp>
        <p:nvSpPr>
          <p:cNvPr id="4" name="Slide Number Placeholder 3"/>
          <p:cNvSpPr>
            <a:spLocks noGrp="1"/>
          </p:cNvSpPr>
          <p:nvPr>
            <p:ph type="sldNum" sz="quarter" idx="12"/>
          </p:nvPr>
        </p:nvSpPr>
        <p:spPr/>
        <p:txBody>
          <a:bodyPr/>
          <a:lstStyle/>
          <a:p>
            <a:endParaRPr lang="en-US" dirty="0">
              <a:solidFill>
                <a:prstClr val="black">
                  <a:tint val="75000"/>
                </a:prstClr>
              </a:solidFill>
            </a:endParaRPr>
          </a:p>
        </p:txBody>
      </p:sp>
      <p:graphicFrame>
        <p:nvGraphicFramePr>
          <p:cNvPr id="5" name="Diagram 4"/>
          <p:cNvGraphicFramePr/>
          <p:nvPr>
            <p:extLst>
              <p:ext uri="{D42A27DB-BD31-4B8C-83A1-F6EECF244321}">
                <p14:modId xmlns:p14="http://schemas.microsoft.com/office/powerpoint/2010/main" val="816993503"/>
              </p:ext>
            </p:extLst>
          </p:nvPr>
        </p:nvGraphicFramePr>
        <p:xfrm>
          <a:off x="0" y="1676400"/>
          <a:ext cx="8991600" cy="505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ubtitle 2"/>
          <p:cNvSpPr txBox="1">
            <a:spLocks/>
          </p:cNvSpPr>
          <p:nvPr/>
        </p:nvSpPr>
        <p:spPr>
          <a:xfrm>
            <a:off x="1981200" y="6548459"/>
            <a:ext cx="5167598" cy="157141"/>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100" dirty="0">
                <a:solidFill>
                  <a:schemeClr val="accent5">
                    <a:lumMod val="75000"/>
                  </a:schemeClr>
                </a:solidFill>
              </a:rPr>
              <a:t>Not for copy without permission</a:t>
            </a:r>
          </a:p>
        </p:txBody>
      </p:sp>
      <p:pic>
        <p:nvPicPr>
          <p:cNvPr id="6" name="Picture 2" descr="image001">
            <a:extLst>
              <a:ext uri="{FF2B5EF4-FFF2-40B4-BE49-F238E27FC236}">
                <a16:creationId xmlns:a16="http://schemas.microsoft.com/office/drawing/2014/main" id="{15B348E0-FF93-4F28-9F3D-7DB31F450C63}"/>
              </a:ext>
            </a:extLst>
          </p:cNvPr>
          <p:cNvPicPr>
            <a:picLocks noChangeAspect="1" noChangeArrowheads="1"/>
          </p:cNvPicPr>
          <p:nvPr/>
        </p:nvPicPr>
        <p:blipFill>
          <a:blip r:embed="rId8" cstate="print"/>
          <a:srcRect/>
          <a:stretch>
            <a:fillRect/>
          </a:stretch>
        </p:blipFill>
        <p:spPr bwMode="auto">
          <a:xfrm>
            <a:off x="0" y="1"/>
            <a:ext cx="9144000" cy="1371600"/>
          </a:xfrm>
          <a:prstGeom prst="rect">
            <a:avLst/>
          </a:prstGeom>
          <a:noFill/>
          <a:ln w="9525">
            <a:noFill/>
            <a:miter lim="800000"/>
            <a:headEnd/>
            <a:tailEnd/>
          </a:ln>
        </p:spPr>
      </p:pic>
    </p:spTree>
    <p:extLst>
      <p:ext uri="{BB962C8B-B14F-4D97-AF65-F5344CB8AC3E}">
        <p14:creationId xmlns:p14="http://schemas.microsoft.com/office/powerpoint/2010/main" val="3783078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41192F-70B3-4103-86B6-5BB61590C6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9"/>
            <a:ext cx="9144000" cy="6932951"/>
          </a:xfrm>
          <a:prstGeom prst="rect">
            <a:avLst/>
          </a:prstGeom>
        </p:spPr>
      </p:pic>
      <p:sp>
        <p:nvSpPr>
          <p:cNvPr id="10" name="TextBox 9">
            <a:extLst>
              <a:ext uri="{FF2B5EF4-FFF2-40B4-BE49-F238E27FC236}">
                <a16:creationId xmlns:a16="http://schemas.microsoft.com/office/drawing/2014/main" id="{D29CDB8D-30F3-4E0A-9130-398301FBE6E8}"/>
              </a:ext>
            </a:extLst>
          </p:cNvPr>
          <p:cNvSpPr txBox="1"/>
          <p:nvPr/>
        </p:nvSpPr>
        <p:spPr>
          <a:xfrm>
            <a:off x="-35688" y="2286000"/>
            <a:ext cx="9217788" cy="1754326"/>
          </a:xfrm>
          <a:prstGeom prst="rect">
            <a:avLst/>
          </a:prstGeom>
          <a:solidFill>
            <a:schemeClr val="accent1">
              <a:lumMod val="40000"/>
              <a:lumOff val="60000"/>
              <a:alpha val="91000"/>
            </a:schemeClr>
          </a:solidFill>
        </p:spPr>
        <p:txBody>
          <a:bodyPr wrap="square" rtlCol="0">
            <a:spAutoFit/>
          </a:bodyPr>
          <a:lstStyle/>
          <a:p>
            <a:pPr algn="ctr"/>
            <a:r>
              <a:rPr lang="en-US" sz="5400" dirty="0">
                <a:latin typeface="Tahoma" panose="020B0604030504040204" pitchFamily="34" charset="0"/>
                <a:ea typeface="Tahoma" panose="020B0604030504040204" pitchFamily="34" charset="0"/>
                <a:cs typeface="Tahoma" panose="020B0604030504040204" pitchFamily="34" charset="0"/>
              </a:rPr>
              <a:t>Defining the Chemicals Industry</a:t>
            </a:r>
          </a:p>
        </p:txBody>
      </p:sp>
      <p:pic>
        <p:nvPicPr>
          <p:cNvPr id="2" name="Picture 1">
            <a:extLst>
              <a:ext uri="{FF2B5EF4-FFF2-40B4-BE49-F238E27FC236}">
                <a16:creationId xmlns:a16="http://schemas.microsoft.com/office/drawing/2014/main" id="{E6A9B3CE-CB40-428A-A2B5-5825F091D1E5}"/>
              </a:ext>
            </a:extLst>
          </p:cNvPr>
          <p:cNvPicPr>
            <a:picLocks noChangeAspect="1"/>
          </p:cNvPicPr>
          <p:nvPr/>
        </p:nvPicPr>
        <p:blipFill>
          <a:blip r:embed="rId4"/>
          <a:stretch>
            <a:fillRect/>
          </a:stretch>
        </p:blipFill>
        <p:spPr>
          <a:xfrm>
            <a:off x="6736950" y="5747800"/>
            <a:ext cx="2178450" cy="881600"/>
          </a:xfrm>
          <a:prstGeom prst="rect">
            <a:avLst/>
          </a:prstGeom>
        </p:spPr>
      </p:pic>
    </p:spTree>
    <p:extLst>
      <p:ext uri="{BB962C8B-B14F-4D97-AF65-F5344CB8AC3E}">
        <p14:creationId xmlns:p14="http://schemas.microsoft.com/office/powerpoint/2010/main" val="214246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5A924E-F6FE-4B6E-8311-AE053E677E63}"/>
              </a:ext>
            </a:extLst>
          </p:cNvPr>
          <p:cNvPicPr>
            <a:picLocks noChangeAspect="1"/>
          </p:cNvPicPr>
          <p:nvPr/>
        </p:nvPicPr>
        <p:blipFill rotWithShape="1">
          <a:blip r:embed="rId3">
            <a:extLst>
              <a:ext uri="{28A0092B-C50C-407E-A947-70E740481C1C}">
                <a14:useLocalDpi xmlns:a14="http://schemas.microsoft.com/office/drawing/2010/main" val="0"/>
              </a:ext>
            </a:extLst>
          </a:blip>
          <a:srcRect l="19257" b="7625"/>
          <a:stretch/>
        </p:blipFill>
        <p:spPr>
          <a:xfrm>
            <a:off x="-457201" y="0"/>
            <a:ext cx="9601201" cy="6858000"/>
          </a:xfrm>
          <a:prstGeom prst="rect">
            <a:avLst/>
          </a:prstGeom>
        </p:spPr>
      </p:pic>
      <p:sp>
        <p:nvSpPr>
          <p:cNvPr id="7" name="Text Placeholder 13">
            <a:extLst>
              <a:ext uri="{FF2B5EF4-FFF2-40B4-BE49-F238E27FC236}">
                <a16:creationId xmlns:a16="http://schemas.microsoft.com/office/drawing/2014/main" id="{8CF061E2-5123-4EF4-8228-77F9ECB0B230}"/>
              </a:ext>
            </a:extLst>
          </p:cNvPr>
          <p:cNvSpPr txBox="1">
            <a:spLocks/>
          </p:cNvSpPr>
          <p:nvPr/>
        </p:nvSpPr>
        <p:spPr>
          <a:xfrm>
            <a:off x="78376" y="-85550"/>
            <a:ext cx="8227423" cy="660316"/>
          </a:xfrm>
          <a:prstGeom prst="rect">
            <a:avLst/>
          </a:prstGeom>
          <a:effectLst>
            <a:outerShdw blurRad="50800" dist="38100" dir="2700000" algn="tl" rotWithShape="0">
              <a:prstClr val="black">
                <a:alpha val="40000"/>
              </a:prstClr>
            </a:outerShdw>
          </a:effectLst>
        </p:spPr>
        <p:txBody>
          <a:bodyPr vert="horz" lIns="91440" tIns="45720" rIns="91440" bIns="45720" rtlCol="0">
            <a:normAutofit fontScale="2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2000" b="1" dirty="0">
                <a:solidFill>
                  <a:schemeClr val="bg1"/>
                </a:solidFill>
              </a:rPr>
              <a:t> </a:t>
            </a:r>
          </a:p>
          <a:p>
            <a:pPr algn="l"/>
            <a:r>
              <a:rPr lang="en-US" sz="12000" b="1" dirty="0">
                <a:solidFill>
                  <a:schemeClr val="bg1"/>
                </a:solidFill>
                <a:effectLst>
                  <a:outerShdw blurRad="38100" dist="38100" dir="2700000" algn="tl">
                    <a:srgbClr val="000000">
                      <a:alpha val="43137"/>
                    </a:srgbClr>
                  </a:outerShdw>
                </a:effectLst>
              </a:rPr>
              <a:t>The Harmonized Tariff Schedule</a:t>
            </a:r>
            <a:r>
              <a:rPr lang="en-US" sz="4500" b="1" dirty="0">
                <a:solidFill>
                  <a:schemeClr val="bg1"/>
                </a:solidFill>
              </a:rPr>
              <a:t>	</a:t>
            </a:r>
            <a:r>
              <a:rPr lang="en-US" dirty="0"/>
              <a:t>	</a:t>
            </a:r>
          </a:p>
        </p:txBody>
      </p:sp>
      <p:graphicFrame>
        <p:nvGraphicFramePr>
          <p:cNvPr id="8" name="Content Placeholder 17">
            <a:extLst>
              <a:ext uri="{FF2B5EF4-FFF2-40B4-BE49-F238E27FC236}">
                <a16:creationId xmlns:a16="http://schemas.microsoft.com/office/drawing/2014/main" id="{E2996BCB-7368-4275-82E8-4875A3261647}"/>
              </a:ext>
            </a:extLst>
          </p:cNvPr>
          <p:cNvGraphicFramePr>
            <a:graphicFrameLocks/>
          </p:cNvGraphicFramePr>
          <p:nvPr>
            <p:extLst>
              <p:ext uri="{D42A27DB-BD31-4B8C-83A1-F6EECF244321}">
                <p14:modId xmlns:p14="http://schemas.microsoft.com/office/powerpoint/2010/main" val="1171571501"/>
              </p:ext>
            </p:extLst>
          </p:nvPr>
        </p:nvGraphicFramePr>
        <p:xfrm>
          <a:off x="76200" y="762000"/>
          <a:ext cx="8458200" cy="5880984"/>
        </p:xfrm>
        <a:graphic>
          <a:graphicData uri="http://schemas.openxmlformats.org/drawingml/2006/table">
            <a:tbl>
              <a:tblPr firstRow="1" bandRow="1">
                <a:tableStyleId>{5C22544A-7EE6-4342-B048-85BDC9FD1C3A}</a:tableStyleId>
              </a:tblPr>
              <a:tblGrid>
                <a:gridCol w="775982">
                  <a:extLst>
                    <a:ext uri="{9D8B030D-6E8A-4147-A177-3AD203B41FA5}">
                      <a16:colId xmlns:a16="http://schemas.microsoft.com/office/drawing/2014/main" val="1025783239"/>
                    </a:ext>
                  </a:extLst>
                </a:gridCol>
                <a:gridCol w="7682218">
                  <a:extLst>
                    <a:ext uri="{9D8B030D-6E8A-4147-A177-3AD203B41FA5}">
                      <a16:colId xmlns:a16="http://schemas.microsoft.com/office/drawing/2014/main" val="2630317129"/>
                    </a:ext>
                  </a:extLst>
                </a:gridCol>
              </a:tblGrid>
              <a:tr h="394588">
                <a:tc>
                  <a:txBody>
                    <a:bodyPr/>
                    <a:lstStyle/>
                    <a:p>
                      <a:endParaRPr lang="en-US" dirty="0"/>
                    </a:p>
                  </a:txBody>
                  <a:tcPr>
                    <a:noFill/>
                  </a:tcPr>
                </a:tc>
                <a:tc>
                  <a:txBody>
                    <a:bodyPr/>
                    <a:lstStyle/>
                    <a:p>
                      <a:endParaRPr lang="en-US" dirty="0"/>
                    </a:p>
                  </a:txBody>
                  <a:tcPr>
                    <a:noFill/>
                  </a:tcPr>
                </a:tc>
                <a:extLst>
                  <a:ext uri="{0D108BD9-81ED-4DB2-BD59-A6C34878D82A}">
                    <a16:rowId xmlns:a16="http://schemas.microsoft.com/office/drawing/2014/main" val="2942558175"/>
                  </a:ext>
                </a:extLst>
              </a:tr>
              <a:tr h="681070">
                <a:tc>
                  <a:txBody>
                    <a:bodyPr/>
                    <a:lstStyle/>
                    <a:p>
                      <a:r>
                        <a:rPr lang="en-US" sz="1800" dirty="0"/>
                        <a:t>28</a:t>
                      </a:r>
                    </a:p>
                  </a:txBody>
                  <a:tcPr/>
                </a:tc>
                <a:tc>
                  <a:txBody>
                    <a:bodyPr/>
                    <a:lstStyle/>
                    <a:p>
                      <a:r>
                        <a:rPr lang="en-US" sz="1800" b="0" i="0" u="none" strike="noStrike" kern="1200" dirty="0">
                          <a:solidFill>
                            <a:schemeClr val="dk1"/>
                          </a:solidFill>
                          <a:effectLst/>
                          <a:latin typeface="+mn-lt"/>
                          <a:ea typeface="+mn-ea"/>
                          <a:cs typeface="+mn-cs"/>
                        </a:rPr>
                        <a:t>Inorganic Chemicals; Organic Or Inorganic Compounds Of Precious Metals, Of Rare-Earth Metals, Of Radioactive Elements Or Of Isotopes</a:t>
                      </a:r>
                      <a:endParaRPr lang="en-US" sz="1800" dirty="0"/>
                    </a:p>
                  </a:txBody>
                  <a:tcPr/>
                </a:tc>
                <a:extLst>
                  <a:ext uri="{0D108BD9-81ED-4DB2-BD59-A6C34878D82A}">
                    <a16:rowId xmlns:a16="http://schemas.microsoft.com/office/drawing/2014/main" val="1662192814"/>
                  </a:ext>
                </a:extLst>
              </a:tr>
              <a:tr h="394588">
                <a:tc>
                  <a:txBody>
                    <a:bodyPr/>
                    <a:lstStyle/>
                    <a:p>
                      <a:r>
                        <a:rPr lang="en-US" sz="1800" dirty="0"/>
                        <a:t>29</a:t>
                      </a:r>
                    </a:p>
                  </a:txBody>
                  <a:tcPr/>
                </a:tc>
                <a:tc>
                  <a:txBody>
                    <a:bodyPr/>
                    <a:lstStyle/>
                    <a:p>
                      <a:r>
                        <a:rPr lang="en-US" sz="1800" dirty="0"/>
                        <a:t>Organic Chemicals</a:t>
                      </a:r>
                    </a:p>
                  </a:txBody>
                  <a:tcPr/>
                </a:tc>
                <a:extLst>
                  <a:ext uri="{0D108BD9-81ED-4DB2-BD59-A6C34878D82A}">
                    <a16:rowId xmlns:a16="http://schemas.microsoft.com/office/drawing/2014/main" val="984918522"/>
                  </a:ext>
                </a:extLst>
              </a:tr>
              <a:tr h="394588">
                <a:tc>
                  <a:txBody>
                    <a:bodyPr/>
                    <a:lstStyle/>
                    <a:p>
                      <a:r>
                        <a:rPr lang="en-US" sz="1800" dirty="0"/>
                        <a:t>31</a:t>
                      </a:r>
                    </a:p>
                  </a:txBody>
                  <a:tcPr/>
                </a:tc>
                <a:tc>
                  <a:txBody>
                    <a:bodyPr/>
                    <a:lstStyle/>
                    <a:p>
                      <a:r>
                        <a:rPr lang="en-US" sz="1800" dirty="0"/>
                        <a:t>Fertilizers</a:t>
                      </a:r>
                    </a:p>
                  </a:txBody>
                  <a:tcPr/>
                </a:tc>
                <a:extLst>
                  <a:ext uri="{0D108BD9-81ED-4DB2-BD59-A6C34878D82A}">
                    <a16:rowId xmlns:a16="http://schemas.microsoft.com/office/drawing/2014/main" val="3086295686"/>
                  </a:ext>
                </a:extLst>
              </a:tr>
              <a:tr h="681070">
                <a:tc>
                  <a:txBody>
                    <a:bodyPr/>
                    <a:lstStyle/>
                    <a:p>
                      <a:r>
                        <a:rPr lang="en-US" sz="1800" dirty="0"/>
                        <a:t>32</a:t>
                      </a:r>
                    </a:p>
                  </a:txBody>
                  <a:tcPr/>
                </a:tc>
                <a:tc>
                  <a:txBody>
                    <a:bodyPr/>
                    <a:lstStyle/>
                    <a:p>
                      <a:r>
                        <a:rPr lang="en-US" sz="1800" b="0" i="0" u="none" strike="noStrike" kern="1200" dirty="0">
                          <a:solidFill>
                            <a:schemeClr val="dk1"/>
                          </a:solidFill>
                          <a:effectLst/>
                          <a:latin typeface="+mn-lt"/>
                          <a:ea typeface="+mn-ea"/>
                          <a:cs typeface="+mn-cs"/>
                        </a:rPr>
                        <a:t>Tanning Or Dyeing Extracts; Tannins And Derivatives; Dyes, Pigments And Other Coloring Matter; Paints And Varnishes; Putty And Other Mastics; Inks</a:t>
                      </a:r>
                      <a:endParaRPr lang="en-US" sz="1800" dirty="0"/>
                    </a:p>
                  </a:txBody>
                  <a:tcPr/>
                </a:tc>
                <a:extLst>
                  <a:ext uri="{0D108BD9-81ED-4DB2-BD59-A6C34878D82A}">
                    <a16:rowId xmlns:a16="http://schemas.microsoft.com/office/drawing/2014/main" val="618306547"/>
                  </a:ext>
                </a:extLst>
              </a:tr>
              <a:tr h="394588">
                <a:tc>
                  <a:txBody>
                    <a:bodyPr/>
                    <a:lstStyle/>
                    <a:p>
                      <a:r>
                        <a:rPr lang="en-US" sz="1800" dirty="0"/>
                        <a:t>33</a:t>
                      </a:r>
                    </a:p>
                  </a:txBody>
                  <a:tcPr/>
                </a:tc>
                <a:tc>
                  <a:txBody>
                    <a:bodyPr/>
                    <a:lstStyle/>
                    <a:p>
                      <a:r>
                        <a:rPr lang="en-US" sz="1800" b="0" i="0" u="none" strike="noStrike" kern="1200" dirty="0">
                          <a:solidFill>
                            <a:schemeClr val="dk1"/>
                          </a:solidFill>
                          <a:effectLst/>
                          <a:latin typeface="+mn-lt"/>
                          <a:ea typeface="+mn-ea"/>
                          <a:cs typeface="+mn-cs"/>
                        </a:rPr>
                        <a:t>Essential Oils And Resinoids; Perfumery, Cosmetic Or Toilet Preparations</a:t>
                      </a:r>
                      <a:endParaRPr lang="en-US" sz="1800" dirty="0"/>
                    </a:p>
                  </a:txBody>
                  <a:tcPr/>
                </a:tc>
                <a:extLst>
                  <a:ext uri="{0D108BD9-81ED-4DB2-BD59-A6C34878D82A}">
                    <a16:rowId xmlns:a16="http://schemas.microsoft.com/office/drawing/2014/main" val="2028986513"/>
                  </a:ext>
                </a:extLst>
              </a:tr>
              <a:tr h="681070">
                <a:tc>
                  <a:txBody>
                    <a:bodyPr/>
                    <a:lstStyle/>
                    <a:p>
                      <a:r>
                        <a:rPr lang="en-US" sz="1800" dirty="0"/>
                        <a:t>34</a:t>
                      </a:r>
                    </a:p>
                  </a:txBody>
                  <a:tcPr/>
                </a:tc>
                <a:tc>
                  <a:txBody>
                    <a:bodyPr/>
                    <a:lstStyle/>
                    <a:p>
                      <a:r>
                        <a:rPr lang="en-US" sz="1800" b="0" i="0" u="none" strike="noStrike" kern="1200" dirty="0">
                          <a:solidFill>
                            <a:schemeClr val="dk1"/>
                          </a:solidFill>
                          <a:effectLst/>
                          <a:latin typeface="+mn-lt"/>
                          <a:ea typeface="+mn-ea"/>
                          <a:cs typeface="+mn-cs"/>
                        </a:rPr>
                        <a:t>Soap Etc.; Lubricating Products; Waxes, Polishing Or Scouring Products; Candles Etc., Modeling Pastes; Dental Waxes And Dental Plaster Preparations</a:t>
                      </a:r>
                      <a:endParaRPr lang="en-US" sz="1800" dirty="0"/>
                    </a:p>
                  </a:txBody>
                  <a:tcPr/>
                </a:tc>
                <a:extLst>
                  <a:ext uri="{0D108BD9-81ED-4DB2-BD59-A6C34878D82A}">
                    <a16:rowId xmlns:a16="http://schemas.microsoft.com/office/drawing/2014/main" val="3407883547"/>
                  </a:ext>
                </a:extLst>
              </a:tr>
              <a:tr h="394588">
                <a:tc>
                  <a:txBody>
                    <a:bodyPr/>
                    <a:lstStyle/>
                    <a:p>
                      <a:r>
                        <a:rPr lang="en-US" sz="1800" dirty="0"/>
                        <a:t>35</a:t>
                      </a:r>
                    </a:p>
                  </a:txBody>
                  <a:tcPr/>
                </a:tc>
                <a:tc>
                  <a:txBody>
                    <a:bodyPr/>
                    <a:lstStyle/>
                    <a:p>
                      <a:r>
                        <a:rPr lang="fr-FR" sz="1800" b="0" i="0" u="none" strike="noStrike" kern="1200" dirty="0" err="1">
                          <a:solidFill>
                            <a:schemeClr val="dk1"/>
                          </a:solidFill>
                          <a:effectLst/>
                          <a:latin typeface="+mn-lt"/>
                          <a:ea typeface="+mn-ea"/>
                          <a:cs typeface="+mn-cs"/>
                        </a:rPr>
                        <a:t>Albuminoidal</a:t>
                      </a:r>
                      <a:r>
                        <a:rPr lang="fr-FR" sz="1800" b="0" i="0" u="none" strike="noStrike" kern="1200" dirty="0">
                          <a:solidFill>
                            <a:schemeClr val="dk1"/>
                          </a:solidFill>
                          <a:effectLst/>
                          <a:latin typeface="+mn-lt"/>
                          <a:ea typeface="+mn-ea"/>
                          <a:cs typeface="+mn-cs"/>
                        </a:rPr>
                        <a:t> Substances; </a:t>
                      </a:r>
                      <a:r>
                        <a:rPr lang="fr-FR" sz="1800" b="0" i="0" u="none" strike="noStrike" kern="1200" dirty="0" err="1">
                          <a:solidFill>
                            <a:schemeClr val="dk1"/>
                          </a:solidFill>
                          <a:effectLst/>
                          <a:latin typeface="+mn-lt"/>
                          <a:ea typeface="+mn-ea"/>
                          <a:cs typeface="+mn-cs"/>
                        </a:rPr>
                        <a:t>Modified</a:t>
                      </a:r>
                      <a:r>
                        <a:rPr lang="fr-FR" sz="1800" b="0" i="0" u="none" strike="noStrike" kern="1200" dirty="0">
                          <a:solidFill>
                            <a:schemeClr val="dk1"/>
                          </a:solidFill>
                          <a:effectLst/>
                          <a:latin typeface="+mn-lt"/>
                          <a:ea typeface="+mn-ea"/>
                          <a:cs typeface="+mn-cs"/>
                        </a:rPr>
                        <a:t> </a:t>
                      </a:r>
                      <a:r>
                        <a:rPr lang="fr-FR" sz="1800" b="0" i="0" u="none" strike="noStrike" kern="1200" dirty="0" err="1">
                          <a:solidFill>
                            <a:schemeClr val="dk1"/>
                          </a:solidFill>
                          <a:effectLst/>
                          <a:latin typeface="+mn-lt"/>
                          <a:ea typeface="+mn-ea"/>
                          <a:cs typeface="+mn-cs"/>
                        </a:rPr>
                        <a:t>Starches</a:t>
                      </a:r>
                      <a:r>
                        <a:rPr lang="fr-FR" sz="1800" b="0" i="0" u="none" strike="noStrike" kern="1200" dirty="0">
                          <a:solidFill>
                            <a:schemeClr val="dk1"/>
                          </a:solidFill>
                          <a:effectLst/>
                          <a:latin typeface="+mn-lt"/>
                          <a:ea typeface="+mn-ea"/>
                          <a:cs typeface="+mn-cs"/>
                        </a:rPr>
                        <a:t>; Glues; Enzymes</a:t>
                      </a:r>
                      <a:endParaRPr lang="en-US" sz="1800" dirty="0"/>
                    </a:p>
                  </a:txBody>
                  <a:tcPr/>
                </a:tc>
                <a:extLst>
                  <a:ext uri="{0D108BD9-81ED-4DB2-BD59-A6C34878D82A}">
                    <a16:rowId xmlns:a16="http://schemas.microsoft.com/office/drawing/2014/main" val="4236266407"/>
                  </a:ext>
                </a:extLst>
              </a:tr>
              <a:tr h="681070">
                <a:tc>
                  <a:txBody>
                    <a:bodyPr/>
                    <a:lstStyle/>
                    <a:p>
                      <a:r>
                        <a:rPr lang="en-US" sz="1800" dirty="0"/>
                        <a:t>36</a:t>
                      </a:r>
                    </a:p>
                  </a:txBody>
                  <a:tcPr/>
                </a:tc>
                <a:tc>
                  <a:txBody>
                    <a:bodyPr/>
                    <a:lstStyle/>
                    <a:p>
                      <a:r>
                        <a:rPr lang="en-US" sz="1800" b="0" i="0" u="none" strike="noStrike" kern="1200" dirty="0">
                          <a:solidFill>
                            <a:schemeClr val="dk1"/>
                          </a:solidFill>
                          <a:effectLst/>
                          <a:latin typeface="+mn-lt"/>
                          <a:ea typeface="+mn-ea"/>
                          <a:cs typeface="+mn-cs"/>
                        </a:rPr>
                        <a:t>Explosives; Pyrotechnic Products; Matches; Pyrophoric Alloys; Certain Combustible Preparations</a:t>
                      </a:r>
                      <a:endParaRPr lang="en-US" sz="1800" dirty="0"/>
                    </a:p>
                  </a:txBody>
                  <a:tcPr/>
                </a:tc>
                <a:extLst>
                  <a:ext uri="{0D108BD9-81ED-4DB2-BD59-A6C34878D82A}">
                    <a16:rowId xmlns:a16="http://schemas.microsoft.com/office/drawing/2014/main" val="2071559151"/>
                  </a:ext>
                </a:extLst>
              </a:tr>
              <a:tr h="394588">
                <a:tc>
                  <a:txBody>
                    <a:bodyPr/>
                    <a:lstStyle/>
                    <a:p>
                      <a:r>
                        <a:rPr lang="en-US" sz="1800" dirty="0"/>
                        <a:t>37</a:t>
                      </a:r>
                    </a:p>
                  </a:txBody>
                  <a:tcPr/>
                </a:tc>
                <a:tc>
                  <a:txBody>
                    <a:bodyPr/>
                    <a:lstStyle/>
                    <a:p>
                      <a:r>
                        <a:rPr lang="en-US" sz="1800" b="0" i="0" u="none" strike="noStrike" kern="1200" dirty="0">
                          <a:solidFill>
                            <a:schemeClr val="dk1"/>
                          </a:solidFill>
                          <a:effectLst/>
                          <a:latin typeface="+mn-lt"/>
                          <a:ea typeface="+mn-ea"/>
                          <a:cs typeface="+mn-cs"/>
                        </a:rPr>
                        <a:t>Photographic Or Cinematographic Goods</a:t>
                      </a:r>
                      <a:endParaRPr lang="en-US" sz="1800" dirty="0"/>
                    </a:p>
                  </a:txBody>
                  <a:tcPr/>
                </a:tc>
                <a:extLst>
                  <a:ext uri="{0D108BD9-81ED-4DB2-BD59-A6C34878D82A}">
                    <a16:rowId xmlns:a16="http://schemas.microsoft.com/office/drawing/2014/main" val="3608908875"/>
                  </a:ext>
                </a:extLst>
              </a:tr>
              <a:tr h="394588">
                <a:tc>
                  <a:txBody>
                    <a:bodyPr/>
                    <a:lstStyle/>
                    <a:p>
                      <a:r>
                        <a:rPr lang="en-US" sz="1800" dirty="0"/>
                        <a:t>38</a:t>
                      </a:r>
                    </a:p>
                  </a:txBody>
                  <a:tcPr/>
                </a:tc>
                <a:tc>
                  <a:txBody>
                    <a:bodyPr/>
                    <a:lstStyle/>
                    <a:p>
                      <a:r>
                        <a:rPr lang="en-US" sz="1800" b="0" i="0" u="none" strike="noStrike" kern="1200" dirty="0">
                          <a:solidFill>
                            <a:schemeClr val="dk1"/>
                          </a:solidFill>
                          <a:effectLst/>
                          <a:latin typeface="+mn-lt"/>
                          <a:ea typeface="+mn-ea"/>
                          <a:cs typeface="+mn-cs"/>
                        </a:rPr>
                        <a:t>Miscellaneous Chemical Products</a:t>
                      </a:r>
                      <a:endParaRPr lang="en-US" sz="1800" dirty="0"/>
                    </a:p>
                  </a:txBody>
                  <a:tcPr/>
                </a:tc>
                <a:extLst>
                  <a:ext uri="{0D108BD9-81ED-4DB2-BD59-A6C34878D82A}">
                    <a16:rowId xmlns:a16="http://schemas.microsoft.com/office/drawing/2014/main" val="424677223"/>
                  </a:ext>
                </a:extLst>
              </a:tr>
              <a:tr h="394588">
                <a:tc>
                  <a:txBody>
                    <a:bodyPr/>
                    <a:lstStyle/>
                    <a:p>
                      <a:r>
                        <a:rPr lang="en-US" sz="1800" dirty="0"/>
                        <a:t>39</a:t>
                      </a:r>
                    </a:p>
                  </a:txBody>
                  <a:tcPr/>
                </a:tc>
                <a:tc>
                  <a:txBody>
                    <a:bodyPr/>
                    <a:lstStyle/>
                    <a:p>
                      <a:r>
                        <a:rPr lang="en-US" sz="1800" dirty="0"/>
                        <a:t>Plastics and Articles Thereof</a:t>
                      </a:r>
                    </a:p>
                  </a:txBody>
                  <a:tcPr/>
                </a:tc>
                <a:extLst>
                  <a:ext uri="{0D108BD9-81ED-4DB2-BD59-A6C34878D82A}">
                    <a16:rowId xmlns:a16="http://schemas.microsoft.com/office/drawing/2014/main" val="2886737566"/>
                  </a:ext>
                </a:extLst>
              </a:tr>
            </a:tbl>
          </a:graphicData>
        </a:graphic>
      </p:graphicFrame>
      <p:sp>
        <p:nvSpPr>
          <p:cNvPr id="11" name="Text Placeholder 15">
            <a:extLst>
              <a:ext uri="{FF2B5EF4-FFF2-40B4-BE49-F238E27FC236}">
                <a16:creationId xmlns:a16="http://schemas.microsoft.com/office/drawing/2014/main" id="{A41C0904-CFAA-469F-8455-AE93C3F33D32}"/>
              </a:ext>
            </a:extLst>
          </p:cNvPr>
          <p:cNvSpPr txBox="1">
            <a:spLocks/>
          </p:cNvSpPr>
          <p:nvPr/>
        </p:nvSpPr>
        <p:spPr>
          <a:xfrm>
            <a:off x="10058400" y="5227638"/>
            <a:ext cx="4041775" cy="639762"/>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North American Industry Classification System (NAICS)</a:t>
            </a:r>
          </a:p>
        </p:txBody>
      </p:sp>
      <p:pic>
        <p:nvPicPr>
          <p:cNvPr id="2" name="Picture 1">
            <a:extLst>
              <a:ext uri="{FF2B5EF4-FFF2-40B4-BE49-F238E27FC236}">
                <a16:creationId xmlns:a16="http://schemas.microsoft.com/office/drawing/2014/main" id="{E6A9B3CE-CB40-428A-A2B5-5825F091D1E5}"/>
              </a:ext>
            </a:extLst>
          </p:cNvPr>
          <p:cNvPicPr>
            <a:picLocks noChangeAspect="1"/>
          </p:cNvPicPr>
          <p:nvPr/>
        </p:nvPicPr>
        <p:blipFill>
          <a:blip r:embed="rId4"/>
          <a:stretch>
            <a:fillRect/>
          </a:stretch>
        </p:blipFill>
        <p:spPr>
          <a:xfrm>
            <a:off x="6584550" y="5868892"/>
            <a:ext cx="2178450" cy="881600"/>
          </a:xfrm>
          <a:prstGeom prst="rect">
            <a:avLst/>
          </a:prstGeom>
        </p:spPr>
      </p:pic>
    </p:spTree>
    <p:extLst>
      <p:ext uri="{BB962C8B-B14F-4D97-AF65-F5344CB8AC3E}">
        <p14:creationId xmlns:p14="http://schemas.microsoft.com/office/powerpoint/2010/main" val="1642210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001"/>
          <p:cNvPicPr>
            <a:picLocks noChangeAspect="1" noChangeArrowheads="1"/>
          </p:cNvPicPr>
          <p:nvPr/>
        </p:nvPicPr>
        <p:blipFill>
          <a:blip r:embed="rId3" cstate="print"/>
          <a:srcRect/>
          <a:stretch>
            <a:fillRect/>
          </a:stretch>
        </p:blipFill>
        <p:spPr bwMode="auto">
          <a:xfrm>
            <a:off x="0" y="0"/>
            <a:ext cx="9144000" cy="1535113"/>
          </a:xfrm>
          <a:prstGeom prst="rect">
            <a:avLst/>
          </a:prstGeom>
          <a:noFill/>
          <a:ln w="9525">
            <a:noFill/>
            <a:miter lim="800000"/>
            <a:headEnd/>
            <a:tailEnd/>
          </a:ln>
        </p:spPr>
      </p:pic>
      <p:sp>
        <p:nvSpPr>
          <p:cNvPr id="14" name="TextBox 13">
            <a:extLst>
              <a:ext uri="{FF2B5EF4-FFF2-40B4-BE49-F238E27FC236}">
                <a16:creationId xmlns:a16="http://schemas.microsoft.com/office/drawing/2014/main" id="{77DCAEA0-6AB0-4799-903C-E1F46C8C9B19}"/>
              </a:ext>
            </a:extLst>
          </p:cNvPr>
          <p:cNvSpPr txBox="1"/>
          <p:nvPr/>
        </p:nvSpPr>
        <p:spPr>
          <a:xfrm>
            <a:off x="359991" y="6492486"/>
            <a:ext cx="3676006" cy="400110"/>
          </a:xfrm>
          <a:prstGeom prst="rect">
            <a:avLst/>
          </a:prstGeom>
          <a:noFill/>
        </p:spPr>
        <p:txBody>
          <a:bodyPr wrap="none" rtlCol="0">
            <a:spAutoFit/>
          </a:bodyPr>
          <a:lstStyle/>
          <a:p>
            <a:r>
              <a:rPr lang="en-US" sz="1000" dirty="0">
                <a:latin typeface="Trebuchet MS" panose="020B0603020202020204" pitchFamily="34" charset="0"/>
              </a:rPr>
              <a:t>Source:  U.S Merchandise Trade, Chapters 28-39, except 30</a:t>
            </a:r>
          </a:p>
          <a:p>
            <a:endParaRPr lang="en-US" sz="1000" dirty="0">
              <a:latin typeface="Trebuchet MS" panose="020B0603020202020204" pitchFamily="34" charset="0"/>
            </a:endParaRPr>
          </a:p>
        </p:txBody>
      </p:sp>
      <p:graphicFrame>
        <p:nvGraphicFramePr>
          <p:cNvPr id="6" name="Content Placeholder 5">
            <a:extLst>
              <a:ext uri="{FF2B5EF4-FFF2-40B4-BE49-F238E27FC236}">
                <a16:creationId xmlns:a16="http://schemas.microsoft.com/office/drawing/2014/main" id="{0F272B84-78DC-4E15-B4A6-93504644F75A}"/>
              </a:ext>
            </a:extLst>
          </p:cNvPr>
          <p:cNvGraphicFramePr>
            <a:graphicFrameLocks noGrp="1"/>
          </p:cNvGraphicFramePr>
          <p:nvPr>
            <p:ph idx="1"/>
            <p:extLst/>
          </p:nvPr>
        </p:nvGraphicFramePr>
        <p:xfrm>
          <a:off x="152400" y="1447801"/>
          <a:ext cx="8686800" cy="4953000"/>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B7FA3404-3F5D-47EF-B5E3-5CFD68786674}"/>
              </a:ext>
            </a:extLst>
          </p:cNvPr>
          <p:cNvSpPr txBox="1"/>
          <p:nvPr/>
        </p:nvSpPr>
        <p:spPr>
          <a:xfrm>
            <a:off x="2462109" y="1524000"/>
            <a:ext cx="4099712" cy="1477328"/>
          </a:xfrm>
          <a:prstGeom prst="rect">
            <a:avLst/>
          </a:prstGeom>
          <a:noFill/>
        </p:spPr>
        <p:txBody>
          <a:bodyPr wrap="none" rtlCol="0">
            <a:spAutoFit/>
          </a:bodyPr>
          <a:lstStyle/>
          <a:p>
            <a:pPr algn="ctr">
              <a:defRPr sz="1400" b="1" i="0" u="none" strike="noStrike" kern="1200" spc="0" baseline="0">
                <a:solidFill>
                  <a:srgbClr val="1F497D"/>
                </a:solidFill>
                <a:latin typeface="+mn-lt"/>
                <a:ea typeface="+mn-ea"/>
                <a:cs typeface="+mn-cs"/>
              </a:defRPr>
            </a:pPr>
            <a:r>
              <a:rPr lang="en-US" sz="3600" b="1" dirty="0">
                <a:solidFill>
                  <a:schemeClr val="tx2"/>
                </a:solidFill>
              </a:rPr>
              <a:t>US Chemical Exports</a:t>
            </a:r>
          </a:p>
          <a:p>
            <a:pPr algn="ctr">
              <a:defRPr sz="1400" b="1" i="0" u="none" strike="noStrike" kern="1200" spc="0" baseline="0">
                <a:solidFill>
                  <a:srgbClr val="1F497D"/>
                </a:solidFill>
                <a:latin typeface="+mn-lt"/>
                <a:ea typeface="+mn-ea"/>
                <a:cs typeface="+mn-cs"/>
              </a:defRPr>
            </a:pPr>
            <a:r>
              <a:rPr lang="en-US" sz="3600" b="1" dirty="0">
                <a:solidFill>
                  <a:schemeClr val="tx2"/>
                </a:solidFill>
              </a:rPr>
              <a:t>2009-2018</a:t>
            </a:r>
          </a:p>
          <a:p>
            <a:endParaRPr lang="en-US" dirty="0"/>
          </a:p>
        </p:txBody>
      </p:sp>
    </p:spTree>
    <p:extLst>
      <p:ext uri="{BB962C8B-B14F-4D97-AF65-F5344CB8AC3E}">
        <p14:creationId xmlns:p14="http://schemas.microsoft.com/office/powerpoint/2010/main" val="2918771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001"/>
          <p:cNvPicPr>
            <a:picLocks noChangeAspect="1" noChangeArrowheads="1"/>
          </p:cNvPicPr>
          <p:nvPr/>
        </p:nvPicPr>
        <p:blipFill>
          <a:blip r:embed="rId3" cstate="print"/>
          <a:srcRect/>
          <a:stretch>
            <a:fillRect/>
          </a:stretch>
        </p:blipFill>
        <p:spPr bwMode="auto">
          <a:xfrm>
            <a:off x="0" y="0"/>
            <a:ext cx="9144000" cy="1535113"/>
          </a:xfrm>
          <a:prstGeom prst="rect">
            <a:avLst/>
          </a:prstGeom>
          <a:noFill/>
          <a:ln w="9525">
            <a:noFill/>
            <a:miter lim="800000"/>
            <a:headEnd/>
            <a:tailEnd/>
          </a:ln>
        </p:spPr>
      </p:pic>
      <p:sp>
        <p:nvSpPr>
          <p:cNvPr id="2" name="Content Placeholder 1">
            <a:extLst>
              <a:ext uri="{FF2B5EF4-FFF2-40B4-BE49-F238E27FC236}">
                <a16:creationId xmlns:a16="http://schemas.microsoft.com/office/drawing/2014/main" id="{E48F663A-4DDD-41B2-9DC0-A3F394E20E97}"/>
              </a:ext>
            </a:extLst>
          </p:cNvPr>
          <p:cNvSpPr>
            <a:spLocks noGrp="1"/>
          </p:cNvSpPr>
          <p:nvPr>
            <p:ph idx="1"/>
          </p:nvPr>
        </p:nvSpPr>
        <p:spPr>
          <a:xfrm>
            <a:off x="609600" y="1112837"/>
            <a:ext cx="8229600" cy="4525963"/>
          </a:xfrm>
          <a:effectLst>
            <a:outerShdw blurRad="50800" dist="38100" dir="2700000" algn="tl" rotWithShape="0">
              <a:prstClr val="black">
                <a:alpha val="40000"/>
              </a:prstClr>
            </a:outerShdw>
          </a:effectLst>
        </p:spPr>
        <p:txBody>
          <a:bodyPr>
            <a:normAutofit/>
          </a:bodyPr>
          <a:lstStyle/>
          <a:p>
            <a:pPr marL="0" indent="0" algn="r">
              <a:buNone/>
            </a:pPr>
            <a:r>
              <a:rPr lang="en-US" sz="4000" b="1" dirty="0">
                <a:solidFill>
                  <a:schemeClr val="tx2"/>
                </a:solidFill>
              </a:rPr>
              <a:t>Fastest Growth Sectors</a:t>
            </a:r>
          </a:p>
        </p:txBody>
      </p:sp>
      <p:graphicFrame>
        <p:nvGraphicFramePr>
          <p:cNvPr id="6" name="Table 5">
            <a:extLst>
              <a:ext uri="{FF2B5EF4-FFF2-40B4-BE49-F238E27FC236}">
                <a16:creationId xmlns:a16="http://schemas.microsoft.com/office/drawing/2014/main" id="{7BE8B0BA-54A9-465C-8671-C227E0BE8C8A}"/>
              </a:ext>
            </a:extLst>
          </p:cNvPr>
          <p:cNvGraphicFramePr>
            <a:graphicFrameLocks noGrp="1"/>
          </p:cNvGraphicFramePr>
          <p:nvPr>
            <p:extLst>
              <p:ext uri="{D42A27DB-BD31-4B8C-83A1-F6EECF244321}">
                <p14:modId xmlns:p14="http://schemas.microsoft.com/office/powerpoint/2010/main" val="334610419"/>
              </p:ext>
            </p:extLst>
          </p:nvPr>
        </p:nvGraphicFramePr>
        <p:xfrm>
          <a:off x="430466" y="1742686"/>
          <a:ext cx="8408734" cy="4749800"/>
        </p:xfrm>
        <a:graphic>
          <a:graphicData uri="http://schemas.openxmlformats.org/drawingml/2006/table">
            <a:tbl>
              <a:tblPr firstRow="1" bandRow="1">
                <a:tableStyleId>{5C22544A-7EE6-4342-B048-85BDC9FD1C3A}</a:tableStyleId>
              </a:tblPr>
              <a:tblGrid>
                <a:gridCol w="3836734">
                  <a:extLst>
                    <a:ext uri="{9D8B030D-6E8A-4147-A177-3AD203B41FA5}">
                      <a16:colId xmlns:a16="http://schemas.microsoft.com/office/drawing/2014/main" val="3862117776"/>
                    </a:ext>
                  </a:extLst>
                </a:gridCol>
                <a:gridCol w="2514600">
                  <a:extLst>
                    <a:ext uri="{9D8B030D-6E8A-4147-A177-3AD203B41FA5}">
                      <a16:colId xmlns:a16="http://schemas.microsoft.com/office/drawing/2014/main" val="1617348580"/>
                    </a:ext>
                  </a:extLst>
                </a:gridCol>
                <a:gridCol w="2057400">
                  <a:extLst>
                    <a:ext uri="{9D8B030D-6E8A-4147-A177-3AD203B41FA5}">
                      <a16:colId xmlns:a16="http://schemas.microsoft.com/office/drawing/2014/main" val="4118603890"/>
                    </a:ext>
                  </a:extLst>
                </a:gridCol>
              </a:tblGrid>
              <a:tr h="370840">
                <a:tc>
                  <a:txBody>
                    <a:bodyPr/>
                    <a:lstStyle/>
                    <a:p>
                      <a:pPr algn="ctr"/>
                      <a:r>
                        <a:rPr lang="en-US" sz="2000" b="1" dirty="0">
                          <a:latin typeface="+mj-lt"/>
                        </a:rPr>
                        <a:t>HS</a:t>
                      </a:r>
                    </a:p>
                  </a:txBody>
                  <a:tcPr/>
                </a:tc>
                <a:tc>
                  <a:txBody>
                    <a:bodyPr/>
                    <a:lstStyle/>
                    <a:p>
                      <a:pPr algn="ctr"/>
                      <a:r>
                        <a:rPr lang="en-US" sz="2000" b="1" dirty="0">
                          <a:latin typeface="+mj-lt"/>
                        </a:rPr>
                        <a:t>2018 Exports  </a:t>
                      </a:r>
                    </a:p>
                    <a:p>
                      <a:pPr algn="ctr"/>
                      <a:r>
                        <a:rPr lang="en-US" sz="2000" b="1" dirty="0">
                          <a:latin typeface="+mj-lt"/>
                        </a:rPr>
                        <a:t>(Billion)</a:t>
                      </a:r>
                    </a:p>
                  </a:txBody>
                  <a:tcPr/>
                </a:tc>
                <a:tc>
                  <a:txBody>
                    <a:bodyPr/>
                    <a:lstStyle/>
                    <a:p>
                      <a:pPr algn="ctr"/>
                      <a:r>
                        <a:rPr lang="en-US" sz="2000" b="1" dirty="0">
                          <a:latin typeface="+mj-lt"/>
                        </a:rPr>
                        <a:t>10-Year Export Growth (CAGR)</a:t>
                      </a:r>
                    </a:p>
                  </a:txBody>
                  <a:tcPr/>
                </a:tc>
                <a:extLst>
                  <a:ext uri="{0D108BD9-81ED-4DB2-BD59-A6C34878D82A}">
                    <a16:rowId xmlns:a16="http://schemas.microsoft.com/office/drawing/2014/main" val="1841079527"/>
                  </a:ext>
                </a:extLst>
              </a:tr>
              <a:tr h="370840">
                <a:tc>
                  <a:txBody>
                    <a:bodyPr/>
                    <a:lstStyle/>
                    <a:p>
                      <a:pPr algn="l" fontAlgn="ctr"/>
                      <a:r>
                        <a:rPr lang="en-US" sz="2000" b="0" i="0" u="none" strike="noStrike" dirty="0">
                          <a:solidFill>
                            <a:srgbClr val="444444"/>
                          </a:solidFill>
                          <a:effectLst/>
                          <a:latin typeface="+mj-lt"/>
                        </a:rPr>
                        <a:t>33 Cosmetics</a:t>
                      </a:r>
                    </a:p>
                  </a:txBody>
                  <a:tcPr marL="6350" marR="6350" marT="6350" marB="0" anchor="ctr"/>
                </a:tc>
                <a:tc>
                  <a:txBody>
                    <a:bodyPr/>
                    <a:lstStyle/>
                    <a:p>
                      <a:pPr algn="ctr" fontAlgn="ctr"/>
                      <a:r>
                        <a:rPr lang="en-US" sz="2000" b="0" i="0" u="none" strike="noStrike" dirty="0">
                          <a:solidFill>
                            <a:srgbClr val="444444"/>
                          </a:solidFill>
                          <a:effectLst/>
                          <a:latin typeface="+mj-lt"/>
                        </a:rPr>
                        <a:t>13.6</a:t>
                      </a:r>
                    </a:p>
                  </a:txBody>
                  <a:tcPr marL="6350" marR="6350" marT="6350" marB="0" anchor="ctr"/>
                </a:tc>
                <a:tc>
                  <a:txBody>
                    <a:bodyPr/>
                    <a:lstStyle/>
                    <a:p>
                      <a:pPr algn="ctr" fontAlgn="b"/>
                      <a:r>
                        <a:rPr lang="en-US" sz="2000" b="0" i="0" u="none" strike="noStrike" dirty="0">
                          <a:solidFill>
                            <a:srgbClr val="000000"/>
                          </a:solidFill>
                          <a:effectLst/>
                          <a:latin typeface="+mj-lt"/>
                        </a:rPr>
                        <a:t>5.35%</a:t>
                      </a:r>
                    </a:p>
                  </a:txBody>
                  <a:tcPr marL="6350" marR="6350" marT="6350" marB="0" anchor="b"/>
                </a:tc>
                <a:extLst>
                  <a:ext uri="{0D108BD9-81ED-4DB2-BD59-A6C34878D82A}">
                    <a16:rowId xmlns:a16="http://schemas.microsoft.com/office/drawing/2014/main" val="1241433375"/>
                  </a:ext>
                </a:extLst>
              </a:tr>
              <a:tr h="370840">
                <a:tc>
                  <a:txBody>
                    <a:bodyPr/>
                    <a:lstStyle/>
                    <a:p>
                      <a:pPr algn="l" fontAlgn="ctr"/>
                      <a:r>
                        <a:rPr lang="en-US" sz="2000" b="0" i="0" u="none" strike="noStrike" dirty="0">
                          <a:solidFill>
                            <a:srgbClr val="444444"/>
                          </a:solidFill>
                          <a:effectLst/>
                          <a:latin typeface="+mj-lt"/>
                        </a:rPr>
                        <a:t>38 </a:t>
                      </a:r>
                      <a:r>
                        <a:rPr lang="en-US" sz="2000" b="0" i="0" u="none" strike="noStrike" dirty="0" err="1">
                          <a:solidFill>
                            <a:srgbClr val="444444"/>
                          </a:solidFill>
                          <a:effectLst/>
                          <a:latin typeface="+mj-lt"/>
                        </a:rPr>
                        <a:t>Misc</a:t>
                      </a:r>
                      <a:r>
                        <a:rPr lang="en-US" sz="2000" b="0" i="0" u="none" strike="noStrike" dirty="0">
                          <a:solidFill>
                            <a:srgbClr val="444444"/>
                          </a:solidFill>
                          <a:effectLst/>
                          <a:latin typeface="+mj-lt"/>
                        </a:rPr>
                        <a:t> Chemicals Products</a:t>
                      </a:r>
                    </a:p>
                  </a:txBody>
                  <a:tcPr marL="6350" marR="6350" marT="6350" marB="0" anchor="ctr"/>
                </a:tc>
                <a:tc>
                  <a:txBody>
                    <a:bodyPr/>
                    <a:lstStyle/>
                    <a:p>
                      <a:pPr algn="ctr" fontAlgn="ctr"/>
                      <a:r>
                        <a:rPr lang="en-US" sz="2000" b="0" i="0" u="none" strike="noStrike" dirty="0">
                          <a:solidFill>
                            <a:srgbClr val="444444"/>
                          </a:solidFill>
                          <a:effectLst/>
                          <a:latin typeface="+mj-lt"/>
                        </a:rPr>
                        <a:t>30.3</a:t>
                      </a:r>
                    </a:p>
                  </a:txBody>
                  <a:tcPr marL="6350" marR="6350" marT="6350" marB="0" anchor="ctr"/>
                </a:tc>
                <a:tc>
                  <a:txBody>
                    <a:bodyPr/>
                    <a:lstStyle/>
                    <a:p>
                      <a:pPr algn="ctr" fontAlgn="b"/>
                      <a:r>
                        <a:rPr lang="en-US" sz="2000" b="0" i="0" u="none" strike="noStrike" dirty="0">
                          <a:solidFill>
                            <a:srgbClr val="000000"/>
                          </a:solidFill>
                          <a:effectLst/>
                          <a:latin typeface="+mj-lt"/>
                        </a:rPr>
                        <a:t>5.26%</a:t>
                      </a:r>
                    </a:p>
                  </a:txBody>
                  <a:tcPr marL="6350" marR="6350" marT="6350" marB="0" anchor="b"/>
                </a:tc>
                <a:extLst>
                  <a:ext uri="{0D108BD9-81ED-4DB2-BD59-A6C34878D82A}">
                    <a16:rowId xmlns:a16="http://schemas.microsoft.com/office/drawing/2014/main" val="987001880"/>
                  </a:ext>
                </a:extLst>
              </a:tr>
              <a:tr h="370840">
                <a:tc>
                  <a:txBody>
                    <a:bodyPr/>
                    <a:lstStyle/>
                    <a:p>
                      <a:pPr algn="l" fontAlgn="ctr"/>
                      <a:r>
                        <a:rPr lang="en-US" sz="2000" b="0" i="0" u="none" strike="noStrike" dirty="0">
                          <a:solidFill>
                            <a:srgbClr val="444444"/>
                          </a:solidFill>
                          <a:effectLst/>
                          <a:latin typeface="+mj-lt"/>
                        </a:rPr>
                        <a:t>35 Adhesives/Sealants</a:t>
                      </a:r>
                    </a:p>
                  </a:txBody>
                  <a:tcPr marL="6350" marR="6350" marT="6350" marB="0" anchor="ctr"/>
                </a:tc>
                <a:tc>
                  <a:txBody>
                    <a:bodyPr/>
                    <a:lstStyle/>
                    <a:p>
                      <a:pPr algn="ctr" fontAlgn="ctr"/>
                      <a:r>
                        <a:rPr lang="en-US" sz="2000" b="0" i="0" u="none" strike="noStrike" dirty="0">
                          <a:solidFill>
                            <a:srgbClr val="444444"/>
                          </a:solidFill>
                          <a:effectLst/>
                          <a:latin typeface="+mj-lt"/>
                        </a:rPr>
                        <a:t>3.6</a:t>
                      </a:r>
                    </a:p>
                  </a:txBody>
                  <a:tcPr marL="6350" marR="6350" marT="6350" marB="0" anchor="ctr"/>
                </a:tc>
                <a:tc>
                  <a:txBody>
                    <a:bodyPr/>
                    <a:lstStyle/>
                    <a:p>
                      <a:pPr algn="ctr" fontAlgn="b"/>
                      <a:r>
                        <a:rPr lang="en-US" sz="2000" b="0" i="0" u="none" strike="noStrike" dirty="0">
                          <a:solidFill>
                            <a:srgbClr val="000000"/>
                          </a:solidFill>
                          <a:effectLst/>
                          <a:latin typeface="+mj-lt"/>
                        </a:rPr>
                        <a:t>4.84%</a:t>
                      </a:r>
                    </a:p>
                  </a:txBody>
                  <a:tcPr marL="6350" marR="6350" marT="6350" marB="0" anchor="b"/>
                </a:tc>
                <a:extLst>
                  <a:ext uri="{0D108BD9-81ED-4DB2-BD59-A6C34878D82A}">
                    <a16:rowId xmlns:a16="http://schemas.microsoft.com/office/drawing/2014/main" val="2646269056"/>
                  </a:ext>
                </a:extLst>
              </a:tr>
              <a:tr h="370840">
                <a:tc>
                  <a:txBody>
                    <a:bodyPr/>
                    <a:lstStyle/>
                    <a:p>
                      <a:pPr algn="l" fontAlgn="ctr"/>
                      <a:r>
                        <a:rPr lang="en-US" sz="2000" b="0" i="0" u="none" strike="noStrike" dirty="0">
                          <a:solidFill>
                            <a:srgbClr val="444444"/>
                          </a:solidFill>
                          <a:effectLst/>
                          <a:latin typeface="+mj-lt"/>
                        </a:rPr>
                        <a:t>39 Plastics, Resins, Articles Thereof</a:t>
                      </a:r>
                    </a:p>
                  </a:txBody>
                  <a:tcPr marL="6350" marR="6350" marT="6350" marB="0" anchor="ctr"/>
                </a:tc>
                <a:tc>
                  <a:txBody>
                    <a:bodyPr/>
                    <a:lstStyle/>
                    <a:p>
                      <a:pPr algn="ctr" fontAlgn="ctr"/>
                      <a:r>
                        <a:rPr lang="en-US" sz="2000" b="0" i="0" u="none" strike="noStrike" dirty="0">
                          <a:solidFill>
                            <a:srgbClr val="444444"/>
                          </a:solidFill>
                          <a:effectLst/>
                          <a:latin typeface="+mj-lt"/>
                        </a:rPr>
                        <a:t>66.6</a:t>
                      </a:r>
                    </a:p>
                  </a:txBody>
                  <a:tcPr marL="6350" marR="6350" marT="6350" marB="0" anchor="ctr"/>
                </a:tc>
                <a:tc>
                  <a:txBody>
                    <a:bodyPr/>
                    <a:lstStyle/>
                    <a:p>
                      <a:pPr algn="ctr" fontAlgn="b"/>
                      <a:r>
                        <a:rPr lang="en-US" sz="2000" b="0" i="0" u="none" strike="noStrike">
                          <a:solidFill>
                            <a:srgbClr val="000000"/>
                          </a:solidFill>
                          <a:effectLst/>
                          <a:latin typeface="+mj-lt"/>
                        </a:rPr>
                        <a:t>4.5%</a:t>
                      </a:r>
                      <a:endParaRPr lang="en-US" sz="2000" b="0" i="0" u="none" strike="noStrike" dirty="0">
                        <a:solidFill>
                          <a:srgbClr val="000000"/>
                        </a:solidFill>
                        <a:effectLst/>
                        <a:latin typeface="+mj-lt"/>
                      </a:endParaRPr>
                    </a:p>
                  </a:txBody>
                  <a:tcPr marL="6350" marR="6350" marT="6350" marB="0" anchor="b"/>
                </a:tc>
                <a:extLst>
                  <a:ext uri="{0D108BD9-81ED-4DB2-BD59-A6C34878D82A}">
                    <a16:rowId xmlns:a16="http://schemas.microsoft.com/office/drawing/2014/main" val="652851150"/>
                  </a:ext>
                </a:extLst>
              </a:tr>
              <a:tr h="370840">
                <a:tc>
                  <a:txBody>
                    <a:bodyPr/>
                    <a:lstStyle/>
                    <a:p>
                      <a:pPr algn="l" fontAlgn="ctr"/>
                      <a:r>
                        <a:rPr lang="en-US" sz="2000" b="0" i="0" u="none" strike="noStrike" dirty="0">
                          <a:solidFill>
                            <a:srgbClr val="444444"/>
                          </a:solidFill>
                          <a:effectLst/>
                          <a:latin typeface="+mj-lt"/>
                        </a:rPr>
                        <a:t>34 </a:t>
                      </a:r>
                      <a:r>
                        <a:rPr lang="en-US" sz="2000" b="0" i="0" u="none" strike="noStrike" kern="1200" dirty="0">
                          <a:solidFill>
                            <a:srgbClr val="444444"/>
                          </a:solidFill>
                          <a:effectLst/>
                          <a:latin typeface="+mn-lt"/>
                          <a:ea typeface="+mn-ea"/>
                          <a:cs typeface="+mn-cs"/>
                        </a:rPr>
                        <a:t>Soaps/Lubricants/Pastes</a:t>
                      </a:r>
                      <a:endParaRPr lang="en-US" sz="2000" b="0" i="0" u="none" strike="noStrike" dirty="0">
                        <a:solidFill>
                          <a:srgbClr val="444444"/>
                        </a:solidFill>
                        <a:effectLst/>
                        <a:latin typeface="+mj-lt"/>
                      </a:endParaRPr>
                    </a:p>
                  </a:txBody>
                  <a:tcPr marL="6350" marR="6350" marT="6350" marB="0" anchor="ctr"/>
                </a:tc>
                <a:tc>
                  <a:txBody>
                    <a:bodyPr/>
                    <a:lstStyle/>
                    <a:p>
                      <a:pPr algn="ctr" fontAlgn="ctr"/>
                      <a:r>
                        <a:rPr lang="en-US" sz="2000" b="0" i="0" u="none" strike="noStrike" dirty="0">
                          <a:solidFill>
                            <a:srgbClr val="444444"/>
                          </a:solidFill>
                          <a:effectLst/>
                          <a:latin typeface="+mj-lt"/>
                        </a:rPr>
                        <a:t>7.3</a:t>
                      </a:r>
                    </a:p>
                  </a:txBody>
                  <a:tcPr marL="6350" marR="6350" marT="6350" marB="0" anchor="ctr"/>
                </a:tc>
                <a:tc>
                  <a:txBody>
                    <a:bodyPr/>
                    <a:lstStyle/>
                    <a:p>
                      <a:pPr algn="ctr" fontAlgn="b"/>
                      <a:r>
                        <a:rPr lang="en-US" sz="2000" b="0" i="0" u="none" strike="noStrike" dirty="0">
                          <a:solidFill>
                            <a:srgbClr val="000000"/>
                          </a:solidFill>
                          <a:effectLst/>
                          <a:latin typeface="+mj-lt"/>
                        </a:rPr>
                        <a:t>3.80%</a:t>
                      </a:r>
                    </a:p>
                  </a:txBody>
                  <a:tcPr marL="6350" marR="6350" marT="6350" marB="0" anchor="b"/>
                </a:tc>
                <a:extLst>
                  <a:ext uri="{0D108BD9-81ED-4DB2-BD59-A6C34878D82A}">
                    <a16:rowId xmlns:a16="http://schemas.microsoft.com/office/drawing/2014/main" val="2371966036"/>
                  </a:ext>
                </a:extLst>
              </a:tr>
              <a:tr h="340360">
                <a:tc>
                  <a:txBody>
                    <a:bodyPr/>
                    <a:lstStyle/>
                    <a:p>
                      <a:pPr algn="l" fontAlgn="ctr"/>
                      <a:r>
                        <a:rPr lang="en-US" sz="2000" b="0" i="0" u="none" strike="noStrike" dirty="0">
                          <a:solidFill>
                            <a:srgbClr val="444444"/>
                          </a:solidFill>
                          <a:effectLst/>
                          <a:latin typeface="+mj-lt"/>
                        </a:rPr>
                        <a:t>32 Pigments/Dyes/Paints</a:t>
                      </a:r>
                    </a:p>
                  </a:txBody>
                  <a:tcPr marL="6350" marR="6350" marT="6350" marB="0" anchor="ctr"/>
                </a:tc>
                <a:tc>
                  <a:txBody>
                    <a:bodyPr/>
                    <a:lstStyle/>
                    <a:p>
                      <a:pPr algn="ctr" fontAlgn="ctr"/>
                      <a:r>
                        <a:rPr lang="en-US" sz="2000" b="0" i="0" u="none" strike="noStrike" dirty="0">
                          <a:solidFill>
                            <a:srgbClr val="444444"/>
                          </a:solidFill>
                          <a:effectLst/>
                          <a:latin typeface="+mj-lt"/>
                        </a:rPr>
                        <a:t>8</a:t>
                      </a:r>
                    </a:p>
                  </a:txBody>
                  <a:tcPr marL="6350" marR="6350" marT="6350" marB="0" anchor="ctr"/>
                </a:tc>
                <a:tc>
                  <a:txBody>
                    <a:bodyPr/>
                    <a:lstStyle/>
                    <a:p>
                      <a:pPr algn="ctr" fontAlgn="b"/>
                      <a:r>
                        <a:rPr lang="en-US" sz="2000" b="0" i="0" u="none" strike="noStrike" dirty="0">
                          <a:solidFill>
                            <a:srgbClr val="000000"/>
                          </a:solidFill>
                          <a:effectLst/>
                          <a:latin typeface="+mj-lt"/>
                        </a:rPr>
                        <a:t>3.33%</a:t>
                      </a:r>
                    </a:p>
                  </a:txBody>
                  <a:tcPr marL="6350" marR="6350" marT="6350" marB="0" anchor="b"/>
                </a:tc>
                <a:extLst>
                  <a:ext uri="{0D108BD9-81ED-4DB2-BD59-A6C34878D82A}">
                    <a16:rowId xmlns:a16="http://schemas.microsoft.com/office/drawing/2014/main" val="2924580721"/>
                  </a:ext>
                </a:extLst>
              </a:tr>
              <a:tr h="370840">
                <a:tc>
                  <a:txBody>
                    <a:bodyPr/>
                    <a:lstStyle/>
                    <a:p>
                      <a:pPr algn="l" fontAlgn="ctr"/>
                      <a:r>
                        <a:rPr lang="en-US" sz="2000" b="0" i="0" u="none" strike="noStrike" dirty="0">
                          <a:solidFill>
                            <a:srgbClr val="444444"/>
                          </a:solidFill>
                          <a:effectLst/>
                          <a:latin typeface="+mj-lt"/>
                        </a:rPr>
                        <a:t>29 Organic Chemicals</a:t>
                      </a:r>
                    </a:p>
                  </a:txBody>
                  <a:tcPr marL="6350" marR="6350" marT="6350" marB="0" anchor="ctr"/>
                </a:tc>
                <a:tc>
                  <a:txBody>
                    <a:bodyPr/>
                    <a:lstStyle/>
                    <a:p>
                      <a:pPr algn="ctr" fontAlgn="ctr"/>
                      <a:r>
                        <a:rPr lang="en-US" sz="2000" b="0" i="0" u="none" strike="noStrike" dirty="0">
                          <a:solidFill>
                            <a:srgbClr val="444444"/>
                          </a:solidFill>
                          <a:effectLst/>
                          <a:latin typeface="+mj-lt"/>
                        </a:rPr>
                        <a:t>40.3</a:t>
                      </a:r>
                    </a:p>
                  </a:txBody>
                  <a:tcPr marL="6350" marR="6350" marT="6350" marB="0" anchor="ctr"/>
                </a:tc>
                <a:tc>
                  <a:txBody>
                    <a:bodyPr/>
                    <a:lstStyle/>
                    <a:p>
                      <a:pPr algn="ctr" fontAlgn="b"/>
                      <a:r>
                        <a:rPr lang="en-US" sz="2000" b="0" i="0" u="none" strike="noStrike" dirty="0">
                          <a:solidFill>
                            <a:srgbClr val="000000"/>
                          </a:solidFill>
                          <a:effectLst/>
                          <a:latin typeface="+mj-lt"/>
                        </a:rPr>
                        <a:t>2.65%</a:t>
                      </a:r>
                    </a:p>
                  </a:txBody>
                  <a:tcPr marL="6350" marR="6350" marT="6350" marB="0" anchor="b"/>
                </a:tc>
                <a:extLst>
                  <a:ext uri="{0D108BD9-81ED-4DB2-BD59-A6C34878D82A}">
                    <a16:rowId xmlns:a16="http://schemas.microsoft.com/office/drawing/2014/main" val="1257071206"/>
                  </a:ext>
                </a:extLst>
              </a:tr>
              <a:tr h="370840">
                <a:tc>
                  <a:txBody>
                    <a:bodyPr/>
                    <a:lstStyle/>
                    <a:p>
                      <a:pPr algn="l" fontAlgn="ctr"/>
                      <a:r>
                        <a:rPr lang="en-US" sz="2000" b="0" i="0" u="none" strike="noStrike" dirty="0">
                          <a:solidFill>
                            <a:srgbClr val="444444"/>
                          </a:solidFill>
                          <a:effectLst/>
                          <a:latin typeface="+mj-lt"/>
                        </a:rPr>
                        <a:t>36 Explosives/Combustibles</a:t>
                      </a:r>
                    </a:p>
                  </a:txBody>
                  <a:tcPr marL="6350" marR="6350" marT="6350" marB="0" anchor="ctr"/>
                </a:tc>
                <a:tc>
                  <a:txBody>
                    <a:bodyPr/>
                    <a:lstStyle/>
                    <a:p>
                      <a:pPr algn="ctr" fontAlgn="ctr"/>
                      <a:r>
                        <a:rPr lang="en-US" sz="2000" b="0" i="0" u="none" strike="noStrike" dirty="0">
                          <a:solidFill>
                            <a:srgbClr val="444444"/>
                          </a:solidFill>
                          <a:effectLst/>
                          <a:latin typeface="+mj-lt"/>
                        </a:rPr>
                        <a:t>761 million</a:t>
                      </a:r>
                    </a:p>
                  </a:txBody>
                  <a:tcPr marL="6350" marR="6350" marT="6350" marB="0" anchor="ctr"/>
                </a:tc>
                <a:tc>
                  <a:txBody>
                    <a:bodyPr/>
                    <a:lstStyle/>
                    <a:p>
                      <a:pPr algn="ctr" fontAlgn="b"/>
                      <a:r>
                        <a:rPr lang="en-US" sz="2000" b="0" i="0" u="none" strike="noStrike" dirty="0">
                          <a:solidFill>
                            <a:srgbClr val="000000"/>
                          </a:solidFill>
                          <a:effectLst/>
                          <a:latin typeface="+mj-lt"/>
                        </a:rPr>
                        <a:t>1.79%</a:t>
                      </a:r>
                    </a:p>
                  </a:txBody>
                  <a:tcPr marL="6350" marR="6350" marT="6350" marB="0" anchor="b"/>
                </a:tc>
                <a:extLst>
                  <a:ext uri="{0D108BD9-81ED-4DB2-BD59-A6C34878D82A}">
                    <a16:rowId xmlns:a16="http://schemas.microsoft.com/office/drawing/2014/main" val="3303145484"/>
                  </a:ext>
                </a:extLst>
              </a:tr>
              <a:tr h="370840">
                <a:tc>
                  <a:txBody>
                    <a:bodyPr/>
                    <a:lstStyle/>
                    <a:p>
                      <a:pPr algn="l" fontAlgn="ctr"/>
                      <a:r>
                        <a:rPr lang="en-US" sz="2000" b="0" i="0" u="none" strike="noStrike" dirty="0">
                          <a:solidFill>
                            <a:srgbClr val="444444"/>
                          </a:solidFill>
                          <a:effectLst/>
                          <a:latin typeface="+mj-lt"/>
                        </a:rPr>
                        <a:t>28 Inorganics</a:t>
                      </a:r>
                    </a:p>
                  </a:txBody>
                  <a:tcPr marL="6350" marR="6350" marT="6350" marB="0" anchor="ctr"/>
                </a:tc>
                <a:tc>
                  <a:txBody>
                    <a:bodyPr/>
                    <a:lstStyle/>
                    <a:p>
                      <a:pPr algn="ctr" fontAlgn="ctr"/>
                      <a:r>
                        <a:rPr lang="en-US" sz="2000" b="0" i="0" u="none" strike="noStrike" dirty="0">
                          <a:solidFill>
                            <a:srgbClr val="444444"/>
                          </a:solidFill>
                          <a:effectLst/>
                          <a:latin typeface="+mj-lt"/>
                        </a:rPr>
                        <a:t>12.5</a:t>
                      </a:r>
                    </a:p>
                  </a:txBody>
                  <a:tcPr marL="6350" marR="6350" marT="6350" marB="0" anchor="ctr"/>
                </a:tc>
                <a:tc>
                  <a:txBody>
                    <a:bodyPr/>
                    <a:lstStyle/>
                    <a:p>
                      <a:pPr algn="ctr" fontAlgn="b"/>
                      <a:r>
                        <a:rPr lang="en-US" sz="2000" b="0" i="0" u="none" strike="noStrike" dirty="0">
                          <a:solidFill>
                            <a:srgbClr val="000000"/>
                          </a:solidFill>
                          <a:effectLst/>
                          <a:latin typeface="+mj-lt"/>
                        </a:rPr>
                        <a:t>1.39%</a:t>
                      </a:r>
                    </a:p>
                  </a:txBody>
                  <a:tcPr marL="6350" marR="6350" marT="6350" marB="0" anchor="b"/>
                </a:tc>
                <a:extLst>
                  <a:ext uri="{0D108BD9-81ED-4DB2-BD59-A6C34878D82A}">
                    <a16:rowId xmlns:a16="http://schemas.microsoft.com/office/drawing/2014/main" val="3017444175"/>
                  </a:ext>
                </a:extLst>
              </a:tr>
              <a:tr h="370840">
                <a:tc>
                  <a:txBody>
                    <a:bodyPr/>
                    <a:lstStyle/>
                    <a:p>
                      <a:pPr algn="l" fontAlgn="ctr"/>
                      <a:r>
                        <a:rPr lang="en-US" sz="2000" b="0" i="0" u="none" strike="noStrike" dirty="0">
                          <a:solidFill>
                            <a:srgbClr val="444444"/>
                          </a:solidFill>
                          <a:effectLst/>
                          <a:latin typeface="+mj-lt"/>
                        </a:rPr>
                        <a:t>31 Fertilizers</a:t>
                      </a:r>
                    </a:p>
                  </a:txBody>
                  <a:tcPr marL="6350" marR="6350" marT="6350" marB="0" anchor="ctr"/>
                </a:tc>
                <a:tc>
                  <a:txBody>
                    <a:bodyPr/>
                    <a:lstStyle/>
                    <a:p>
                      <a:pPr algn="ctr" fontAlgn="ctr"/>
                      <a:r>
                        <a:rPr lang="en-US" sz="2000" b="0" i="0" u="none" strike="noStrike" dirty="0">
                          <a:solidFill>
                            <a:srgbClr val="444444"/>
                          </a:solidFill>
                          <a:effectLst/>
                          <a:latin typeface="+mj-lt"/>
                        </a:rPr>
                        <a:t>4.16</a:t>
                      </a:r>
                    </a:p>
                  </a:txBody>
                  <a:tcPr marL="6350" marR="6350" marT="6350" marB="0" anchor="ctr"/>
                </a:tc>
                <a:tc>
                  <a:txBody>
                    <a:bodyPr/>
                    <a:lstStyle/>
                    <a:p>
                      <a:pPr algn="ctr" fontAlgn="b"/>
                      <a:r>
                        <a:rPr lang="en-US" sz="2000" b="0" i="0" u="none" strike="noStrike" dirty="0">
                          <a:solidFill>
                            <a:srgbClr val="000000"/>
                          </a:solidFill>
                          <a:effectLst/>
                          <a:latin typeface="+mj-lt"/>
                        </a:rPr>
                        <a:t>0.11%</a:t>
                      </a:r>
                    </a:p>
                  </a:txBody>
                  <a:tcPr marL="6350" marR="6350" marT="6350" marB="0" anchor="b"/>
                </a:tc>
                <a:extLst>
                  <a:ext uri="{0D108BD9-81ED-4DB2-BD59-A6C34878D82A}">
                    <a16:rowId xmlns:a16="http://schemas.microsoft.com/office/drawing/2014/main" val="3231637664"/>
                  </a:ext>
                </a:extLst>
              </a:tr>
              <a:tr h="370840">
                <a:tc>
                  <a:txBody>
                    <a:bodyPr/>
                    <a:lstStyle/>
                    <a:p>
                      <a:pPr algn="l" fontAlgn="ctr"/>
                      <a:r>
                        <a:rPr lang="en-US" sz="2000" b="0" i="0" u="none" strike="noStrike" dirty="0">
                          <a:solidFill>
                            <a:srgbClr val="444444"/>
                          </a:solidFill>
                          <a:effectLst/>
                          <a:latin typeface="+mj-lt"/>
                        </a:rPr>
                        <a:t>37 Photographic/Cinematographic</a:t>
                      </a:r>
                    </a:p>
                  </a:txBody>
                  <a:tcPr marL="6350" marR="6350" marT="6350" marB="0" anchor="ctr"/>
                </a:tc>
                <a:tc>
                  <a:txBody>
                    <a:bodyPr/>
                    <a:lstStyle/>
                    <a:p>
                      <a:pPr algn="ctr" fontAlgn="ctr"/>
                      <a:r>
                        <a:rPr lang="en-US" sz="2000" b="0" i="0" u="none" strike="noStrike" dirty="0">
                          <a:solidFill>
                            <a:srgbClr val="444444"/>
                          </a:solidFill>
                          <a:effectLst/>
                          <a:latin typeface="+mj-lt"/>
                        </a:rPr>
                        <a:t>2.2</a:t>
                      </a:r>
                    </a:p>
                  </a:txBody>
                  <a:tcPr marL="6350" marR="6350" marT="6350" marB="0" anchor="ctr"/>
                </a:tc>
                <a:tc>
                  <a:txBody>
                    <a:bodyPr/>
                    <a:lstStyle/>
                    <a:p>
                      <a:pPr algn="ctr" fontAlgn="b"/>
                      <a:r>
                        <a:rPr lang="en-US" sz="2000" b="0" i="0" u="none" strike="noStrike" dirty="0">
                          <a:solidFill>
                            <a:srgbClr val="000000"/>
                          </a:solidFill>
                          <a:effectLst/>
                          <a:latin typeface="+mj-lt"/>
                        </a:rPr>
                        <a:t>-2.23%</a:t>
                      </a:r>
                    </a:p>
                  </a:txBody>
                  <a:tcPr marL="6350" marR="6350" marT="6350" marB="0" anchor="b"/>
                </a:tc>
                <a:extLst>
                  <a:ext uri="{0D108BD9-81ED-4DB2-BD59-A6C34878D82A}">
                    <a16:rowId xmlns:a16="http://schemas.microsoft.com/office/drawing/2014/main" val="734917209"/>
                  </a:ext>
                </a:extLst>
              </a:tr>
            </a:tbl>
          </a:graphicData>
        </a:graphic>
      </p:graphicFrame>
      <p:sp>
        <p:nvSpPr>
          <p:cNvPr id="7" name="TextBox 6">
            <a:extLst>
              <a:ext uri="{FF2B5EF4-FFF2-40B4-BE49-F238E27FC236}">
                <a16:creationId xmlns:a16="http://schemas.microsoft.com/office/drawing/2014/main" id="{5CF80A9B-1E3C-47D8-B167-EE3767F65F2D}"/>
              </a:ext>
            </a:extLst>
          </p:cNvPr>
          <p:cNvSpPr txBox="1"/>
          <p:nvPr/>
        </p:nvSpPr>
        <p:spPr>
          <a:xfrm>
            <a:off x="438794" y="6534090"/>
            <a:ext cx="3676006" cy="400110"/>
          </a:xfrm>
          <a:prstGeom prst="rect">
            <a:avLst/>
          </a:prstGeom>
          <a:noFill/>
        </p:spPr>
        <p:txBody>
          <a:bodyPr wrap="none" rtlCol="0">
            <a:spAutoFit/>
          </a:bodyPr>
          <a:lstStyle/>
          <a:p>
            <a:r>
              <a:rPr lang="en-US" sz="1000" dirty="0">
                <a:latin typeface="Trebuchet MS" panose="020B0603020202020204" pitchFamily="34" charset="0"/>
              </a:rPr>
              <a:t>Source:  U.S Merchandise Trade, Chapters 28-39, except 30</a:t>
            </a:r>
          </a:p>
          <a:p>
            <a:endParaRPr lang="en-US" sz="1000" dirty="0">
              <a:latin typeface="Trebuchet MS" panose="020B0603020202020204" pitchFamily="34" charset="0"/>
            </a:endParaRPr>
          </a:p>
        </p:txBody>
      </p:sp>
    </p:spTree>
    <p:extLst>
      <p:ext uri="{BB962C8B-B14F-4D97-AF65-F5344CB8AC3E}">
        <p14:creationId xmlns:p14="http://schemas.microsoft.com/office/powerpoint/2010/main" val="4114728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55713-9192-C047-9C4B-79250B366ED2}"/>
              </a:ext>
            </a:extLst>
          </p:cNvPr>
          <p:cNvSpPr>
            <a:spLocks noGrp="1"/>
          </p:cNvSpPr>
          <p:nvPr>
            <p:ph type="ctrTitle"/>
          </p:nvPr>
        </p:nvSpPr>
        <p:spPr>
          <a:xfrm>
            <a:off x="292595" y="762000"/>
            <a:ext cx="6542158" cy="451781"/>
          </a:xfrm>
        </p:spPr>
        <p:txBody>
          <a:bodyPr>
            <a:noAutofit/>
          </a:bodyPr>
          <a:lstStyle/>
          <a:p>
            <a:pPr algn="l">
              <a:lnSpc>
                <a:spcPts val="3750"/>
              </a:lnSpc>
            </a:pPr>
            <a:r>
              <a:rPr lang="en-US" sz="3300" b="1" dirty="0">
                <a:solidFill>
                  <a:srgbClr val="002060"/>
                </a:solidFill>
                <a:latin typeface="Arial" panose="020B0604020202020204" pitchFamily="34" charset="0"/>
                <a:cs typeface="Arial" panose="020B0604020202020204" pitchFamily="34" charset="0"/>
              </a:rPr>
              <a:t>Celebrating Manufacturing Day</a:t>
            </a:r>
          </a:p>
        </p:txBody>
      </p:sp>
      <p:sp>
        <p:nvSpPr>
          <p:cNvPr id="4" name="Rectangle 3">
            <a:extLst>
              <a:ext uri="{FF2B5EF4-FFF2-40B4-BE49-F238E27FC236}">
                <a16:creationId xmlns:a16="http://schemas.microsoft.com/office/drawing/2014/main" id="{042B6F50-70B8-3A47-AE03-C105064934C4}"/>
              </a:ext>
            </a:extLst>
          </p:cNvPr>
          <p:cNvSpPr/>
          <p:nvPr/>
        </p:nvSpPr>
        <p:spPr>
          <a:xfrm>
            <a:off x="5474838" y="1204502"/>
            <a:ext cx="3429000" cy="600164"/>
          </a:xfrm>
          <a:prstGeom prst="rect">
            <a:avLst/>
          </a:prstGeom>
        </p:spPr>
        <p:txBody>
          <a:bodyPr wrap="square">
            <a:spAutoFit/>
          </a:bodyPr>
          <a:lstStyle/>
          <a:p>
            <a:pPr algn="r"/>
            <a:r>
              <a:rPr lang="en-US" sz="3300" b="1" dirty="0">
                <a:solidFill>
                  <a:srgbClr val="E01928"/>
                </a:solidFill>
                <a:latin typeface="Arial" panose="020B0604020202020204" pitchFamily="34" charset="0"/>
                <a:cs typeface="Arial" panose="020B0604020202020204" pitchFamily="34" charset="0"/>
              </a:rPr>
              <a:t> </a:t>
            </a:r>
            <a:endParaRPr lang="en-US" sz="3300" dirty="0"/>
          </a:p>
        </p:txBody>
      </p:sp>
      <p:pic>
        <p:nvPicPr>
          <p:cNvPr id="7" name="Picture 6">
            <a:extLst>
              <a:ext uri="{FF2B5EF4-FFF2-40B4-BE49-F238E27FC236}">
                <a16:creationId xmlns:a16="http://schemas.microsoft.com/office/drawing/2014/main" id="{706BB9A8-69B7-45F8-AC74-37E59D7C88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5498924"/>
            <a:ext cx="2330607" cy="914400"/>
          </a:xfrm>
          <a:prstGeom prst="rect">
            <a:avLst/>
          </a:prstGeom>
        </p:spPr>
      </p:pic>
      <p:pic>
        <p:nvPicPr>
          <p:cNvPr id="17" name="Picture 16"/>
          <p:cNvPicPr/>
          <p:nvPr/>
        </p:nvPicPr>
        <p:blipFill>
          <a:blip r:embed="rId4">
            <a:extLst>
              <a:ext uri="{28A0092B-C50C-407E-A947-70E740481C1C}">
                <a14:useLocalDpi xmlns:a14="http://schemas.microsoft.com/office/drawing/2010/main" val="0"/>
              </a:ext>
            </a:extLst>
          </a:blip>
          <a:stretch>
            <a:fillRect/>
          </a:stretch>
        </p:blipFill>
        <p:spPr>
          <a:xfrm>
            <a:off x="7234636" y="381000"/>
            <a:ext cx="1651887" cy="1005425"/>
          </a:xfrm>
          <a:prstGeom prst="rect">
            <a:avLst/>
          </a:prstGeom>
        </p:spPr>
      </p:pic>
      <p:sp>
        <p:nvSpPr>
          <p:cNvPr id="5" name="TextBox 4">
            <a:extLst>
              <a:ext uri="{FF2B5EF4-FFF2-40B4-BE49-F238E27FC236}">
                <a16:creationId xmlns:a16="http://schemas.microsoft.com/office/drawing/2014/main" id="{A75B6ACD-01D2-47A5-A237-DD46DF813486}"/>
              </a:ext>
            </a:extLst>
          </p:cNvPr>
          <p:cNvSpPr txBox="1"/>
          <p:nvPr/>
        </p:nvSpPr>
        <p:spPr>
          <a:xfrm>
            <a:off x="7123697" y="2344961"/>
            <a:ext cx="1873766" cy="1569660"/>
          </a:xfrm>
          <a:prstGeom prst="rect">
            <a:avLst/>
          </a:prstGeom>
          <a:noFill/>
        </p:spPr>
        <p:txBody>
          <a:bodyPr wrap="square" rtlCol="0">
            <a:spAutoFit/>
          </a:bodyPr>
          <a:lstStyle/>
          <a:p>
            <a:pPr algn="ctr"/>
            <a:r>
              <a:rPr lang="en-US" b="1" u="sng" dirty="0">
                <a:solidFill>
                  <a:schemeClr val="bg1"/>
                </a:solidFill>
                <a:latin typeface="Arial" panose="020B0604020202020204" pitchFamily="34" charset="0"/>
                <a:cs typeface="Arial" panose="020B0604020202020204" pitchFamily="34" charset="0"/>
              </a:rPr>
              <a:t>Webinar</a:t>
            </a:r>
          </a:p>
          <a:p>
            <a:pPr algn="ctr"/>
            <a:r>
              <a:rPr lang="en-US" sz="600" b="1" dirty="0">
                <a:solidFill>
                  <a:schemeClr val="bg1"/>
                </a:solidFill>
                <a:latin typeface="Arial" panose="020B0604020202020204" pitchFamily="34" charset="0"/>
                <a:cs typeface="Arial" panose="020B0604020202020204" pitchFamily="34" charset="0"/>
              </a:rPr>
              <a:t>   </a:t>
            </a:r>
          </a:p>
          <a:p>
            <a:pPr algn="ctr"/>
            <a:r>
              <a:rPr lang="en-US" b="1" dirty="0">
                <a:solidFill>
                  <a:schemeClr val="bg1"/>
                </a:solidFill>
                <a:latin typeface="Arial" panose="020B0604020202020204" pitchFamily="34" charset="0"/>
                <a:cs typeface="Arial" panose="020B0604020202020204" pitchFamily="34" charset="0"/>
              </a:rPr>
              <a:t> </a:t>
            </a:r>
            <a:r>
              <a:rPr lang="en-US" b="1" i="1" dirty="0">
                <a:solidFill>
                  <a:schemeClr val="bg1"/>
                </a:solidFill>
                <a:latin typeface="Arial" panose="020B0604020202020204" pitchFamily="34" charset="0"/>
                <a:cs typeface="Arial" panose="020B0604020202020204" pitchFamily="34" charset="0"/>
              </a:rPr>
              <a:t>Government Resources to Increase Your Export Sales</a:t>
            </a:r>
            <a:endParaRPr lang="en-US" i="1" dirty="0">
              <a:solidFill>
                <a:schemeClr val="bg1"/>
              </a:solidFill>
            </a:endParaRPr>
          </a:p>
        </p:txBody>
      </p:sp>
      <p:sp>
        <p:nvSpPr>
          <p:cNvPr id="8" name="TextBox 7">
            <a:extLst>
              <a:ext uri="{FF2B5EF4-FFF2-40B4-BE49-F238E27FC236}">
                <a16:creationId xmlns:a16="http://schemas.microsoft.com/office/drawing/2014/main" id="{7C15C604-2E63-42FE-9E31-05A74665ADA3}"/>
              </a:ext>
            </a:extLst>
          </p:cNvPr>
          <p:cNvSpPr txBox="1"/>
          <p:nvPr/>
        </p:nvSpPr>
        <p:spPr>
          <a:xfrm flipH="1">
            <a:off x="7265581" y="4010173"/>
            <a:ext cx="1686515" cy="577081"/>
          </a:xfrm>
          <a:prstGeom prst="rect">
            <a:avLst/>
          </a:prstGeom>
          <a:noFill/>
        </p:spPr>
        <p:txBody>
          <a:bodyPr wrap="square" rtlCol="0">
            <a:spAutoFit/>
          </a:bodyPr>
          <a:lstStyle/>
          <a:p>
            <a:r>
              <a:rPr lang="en-US" dirty="0">
                <a:solidFill>
                  <a:schemeClr val="bg1"/>
                </a:solidFill>
              </a:rPr>
              <a:t>October 3, 2019</a:t>
            </a:r>
          </a:p>
          <a:p>
            <a:endParaRPr lang="en-US" sz="1350" dirty="0"/>
          </a:p>
        </p:txBody>
      </p:sp>
      <p:sp>
        <p:nvSpPr>
          <p:cNvPr id="10" name="Rectangle 9">
            <a:extLst>
              <a:ext uri="{FF2B5EF4-FFF2-40B4-BE49-F238E27FC236}">
                <a16:creationId xmlns:a16="http://schemas.microsoft.com/office/drawing/2014/main" id="{217FAB1A-C8A6-4A24-8A90-E5A259A84854}"/>
              </a:ext>
            </a:extLst>
          </p:cNvPr>
          <p:cNvSpPr/>
          <p:nvPr/>
        </p:nvSpPr>
        <p:spPr>
          <a:xfrm>
            <a:off x="764498" y="1752600"/>
            <a:ext cx="8038475" cy="3139321"/>
          </a:xfrm>
          <a:prstGeom prst="rect">
            <a:avLst/>
          </a:prstGeom>
        </p:spPr>
        <p:txBody>
          <a:bodyPr wrap="square">
            <a:spAutoFit/>
          </a:bodyPr>
          <a:lstStyle/>
          <a:p>
            <a:pPr>
              <a:lnSpc>
                <a:spcPct val="110000"/>
              </a:lnSpc>
            </a:pPr>
            <a:r>
              <a:rPr lang="en-US" sz="2000" dirty="0">
                <a:solidFill>
                  <a:srgbClr val="002060"/>
                </a:solidFill>
                <a:latin typeface="Arial" panose="020B0604020202020204" pitchFamily="34" charset="0"/>
                <a:cs typeface="Arial" panose="020B0604020202020204" pitchFamily="34" charset="0"/>
              </a:rPr>
              <a:t>Celebrating Manufacturers Day with two federal government agencies. Learn how to classify your products, discover data tools for attracting new markets and trade trends in the chemical industry to help grow your company’s international sales.</a:t>
            </a:r>
            <a:endParaRPr lang="en-US" sz="2000" b="1" dirty="0">
              <a:solidFill>
                <a:srgbClr val="002060"/>
              </a:solidFill>
              <a:highlight>
                <a:srgbClr val="FFFF00"/>
              </a:highlight>
              <a:latin typeface="Arial" panose="020B0604020202020204" pitchFamily="34" charset="0"/>
              <a:cs typeface="Arial" panose="020B0604020202020204" pitchFamily="34" charset="0"/>
            </a:endParaRPr>
          </a:p>
          <a:p>
            <a:pPr>
              <a:lnSpc>
                <a:spcPct val="110000"/>
              </a:lnSpc>
            </a:pPr>
            <a:endParaRPr lang="en-US" sz="2000" dirty="0">
              <a:solidFill>
                <a:srgbClr val="002060"/>
              </a:solidFill>
              <a:latin typeface="Arial" panose="020B0604020202020204" pitchFamily="34" charset="0"/>
              <a:cs typeface="Arial" panose="020B0604020202020204" pitchFamily="34" charset="0"/>
            </a:endParaRPr>
          </a:p>
          <a:p>
            <a:pPr>
              <a:lnSpc>
                <a:spcPct val="110000"/>
              </a:lnSpc>
            </a:pPr>
            <a:r>
              <a:rPr lang="en-US" sz="2000" b="1" dirty="0">
                <a:solidFill>
                  <a:srgbClr val="002060"/>
                </a:solidFill>
                <a:latin typeface="Arial" panose="020B0604020202020204" pitchFamily="34" charset="0"/>
                <a:cs typeface="Arial" panose="020B0604020202020204" pitchFamily="34" charset="0"/>
              </a:rPr>
              <a:t>Brought to you by your federal government trade partners:</a:t>
            </a:r>
            <a:r>
              <a:rPr lang="en-US" sz="2000" dirty="0">
                <a:solidFill>
                  <a:srgbClr val="002060"/>
                </a:solidFill>
                <a:latin typeface="Arial" panose="020B0604020202020204" pitchFamily="34" charset="0"/>
                <a:cs typeface="Arial" panose="020B0604020202020204" pitchFamily="34" charset="0"/>
              </a:rPr>
              <a:t> </a:t>
            </a:r>
          </a:p>
          <a:p>
            <a:pPr>
              <a:lnSpc>
                <a:spcPct val="110000"/>
              </a:lnSpc>
            </a:pPr>
            <a:r>
              <a:rPr lang="en-US" sz="2000" i="1" dirty="0">
                <a:solidFill>
                  <a:srgbClr val="002060"/>
                </a:solidFill>
                <a:latin typeface="Arial" panose="020B0604020202020204" pitchFamily="34" charset="0"/>
                <a:cs typeface="Arial" panose="020B0604020202020204" pitchFamily="34" charset="0"/>
              </a:rPr>
              <a:t>International Trade Administration  &amp; U.S. Census Bureau</a:t>
            </a:r>
          </a:p>
          <a:p>
            <a:pPr>
              <a:lnSpc>
                <a:spcPct val="110000"/>
              </a:lnSpc>
            </a:pPr>
            <a:endParaRPr lang="en-US" sz="2000" dirty="0">
              <a:solidFill>
                <a:srgbClr val="002060"/>
              </a:solidFill>
              <a:latin typeface="Arial" panose="020B0604020202020204" pitchFamily="34" charset="0"/>
              <a:cs typeface="Arial" panose="020B0604020202020204" pitchFamily="34" charset="0"/>
            </a:endParaRPr>
          </a:p>
          <a:p>
            <a:pPr>
              <a:lnSpc>
                <a:spcPct val="110000"/>
              </a:lnSpc>
            </a:pPr>
            <a:r>
              <a:rPr lang="en-US" sz="2000" dirty="0">
                <a:solidFill>
                  <a:srgbClr val="002060"/>
                </a:solidFill>
                <a:latin typeface="Arial" panose="020B0604020202020204" pitchFamily="34" charset="0"/>
                <a:cs typeface="Arial" panose="020B0604020202020204" pitchFamily="34" charset="0"/>
              </a:rPr>
              <a:t>Access more international trade resources on </a:t>
            </a:r>
            <a:r>
              <a:rPr lang="en-US" sz="2000" b="1" dirty="0">
                <a:solidFill>
                  <a:srgbClr val="002060"/>
                </a:solidFill>
                <a:latin typeface="Arial" panose="020B0604020202020204" pitchFamily="34" charset="0"/>
                <a:cs typeface="Arial" panose="020B0604020202020204" pitchFamily="34" charset="0"/>
              </a:rPr>
              <a:t>www.export.gov</a:t>
            </a:r>
          </a:p>
        </p:txBody>
      </p:sp>
      <p:pic>
        <p:nvPicPr>
          <p:cNvPr id="9" name="Picture 8">
            <a:extLst>
              <a:ext uri="{FF2B5EF4-FFF2-40B4-BE49-F238E27FC236}">
                <a16:creationId xmlns:a16="http://schemas.microsoft.com/office/drawing/2014/main" id="{7D733C95-AB34-46EC-A0B4-53048F5E20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9189" y="5357841"/>
            <a:ext cx="2843784" cy="1196565"/>
          </a:xfrm>
          <a:prstGeom prst="rect">
            <a:avLst/>
          </a:prstGeom>
        </p:spPr>
      </p:pic>
    </p:spTree>
    <p:extLst>
      <p:ext uri="{BB962C8B-B14F-4D97-AF65-F5344CB8AC3E}">
        <p14:creationId xmlns:p14="http://schemas.microsoft.com/office/powerpoint/2010/main" val="1581917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41192F-70B3-4103-86B6-5BB61590C6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9"/>
            <a:ext cx="9144000" cy="6932951"/>
          </a:xfrm>
          <a:prstGeom prst="rect">
            <a:avLst/>
          </a:prstGeom>
        </p:spPr>
      </p:pic>
      <p:sp>
        <p:nvSpPr>
          <p:cNvPr id="10" name="TextBox 9">
            <a:extLst>
              <a:ext uri="{FF2B5EF4-FFF2-40B4-BE49-F238E27FC236}">
                <a16:creationId xmlns:a16="http://schemas.microsoft.com/office/drawing/2014/main" id="{D29CDB8D-30F3-4E0A-9130-398301FBE6E8}"/>
              </a:ext>
            </a:extLst>
          </p:cNvPr>
          <p:cNvSpPr txBox="1"/>
          <p:nvPr/>
        </p:nvSpPr>
        <p:spPr>
          <a:xfrm>
            <a:off x="-35688" y="2867561"/>
            <a:ext cx="9217788" cy="923330"/>
          </a:xfrm>
          <a:prstGeom prst="rect">
            <a:avLst/>
          </a:prstGeom>
          <a:solidFill>
            <a:schemeClr val="accent1">
              <a:lumMod val="40000"/>
              <a:lumOff val="60000"/>
              <a:alpha val="91000"/>
            </a:schemeClr>
          </a:solidFill>
        </p:spPr>
        <p:txBody>
          <a:bodyPr wrap="square" rtlCol="0">
            <a:spAutoFit/>
          </a:bodyPr>
          <a:lstStyle/>
          <a:p>
            <a:pPr algn="ctr"/>
            <a:r>
              <a:rPr lang="en-US" sz="5400" dirty="0">
                <a:latin typeface="Tahoma" panose="020B0604030504040204" pitchFamily="34" charset="0"/>
                <a:ea typeface="Tahoma" panose="020B0604030504040204" pitchFamily="34" charset="0"/>
                <a:cs typeface="Tahoma" panose="020B0604030504040204" pitchFamily="34" charset="0"/>
              </a:rPr>
              <a:t>Trade Policy</a:t>
            </a:r>
          </a:p>
        </p:txBody>
      </p:sp>
      <p:pic>
        <p:nvPicPr>
          <p:cNvPr id="2" name="Picture 1">
            <a:extLst>
              <a:ext uri="{FF2B5EF4-FFF2-40B4-BE49-F238E27FC236}">
                <a16:creationId xmlns:a16="http://schemas.microsoft.com/office/drawing/2014/main" id="{E6A9B3CE-CB40-428A-A2B5-5825F091D1E5}"/>
              </a:ext>
            </a:extLst>
          </p:cNvPr>
          <p:cNvPicPr>
            <a:picLocks noChangeAspect="1"/>
          </p:cNvPicPr>
          <p:nvPr/>
        </p:nvPicPr>
        <p:blipFill>
          <a:blip r:embed="rId4"/>
          <a:stretch>
            <a:fillRect/>
          </a:stretch>
        </p:blipFill>
        <p:spPr>
          <a:xfrm>
            <a:off x="6736950" y="5747800"/>
            <a:ext cx="2178450" cy="881600"/>
          </a:xfrm>
          <a:prstGeom prst="rect">
            <a:avLst/>
          </a:prstGeom>
        </p:spPr>
      </p:pic>
      <p:sp>
        <p:nvSpPr>
          <p:cNvPr id="3" name="Slide Number Placeholder 2">
            <a:extLst>
              <a:ext uri="{FF2B5EF4-FFF2-40B4-BE49-F238E27FC236}">
                <a16:creationId xmlns:a16="http://schemas.microsoft.com/office/drawing/2014/main" id="{E04F6C0F-FDBC-464B-A9DD-E5C174037A47}"/>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943282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992204"/>
            <a:ext cx="8229600" cy="1143000"/>
          </a:xfrm>
        </p:spPr>
        <p:txBody>
          <a:bodyPr>
            <a:noAutofit/>
          </a:bodyPr>
          <a:lstStyle/>
          <a:p>
            <a:r>
              <a:rPr lang="en-US" sz="3000" b="1" dirty="0">
                <a:solidFill>
                  <a:srgbClr val="002060"/>
                </a:solidFill>
                <a:effectLst>
                  <a:outerShdw blurRad="38100" dist="38100" dir="2700000" algn="tl">
                    <a:srgbClr val="000000">
                      <a:alpha val="43137"/>
                    </a:srgbClr>
                  </a:outerShdw>
                </a:effectLst>
              </a:rPr>
              <a:t>How OMI participates in the Trade Policy Agenda</a:t>
            </a:r>
          </a:p>
        </p:txBody>
      </p:sp>
      <p:sp>
        <p:nvSpPr>
          <p:cNvPr id="4" name="Slide Number Placeholder 3"/>
          <p:cNvSpPr>
            <a:spLocks noGrp="1"/>
          </p:cNvSpPr>
          <p:nvPr>
            <p:ph type="sldNum" sz="quarter" idx="12"/>
          </p:nvPr>
        </p:nvSpPr>
        <p:spPr/>
        <p:txBody>
          <a:bodyPr/>
          <a:lstStyle/>
          <a:p>
            <a:endParaRPr lang="en-US" dirty="0">
              <a:solidFill>
                <a:prstClr val="black">
                  <a:tint val="75000"/>
                </a:prstClr>
              </a:solidFill>
            </a:endParaRPr>
          </a:p>
        </p:txBody>
      </p:sp>
      <p:graphicFrame>
        <p:nvGraphicFramePr>
          <p:cNvPr id="5" name="Diagram 4"/>
          <p:cNvGraphicFramePr/>
          <p:nvPr>
            <p:extLst/>
          </p:nvPr>
        </p:nvGraphicFramePr>
        <p:xfrm>
          <a:off x="0" y="1676400"/>
          <a:ext cx="8991600" cy="505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ubtitle 2"/>
          <p:cNvSpPr txBox="1">
            <a:spLocks/>
          </p:cNvSpPr>
          <p:nvPr/>
        </p:nvSpPr>
        <p:spPr>
          <a:xfrm>
            <a:off x="1981200" y="6548459"/>
            <a:ext cx="5167598" cy="157141"/>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100" dirty="0">
                <a:solidFill>
                  <a:schemeClr val="accent5">
                    <a:lumMod val="75000"/>
                  </a:schemeClr>
                </a:solidFill>
              </a:rPr>
              <a:t>Not for copy without permission</a:t>
            </a:r>
          </a:p>
        </p:txBody>
      </p:sp>
      <p:pic>
        <p:nvPicPr>
          <p:cNvPr id="6" name="Picture 2" descr="image001">
            <a:extLst>
              <a:ext uri="{FF2B5EF4-FFF2-40B4-BE49-F238E27FC236}">
                <a16:creationId xmlns:a16="http://schemas.microsoft.com/office/drawing/2014/main" id="{15B348E0-FF93-4F28-9F3D-7DB31F450C63}"/>
              </a:ext>
            </a:extLst>
          </p:cNvPr>
          <p:cNvPicPr>
            <a:picLocks noChangeAspect="1" noChangeArrowheads="1"/>
          </p:cNvPicPr>
          <p:nvPr/>
        </p:nvPicPr>
        <p:blipFill>
          <a:blip r:embed="rId8" cstate="print"/>
          <a:srcRect/>
          <a:stretch>
            <a:fillRect/>
          </a:stretch>
        </p:blipFill>
        <p:spPr bwMode="auto">
          <a:xfrm>
            <a:off x="0" y="1"/>
            <a:ext cx="9144000" cy="1371600"/>
          </a:xfrm>
          <a:prstGeom prst="rect">
            <a:avLst/>
          </a:prstGeom>
          <a:noFill/>
          <a:ln w="9525">
            <a:noFill/>
            <a:miter lim="800000"/>
            <a:headEnd/>
            <a:tailEnd/>
          </a:ln>
        </p:spPr>
      </p:pic>
    </p:spTree>
    <p:extLst>
      <p:ext uri="{BB962C8B-B14F-4D97-AF65-F5344CB8AC3E}">
        <p14:creationId xmlns:p14="http://schemas.microsoft.com/office/powerpoint/2010/main" val="4128480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62ED35A-0875-4CCA-A96B-38E2B956A941}"/>
              </a:ext>
            </a:extLst>
          </p:cNvPr>
          <p:cNvSpPr>
            <a:spLocks noGrp="1"/>
          </p:cNvSpPr>
          <p:nvPr>
            <p:ph type="title"/>
          </p:nvPr>
        </p:nvSpPr>
        <p:spPr/>
        <p:txBody>
          <a:bodyPr/>
          <a:lstStyle/>
          <a:p>
            <a:endParaRPr lang="en-US"/>
          </a:p>
        </p:txBody>
      </p:sp>
      <p:pic>
        <p:nvPicPr>
          <p:cNvPr id="5" name="Picture 2" descr="image001"/>
          <p:cNvPicPr>
            <a:picLocks noChangeAspect="1" noChangeArrowheads="1"/>
          </p:cNvPicPr>
          <p:nvPr/>
        </p:nvPicPr>
        <p:blipFill>
          <a:blip r:embed="rId3" cstate="print"/>
          <a:srcRect/>
          <a:stretch>
            <a:fillRect/>
          </a:stretch>
        </p:blipFill>
        <p:spPr bwMode="auto">
          <a:xfrm>
            <a:off x="0" y="0"/>
            <a:ext cx="9144000" cy="1535113"/>
          </a:xfrm>
          <a:prstGeom prst="rect">
            <a:avLst/>
          </a:prstGeom>
          <a:noFill/>
          <a:ln w="9525">
            <a:noFill/>
            <a:miter lim="800000"/>
            <a:headEnd/>
            <a:tailEnd/>
          </a:ln>
        </p:spPr>
      </p:pic>
      <p:sp>
        <p:nvSpPr>
          <p:cNvPr id="8" name="Rectangle 7"/>
          <p:cNvSpPr/>
          <p:nvPr/>
        </p:nvSpPr>
        <p:spPr>
          <a:xfrm>
            <a:off x="0" y="4343400"/>
            <a:ext cx="9144000" cy="2308324"/>
          </a:xfrm>
          <a:prstGeom prst="rect">
            <a:avLst/>
          </a:prstGeom>
        </p:spPr>
        <p:txBody>
          <a:bodyPr wrap="square">
            <a:spAutoFit/>
          </a:bodyPr>
          <a:lstStyle/>
          <a:p>
            <a:pPr algn="ctr"/>
            <a:endParaRPr lang="en-US" sz="2400" b="1" dirty="0">
              <a:solidFill>
                <a:schemeClr val="tx2"/>
              </a:solidFill>
              <a:latin typeface="Georgia" pitchFamily="18" charset="0"/>
            </a:endParaRPr>
          </a:p>
          <a:p>
            <a:pPr algn="ctr"/>
            <a:endParaRPr lang="en-US" sz="2000" b="1" dirty="0">
              <a:solidFill>
                <a:schemeClr val="tx2"/>
              </a:solidFill>
              <a:latin typeface="Georgia" pitchFamily="18" charset="0"/>
            </a:endParaRPr>
          </a:p>
          <a:p>
            <a:pPr algn="ctr"/>
            <a:endParaRPr lang="en-US" sz="2000" b="1" dirty="0">
              <a:solidFill>
                <a:schemeClr val="tx2"/>
              </a:solidFill>
              <a:latin typeface="Georgia" pitchFamily="18" charset="0"/>
            </a:endParaRPr>
          </a:p>
          <a:p>
            <a:pPr algn="ctr"/>
            <a:endParaRPr lang="en-US" sz="2000" b="1" dirty="0">
              <a:solidFill>
                <a:schemeClr val="tx2"/>
              </a:solidFill>
              <a:latin typeface="Georgia" pitchFamily="18" charset="0"/>
            </a:endParaRPr>
          </a:p>
          <a:p>
            <a:pPr algn="ctr"/>
            <a:endParaRPr lang="en-US" sz="2000" b="1" dirty="0">
              <a:solidFill>
                <a:schemeClr val="tx2"/>
              </a:solidFill>
              <a:latin typeface="Georgia" pitchFamily="18" charset="0"/>
            </a:endParaRPr>
          </a:p>
          <a:p>
            <a:pPr algn="ctr"/>
            <a:endParaRPr lang="en-US" sz="2000" b="1" dirty="0">
              <a:solidFill>
                <a:schemeClr val="tx2"/>
              </a:solidFill>
              <a:latin typeface="Georgia" pitchFamily="18" charset="0"/>
            </a:endParaRPr>
          </a:p>
          <a:p>
            <a:pPr algn="ctr"/>
            <a:endParaRPr lang="en-US" sz="2000" b="1" dirty="0">
              <a:solidFill>
                <a:schemeClr val="tx2"/>
              </a:solidFill>
              <a:latin typeface="Georgia" pitchFamily="18" charset="0"/>
            </a:endParaRPr>
          </a:p>
        </p:txBody>
      </p:sp>
      <p:sp>
        <p:nvSpPr>
          <p:cNvPr id="10" name="Subtitle 2"/>
          <p:cNvSpPr txBox="1">
            <a:spLocks/>
          </p:cNvSpPr>
          <p:nvPr/>
        </p:nvSpPr>
        <p:spPr>
          <a:xfrm>
            <a:off x="1842802" y="6553200"/>
            <a:ext cx="5167598" cy="157141"/>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100" dirty="0">
                <a:solidFill>
                  <a:schemeClr val="accent5">
                    <a:lumMod val="75000"/>
                  </a:schemeClr>
                </a:solidFill>
              </a:rPr>
              <a:t>Not for copy without permission</a:t>
            </a:r>
          </a:p>
        </p:txBody>
      </p:sp>
      <p:pic>
        <p:nvPicPr>
          <p:cNvPr id="19" name="Picture 18">
            <a:extLst>
              <a:ext uri="{FF2B5EF4-FFF2-40B4-BE49-F238E27FC236}">
                <a16:creationId xmlns:a16="http://schemas.microsoft.com/office/drawing/2014/main" id="{1E5EDC83-7414-4A6F-BF42-69F374474B2D}"/>
              </a:ext>
            </a:extLst>
          </p:cNvPr>
          <p:cNvPicPr>
            <a:picLocks noChangeAspect="1"/>
          </p:cNvPicPr>
          <p:nvPr/>
        </p:nvPicPr>
        <p:blipFill rotWithShape="1">
          <a:blip r:embed="rId4"/>
          <a:srcRect t="11482" r="1666" b="5556"/>
          <a:stretch/>
        </p:blipFill>
        <p:spPr>
          <a:xfrm>
            <a:off x="-1" y="2438400"/>
            <a:ext cx="9312729" cy="4419600"/>
          </a:xfrm>
          <a:prstGeom prst="rect">
            <a:avLst/>
          </a:prstGeom>
        </p:spPr>
      </p:pic>
      <p:sp>
        <p:nvSpPr>
          <p:cNvPr id="21" name="Rectangle 20">
            <a:extLst>
              <a:ext uri="{FF2B5EF4-FFF2-40B4-BE49-F238E27FC236}">
                <a16:creationId xmlns:a16="http://schemas.microsoft.com/office/drawing/2014/main" id="{82EF606A-31F0-4E94-B02F-D536D9B94886}"/>
              </a:ext>
            </a:extLst>
          </p:cNvPr>
          <p:cNvSpPr/>
          <p:nvPr/>
        </p:nvSpPr>
        <p:spPr>
          <a:xfrm>
            <a:off x="0" y="1438870"/>
            <a:ext cx="9144000" cy="923330"/>
          </a:xfrm>
          <a:prstGeom prst="rect">
            <a:avLst/>
          </a:prstGeom>
        </p:spPr>
        <p:txBody>
          <a:bodyPr wrap="square">
            <a:spAutoFit/>
          </a:bodyPr>
          <a:lstStyle/>
          <a:p>
            <a:pPr algn="ctr"/>
            <a:endParaRPr lang="en-US" sz="5400" dirty="0">
              <a:solidFill>
                <a:srgbClr val="002060"/>
              </a:solidFill>
            </a:endParaRPr>
          </a:p>
        </p:txBody>
      </p:sp>
      <p:sp>
        <p:nvSpPr>
          <p:cNvPr id="22" name="Rectangle 21">
            <a:extLst>
              <a:ext uri="{FF2B5EF4-FFF2-40B4-BE49-F238E27FC236}">
                <a16:creationId xmlns:a16="http://schemas.microsoft.com/office/drawing/2014/main" id="{D09EE48D-5F44-4DD5-A0FC-253C926B7975}"/>
              </a:ext>
            </a:extLst>
          </p:cNvPr>
          <p:cNvSpPr/>
          <p:nvPr/>
        </p:nvSpPr>
        <p:spPr>
          <a:xfrm>
            <a:off x="0" y="1447800"/>
            <a:ext cx="9144000" cy="1754326"/>
          </a:xfrm>
          <a:prstGeom prst="rect">
            <a:avLst/>
          </a:prstGeom>
        </p:spPr>
        <p:txBody>
          <a:bodyPr wrap="square">
            <a:spAutoFit/>
          </a:bodyPr>
          <a:lstStyle/>
          <a:p>
            <a:pPr algn="ctr"/>
            <a:r>
              <a:rPr lang="en-US" sz="5400" dirty="0">
                <a:solidFill>
                  <a:schemeClr val="tx2"/>
                </a:solidFill>
              </a:rPr>
              <a:t>https://beta.trade.gov/fta</a:t>
            </a:r>
          </a:p>
          <a:p>
            <a:pPr algn="ctr"/>
            <a:endParaRPr lang="en-US" sz="5400" dirty="0">
              <a:solidFill>
                <a:srgbClr val="002060"/>
              </a:solidFill>
            </a:endParaRPr>
          </a:p>
        </p:txBody>
      </p:sp>
      <p:sp>
        <p:nvSpPr>
          <p:cNvPr id="2" name="Slide Number Placeholder 1">
            <a:extLst>
              <a:ext uri="{FF2B5EF4-FFF2-40B4-BE49-F238E27FC236}">
                <a16:creationId xmlns:a16="http://schemas.microsoft.com/office/drawing/2014/main" id="{ED30C4C6-438E-4262-82A1-3262B0DA4423}"/>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066708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295400"/>
            <a:ext cx="8686800" cy="5592769"/>
          </a:xfrm>
        </p:spPr>
        <p:txBody>
          <a:bodyPr/>
          <a:lstStyle/>
          <a:p>
            <a:pPr marL="0" indent="0">
              <a:buNone/>
            </a:pPr>
            <a:r>
              <a:rPr lang="en-US" dirty="0">
                <a:solidFill>
                  <a:schemeClr val="tx2"/>
                </a:solidFill>
              </a:rPr>
              <a:t>https://ustr.gov/issue-areas/enforcement/section-301-investigations/search</a:t>
            </a:r>
          </a:p>
        </p:txBody>
      </p:sp>
      <p:sp>
        <p:nvSpPr>
          <p:cNvPr id="9" name="Subtitle 2"/>
          <p:cNvSpPr txBox="1">
            <a:spLocks/>
          </p:cNvSpPr>
          <p:nvPr/>
        </p:nvSpPr>
        <p:spPr>
          <a:xfrm>
            <a:off x="1981200" y="6553200"/>
            <a:ext cx="5167598" cy="157141"/>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100" dirty="0">
                <a:solidFill>
                  <a:schemeClr val="accent5">
                    <a:lumMod val="75000"/>
                  </a:schemeClr>
                </a:solidFill>
              </a:rPr>
              <a:t>Not for copy without permission</a:t>
            </a:r>
          </a:p>
        </p:txBody>
      </p:sp>
      <p:pic>
        <p:nvPicPr>
          <p:cNvPr id="10" name="Picture 2" descr="image001">
            <a:extLst>
              <a:ext uri="{FF2B5EF4-FFF2-40B4-BE49-F238E27FC236}">
                <a16:creationId xmlns:a16="http://schemas.microsoft.com/office/drawing/2014/main" id="{A4CF9B8E-BD8F-41C6-AE95-5D42F335C1F7}"/>
              </a:ext>
            </a:extLst>
          </p:cNvPr>
          <p:cNvPicPr>
            <a:picLocks noChangeAspect="1" noChangeArrowheads="1"/>
          </p:cNvPicPr>
          <p:nvPr/>
        </p:nvPicPr>
        <p:blipFill>
          <a:blip r:embed="rId3" cstate="print"/>
          <a:srcRect/>
          <a:stretch>
            <a:fillRect/>
          </a:stretch>
        </p:blipFill>
        <p:spPr bwMode="auto">
          <a:xfrm>
            <a:off x="0" y="1"/>
            <a:ext cx="9144000" cy="1371600"/>
          </a:xfrm>
          <a:prstGeom prst="rect">
            <a:avLst/>
          </a:prstGeom>
          <a:noFill/>
          <a:ln w="9525">
            <a:noFill/>
            <a:miter lim="800000"/>
            <a:headEnd/>
            <a:tailEnd/>
          </a:ln>
        </p:spPr>
      </p:pic>
      <p:pic>
        <p:nvPicPr>
          <p:cNvPr id="2" name="Picture 1">
            <a:extLst>
              <a:ext uri="{FF2B5EF4-FFF2-40B4-BE49-F238E27FC236}">
                <a16:creationId xmlns:a16="http://schemas.microsoft.com/office/drawing/2014/main" id="{3F663F6F-6E3C-45B0-9093-A353C6E63E35}"/>
              </a:ext>
            </a:extLst>
          </p:cNvPr>
          <p:cNvPicPr>
            <a:picLocks noChangeAspect="1"/>
          </p:cNvPicPr>
          <p:nvPr/>
        </p:nvPicPr>
        <p:blipFill rotWithShape="1">
          <a:blip r:embed="rId4"/>
          <a:srcRect t="11235" r="1666" b="7283"/>
          <a:stretch/>
        </p:blipFill>
        <p:spPr>
          <a:xfrm>
            <a:off x="-7001" y="2362200"/>
            <a:ext cx="9144000" cy="4191000"/>
          </a:xfrm>
          <a:prstGeom prst="rect">
            <a:avLst/>
          </a:prstGeom>
        </p:spPr>
      </p:pic>
    </p:spTree>
    <p:extLst>
      <p:ext uri="{BB962C8B-B14F-4D97-AF65-F5344CB8AC3E}">
        <p14:creationId xmlns:p14="http://schemas.microsoft.com/office/powerpoint/2010/main" val="1831315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2" descr="image001"/>
          <p:cNvPicPr>
            <a:picLocks noChangeAspect="1" noChangeArrowheads="1"/>
          </p:cNvPicPr>
          <p:nvPr/>
        </p:nvPicPr>
        <p:blipFill>
          <a:blip r:embed="rId3" cstate="print"/>
          <a:srcRect/>
          <a:stretch>
            <a:fillRect/>
          </a:stretch>
        </p:blipFill>
        <p:spPr bwMode="auto">
          <a:xfrm>
            <a:off x="0" y="1"/>
            <a:ext cx="9144000" cy="1524000"/>
          </a:xfrm>
          <a:prstGeom prst="rect">
            <a:avLst/>
          </a:prstGeom>
          <a:noFill/>
          <a:ln w="9525">
            <a:noFill/>
            <a:miter lim="800000"/>
            <a:headEnd/>
            <a:tailEnd/>
          </a:ln>
        </p:spPr>
      </p:pic>
      <p:sp>
        <p:nvSpPr>
          <p:cNvPr id="3" name="Content Placeholder 2"/>
          <p:cNvSpPr>
            <a:spLocks noGrp="1"/>
          </p:cNvSpPr>
          <p:nvPr>
            <p:ph idx="1"/>
          </p:nvPr>
        </p:nvSpPr>
        <p:spPr>
          <a:xfrm>
            <a:off x="0" y="1371600"/>
            <a:ext cx="9144000" cy="5486400"/>
          </a:xfrm>
        </p:spPr>
        <p:txBody>
          <a:bodyPr>
            <a:normAutofit fontScale="92500" lnSpcReduction="10000"/>
          </a:bodyPr>
          <a:lstStyle/>
          <a:p>
            <a:pPr algn="ctr">
              <a:buNone/>
            </a:pPr>
            <a:r>
              <a:rPr lang="en-US" sz="2400" b="1" dirty="0">
                <a:solidFill>
                  <a:srgbClr val="002060"/>
                </a:solidFill>
              </a:rPr>
              <a:t>Trade Policy:  Industry Trade Advisory Committees</a:t>
            </a:r>
          </a:p>
          <a:p>
            <a:pPr marL="0" indent="0" algn="ctr">
              <a:buNone/>
            </a:pPr>
            <a:r>
              <a:rPr lang="en-US" sz="1800" b="1" dirty="0">
                <a:solidFill>
                  <a:srgbClr val="002060"/>
                </a:solidFill>
              </a:rPr>
              <a:t>A Unique Public-Private Partnership – Industry’s Voice in U.S. Trade Policy</a:t>
            </a:r>
            <a:endParaRPr lang="en-US" sz="1100" b="1" dirty="0">
              <a:solidFill>
                <a:srgbClr val="002060"/>
              </a:solidFill>
            </a:endParaRPr>
          </a:p>
          <a:p>
            <a:pPr marL="0" indent="0" algn="ctr">
              <a:buNone/>
            </a:pPr>
            <a:endParaRPr lang="en-US" sz="1100" b="1" dirty="0"/>
          </a:p>
          <a:p>
            <a:pPr marL="230188" indent="-230188">
              <a:buFont typeface="Arial" pitchFamily="34" charset="0"/>
              <a:buChar char="•"/>
            </a:pPr>
            <a:r>
              <a:rPr lang="en-US" sz="1900" dirty="0"/>
              <a:t>Since 1974, the U.S. Department of Commerce and the U.S. Trade Representative (USTR) have worked side-by-side with business leaders who serve as industry trade advisors to the U.S. Government.</a:t>
            </a:r>
          </a:p>
          <a:p>
            <a:pPr marL="230188" indent="-230188">
              <a:buFont typeface="Arial" pitchFamily="34" charset="0"/>
              <a:buChar char="•"/>
            </a:pPr>
            <a:endParaRPr lang="en-US" sz="1900" dirty="0"/>
          </a:p>
          <a:p>
            <a:pPr marL="230188" indent="-230188">
              <a:buFont typeface="Arial" pitchFamily="34" charset="0"/>
              <a:buChar char="•"/>
            </a:pPr>
            <a:r>
              <a:rPr lang="en-US" sz="1900" dirty="0"/>
              <a:t>USTR/Commerce jointly administer the Industry Trade Advisory Committee (ITAC) program to reflect today’s U.S. economy &amp; vision for the future (</a:t>
            </a:r>
            <a:r>
              <a:rPr lang="en-US" sz="1900" dirty="0">
                <a:hlinkClick r:id="rId4"/>
              </a:rPr>
              <a:t>www.trade.gov/itac</a:t>
            </a:r>
            <a:r>
              <a:rPr lang="en-US" sz="1900" dirty="0"/>
              <a:t>).</a:t>
            </a:r>
          </a:p>
          <a:p>
            <a:pPr marL="230188" indent="-230188">
              <a:buFont typeface="Arial" pitchFamily="34" charset="0"/>
              <a:buChar char="•"/>
            </a:pPr>
            <a:endParaRPr lang="en-US" sz="1900" dirty="0"/>
          </a:p>
          <a:p>
            <a:pPr marL="230188" indent="-230188">
              <a:buFont typeface="Arial" pitchFamily="34" charset="0"/>
              <a:buChar char="•"/>
            </a:pPr>
            <a:r>
              <a:rPr lang="en-US" sz="1900" dirty="0"/>
              <a:t>Currently, approximately 370 industry representatives serve as advisors to Commerce and USTR with a diverse representation of private industries ranging from small to large companies and from all U.S. geographic regions.</a:t>
            </a:r>
          </a:p>
          <a:p>
            <a:pPr marL="230188" indent="-230188">
              <a:buFont typeface="Arial" pitchFamily="34" charset="0"/>
              <a:buChar char="•"/>
            </a:pPr>
            <a:endParaRPr lang="en-US" sz="1900" dirty="0"/>
          </a:p>
          <a:p>
            <a:pPr marL="230188" indent="-230188">
              <a:buFont typeface="Arial" pitchFamily="34" charset="0"/>
              <a:buChar char="•"/>
            </a:pPr>
            <a:r>
              <a:rPr lang="en-US" sz="1900" dirty="0"/>
              <a:t>Commerce and USTR consider the ITACs to be an integral part of the U.S. trade policy-making process. Advisors have direct access to policymakers and negotiators to offer industry positions on U.S. trade policy and negotiating objectives.</a:t>
            </a:r>
          </a:p>
          <a:p>
            <a:pPr marL="230188" indent="-230188">
              <a:buFont typeface="Arial" pitchFamily="34" charset="0"/>
              <a:buChar char="•"/>
            </a:pPr>
            <a:endParaRPr lang="en-US" sz="1900" dirty="0"/>
          </a:p>
          <a:p>
            <a:pPr marL="230188" indent="-230188"/>
            <a:r>
              <a:rPr lang="en-US" sz="1900" b="1" dirty="0"/>
              <a:t>ITAC 3 – </a:t>
            </a:r>
            <a:r>
              <a:rPr lang="en-US" sz="1900" u="sng" dirty="0">
                <a:hlinkClick r:id="rId5"/>
              </a:rPr>
              <a:t>Chemicals, Pharmaceuticals, Health/Science Products and Services</a:t>
            </a:r>
            <a:endParaRPr lang="en-US" sz="1900" dirty="0"/>
          </a:p>
        </p:txBody>
      </p:sp>
      <p:sp>
        <p:nvSpPr>
          <p:cNvPr id="4" name="Slide Number Placeholder 3">
            <a:extLst>
              <a:ext uri="{FF2B5EF4-FFF2-40B4-BE49-F238E27FC236}">
                <a16:creationId xmlns:a16="http://schemas.microsoft.com/office/drawing/2014/main" id="{ED0A001E-EB21-4AD9-9497-4CFF1933AB76}"/>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606097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7" name="Picture 3" descr="H:\PPT\Other\worldmap.JPG">
            <a:extLst>
              <a:ext uri="{FF2B5EF4-FFF2-40B4-BE49-F238E27FC236}">
                <a16:creationId xmlns:a16="http://schemas.microsoft.com/office/drawing/2014/main" id="{71CDD334-D0D3-4517-ADA4-065B1FC4C2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133600"/>
            <a:ext cx="6705600" cy="3200400"/>
          </a:xfrm>
          <a:prstGeom prst="rect">
            <a:avLst/>
          </a:prstGeom>
          <a:noFill/>
          <a:extLst>
            <a:ext uri="{909E8E84-426E-40DD-AFC4-6F175D3DCCD1}">
              <a14:hiddenFill xmlns:a14="http://schemas.microsoft.com/office/drawing/2010/main">
                <a:solidFill>
                  <a:srgbClr val="FFFFFF"/>
                </a:solidFill>
              </a14:hiddenFill>
            </a:ext>
          </a:extLst>
        </p:spPr>
      </p:pic>
      <p:sp>
        <p:nvSpPr>
          <p:cNvPr id="144388" name="Text Box 4">
            <a:extLst>
              <a:ext uri="{FF2B5EF4-FFF2-40B4-BE49-F238E27FC236}">
                <a16:creationId xmlns:a16="http://schemas.microsoft.com/office/drawing/2014/main" id="{1EE9CFE6-5A29-4CD9-9F89-B128F9838733}"/>
              </a:ext>
            </a:extLst>
          </p:cNvPr>
          <p:cNvSpPr txBox="1">
            <a:spLocks noChangeArrowheads="1"/>
          </p:cNvSpPr>
          <p:nvPr/>
        </p:nvSpPr>
        <p:spPr bwMode="auto">
          <a:xfrm>
            <a:off x="304800" y="5410200"/>
            <a:ext cx="84582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n-US" sz="2000" dirty="0">
                <a:solidFill>
                  <a:schemeClr val="tx2">
                    <a:lumMod val="75000"/>
                  </a:schemeClr>
                </a:solidFill>
                <a:latin typeface="Trebuchet MS" panose="020B0603020202020204" pitchFamily="34" charset="0"/>
              </a:rPr>
              <a:t>150 offices in 80 countries representing 96% of world exports</a:t>
            </a:r>
          </a:p>
          <a:p>
            <a:pPr algn="ctr" eaLnBrk="0" hangingPunct="0">
              <a:spcBef>
                <a:spcPct val="50000"/>
              </a:spcBef>
            </a:pPr>
            <a:r>
              <a:rPr lang="en-US" altLang="en-US" sz="2000" dirty="0">
                <a:solidFill>
                  <a:schemeClr val="tx2">
                    <a:lumMod val="75000"/>
                  </a:schemeClr>
                </a:solidFill>
                <a:latin typeface="Trebuchet MS" panose="020B0603020202020204" pitchFamily="34" charset="0"/>
              </a:rPr>
              <a:t>Contact the ITA Chemicals Team with your trade issues and questions including Customs, Regulations, Standards, Counterfeits</a:t>
            </a:r>
          </a:p>
          <a:p>
            <a:pPr algn="ctr" eaLnBrk="0" hangingPunct="0">
              <a:spcBef>
                <a:spcPct val="50000"/>
              </a:spcBef>
            </a:pPr>
            <a:endParaRPr lang="en-US" altLang="en-US" sz="2000" dirty="0">
              <a:solidFill>
                <a:schemeClr val="tx2">
                  <a:lumMod val="75000"/>
                </a:schemeClr>
              </a:solidFill>
              <a:latin typeface="Trebuchet MS" panose="020B0603020202020204" pitchFamily="34" charset="0"/>
            </a:endParaRPr>
          </a:p>
        </p:txBody>
      </p:sp>
      <p:pic>
        <p:nvPicPr>
          <p:cNvPr id="5" name="Picture 2" descr="image001">
            <a:extLst>
              <a:ext uri="{FF2B5EF4-FFF2-40B4-BE49-F238E27FC236}">
                <a16:creationId xmlns:a16="http://schemas.microsoft.com/office/drawing/2014/main" id="{B31DAFAE-E792-4AC1-BA63-EFAE3B69BD67}"/>
              </a:ext>
            </a:extLst>
          </p:cNvPr>
          <p:cNvPicPr>
            <a:picLocks noChangeAspect="1" noChangeArrowheads="1"/>
          </p:cNvPicPr>
          <p:nvPr/>
        </p:nvPicPr>
        <p:blipFill>
          <a:blip r:embed="rId4" cstate="print"/>
          <a:srcRect/>
          <a:stretch>
            <a:fillRect/>
          </a:stretch>
        </p:blipFill>
        <p:spPr bwMode="auto">
          <a:xfrm>
            <a:off x="0" y="3313"/>
            <a:ext cx="9144000" cy="1535113"/>
          </a:xfrm>
          <a:prstGeom prst="rect">
            <a:avLst/>
          </a:prstGeom>
          <a:noFill/>
          <a:ln w="9525">
            <a:noFill/>
            <a:miter lim="800000"/>
            <a:headEnd/>
            <a:tailEnd/>
          </a:ln>
        </p:spPr>
      </p:pic>
      <p:sp>
        <p:nvSpPr>
          <p:cNvPr id="144386" name="Rectangle 2">
            <a:extLst>
              <a:ext uri="{FF2B5EF4-FFF2-40B4-BE49-F238E27FC236}">
                <a16:creationId xmlns:a16="http://schemas.microsoft.com/office/drawing/2014/main" id="{C125548D-C47B-48EF-A824-44F22AEB4268}"/>
              </a:ext>
            </a:extLst>
          </p:cNvPr>
          <p:cNvSpPr>
            <a:spLocks noGrp="1" noChangeArrowheads="1"/>
          </p:cNvSpPr>
          <p:nvPr>
            <p:ph type="title"/>
          </p:nvPr>
        </p:nvSpPr>
        <p:spPr>
          <a:xfrm>
            <a:off x="1638300" y="1371600"/>
            <a:ext cx="5867400" cy="685800"/>
          </a:xfrm>
        </p:spPr>
        <p:txBody>
          <a:bodyPr>
            <a:noAutofit/>
          </a:bodyPr>
          <a:lstStyle/>
          <a:p>
            <a:r>
              <a:rPr lang="en-US" altLang="en-US" b="1" dirty="0">
                <a:solidFill>
                  <a:srgbClr val="002060"/>
                </a:solidFill>
                <a:latin typeface="Trebuchet MS" panose="020B0603020202020204" pitchFamily="34" charset="0"/>
              </a:rPr>
              <a:t>ITA Network</a:t>
            </a:r>
          </a:p>
        </p:txBody>
      </p:sp>
      <p:sp>
        <p:nvSpPr>
          <p:cNvPr id="2" name="Slide Number Placeholder 1">
            <a:extLst>
              <a:ext uri="{FF2B5EF4-FFF2-40B4-BE49-F238E27FC236}">
                <a16:creationId xmlns:a16="http://schemas.microsoft.com/office/drawing/2014/main" id="{EC2B49A0-24C5-4CCC-A836-B91F3B0FC0AB}"/>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6976634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44387"/>
                                        </p:tgtEl>
                                        <p:attrNameLst>
                                          <p:attrName>style.visibility</p:attrName>
                                        </p:attrNameLst>
                                      </p:cBhvr>
                                      <p:to>
                                        <p:strVal val="visible"/>
                                      </p:to>
                                    </p:set>
                                    <p:animEffect transition="in" filter="dissolve">
                                      <p:cBhvr>
                                        <p:cTn id="7" dur="500"/>
                                        <p:tgtEl>
                                          <p:spTgt spid="144387"/>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44388"/>
                                        </p:tgtEl>
                                        <p:attrNameLst>
                                          <p:attrName>style.visibility</p:attrName>
                                        </p:attrNameLst>
                                      </p:cBhvr>
                                      <p:to>
                                        <p:strVal val="visible"/>
                                      </p:to>
                                    </p:set>
                                    <p:anim calcmode="lin" valueType="num">
                                      <p:cBhvr additive="base">
                                        <p:cTn id="11" dur="500" fill="hold"/>
                                        <p:tgtEl>
                                          <p:spTgt spid="144388"/>
                                        </p:tgtEl>
                                        <p:attrNameLst>
                                          <p:attrName>ppt_x</p:attrName>
                                        </p:attrNameLst>
                                      </p:cBhvr>
                                      <p:tavLst>
                                        <p:tav tm="0">
                                          <p:val>
                                            <p:strVal val="#ppt_x"/>
                                          </p:val>
                                        </p:tav>
                                        <p:tav tm="100000">
                                          <p:val>
                                            <p:strVal val="#ppt_x"/>
                                          </p:val>
                                        </p:tav>
                                      </p:tavLst>
                                    </p:anim>
                                    <p:anim calcmode="lin" valueType="num">
                                      <p:cBhvr additive="base">
                                        <p:cTn id="12" dur="500" fill="hold"/>
                                        <p:tgtEl>
                                          <p:spTgt spid="1443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8"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41192F-70B3-4103-86B6-5BB61590C6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9"/>
            <a:ext cx="9144000" cy="6932951"/>
          </a:xfrm>
          <a:prstGeom prst="rect">
            <a:avLst/>
          </a:prstGeom>
        </p:spPr>
      </p:pic>
      <p:sp>
        <p:nvSpPr>
          <p:cNvPr id="10" name="TextBox 9">
            <a:extLst>
              <a:ext uri="{FF2B5EF4-FFF2-40B4-BE49-F238E27FC236}">
                <a16:creationId xmlns:a16="http://schemas.microsoft.com/office/drawing/2014/main" id="{D29CDB8D-30F3-4E0A-9130-398301FBE6E8}"/>
              </a:ext>
            </a:extLst>
          </p:cNvPr>
          <p:cNvSpPr txBox="1"/>
          <p:nvPr/>
        </p:nvSpPr>
        <p:spPr>
          <a:xfrm>
            <a:off x="-35688" y="2867561"/>
            <a:ext cx="9217788" cy="1015663"/>
          </a:xfrm>
          <a:prstGeom prst="rect">
            <a:avLst/>
          </a:prstGeom>
          <a:solidFill>
            <a:schemeClr val="accent1">
              <a:lumMod val="40000"/>
              <a:lumOff val="60000"/>
              <a:alpha val="91000"/>
            </a:schemeClr>
          </a:solidFill>
        </p:spPr>
        <p:txBody>
          <a:bodyPr wrap="square" rtlCol="0">
            <a:spAutoFit/>
          </a:bodyPr>
          <a:lstStyle/>
          <a:p>
            <a:pPr algn="ctr"/>
            <a:r>
              <a:rPr lang="en-US" sz="6000" dirty="0">
                <a:latin typeface="Tahoma" panose="020B0604030504040204" pitchFamily="34" charset="0"/>
                <a:ea typeface="Tahoma" panose="020B0604030504040204" pitchFamily="34" charset="0"/>
                <a:cs typeface="Tahoma" panose="020B0604030504040204" pitchFamily="34" charset="0"/>
              </a:rPr>
              <a:t>Trade Facilitation</a:t>
            </a:r>
          </a:p>
        </p:txBody>
      </p:sp>
      <p:pic>
        <p:nvPicPr>
          <p:cNvPr id="2" name="Picture 1">
            <a:extLst>
              <a:ext uri="{FF2B5EF4-FFF2-40B4-BE49-F238E27FC236}">
                <a16:creationId xmlns:a16="http://schemas.microsoft.com/office/drawing/2014/main" id="{E6A9B3CE-CB40-428A-A2B5-5825F091D1E5}"/>
              </a:ext>
            </a:extLst>
          </p:cNvPr>
          <p:cNvPicPr>
            <a:picLocks noChangeAspect="1"/>
          </p:cNvPicPr>
          <p:nvPr/>
        </p:nvPicPr>
        <p:blipFill>
          <a:blip r:embed="rId4"/>
          <a:stretch>
            <a:fillRect/>
          </a:stretch>
        </p:blipFill>
        <p:spPr>
          <a:xfrm>
            <a:off x="6736950" y="5747800"/>
            <a:ext cx="2178450" cy="881600"/>
          </a:xfrm>
          <a:prstGeom prst="rect">
            <a:avLst/>
          </a:prstGeom>
        </p:spPr>
      </p:pic>
      <p:sp>
        <p:nvSpPr>
          <p:cNvPr id="3" name="Slide Number Placeholder 2">
            <a:extLst>
              <a:ext uri="{FF2B5EF4-FFF2-40B4-BE49-F238E27FC236}">
                <a16:creationId xmlns:a16="http://schemas.microsoft.com/office/drawing/2014/main" id="{5BCE89B0-F23F-4771-9A33-CAEB43E3F192}"/>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130999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981200" y="6624659"/>
            <a:ext cx="5167598" cy="157141"/>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100" dirty="0">
                <a:solidFill>
                  <a:schemeClr val="accent5">
                    <a:lumMod val="75000"/>
                  </a:schemeClr>
                </a:solidFill>
              </a:rPr>
              <a:t>Not for copy without permission</a:t>
            </a:r>
          </a:p>
        </p:txBody>
      </p:sp>
      <p:pic>
        <p:nvPicPr>
          <p:cNvPr id="10" name="Picture 2" descr="image001">
            <a:extLst>
              <a:ext uri="{FF2B5EF4-FFF2-40B4-BE49-F238E27FC236}">
                <a16:creationId xmlns:a16="http://schemas.microsoft.com/office/drawing/2014/main" id="{A4CF9B8E-BD8F-41C6-AE95-5D42F335C1F7}"/>
              </a:ext>
            </a:extLst>
          </p:cNvPr>
          <p:cNvPicPr>
            <a:picLocks noChangeAspect="1" noChangeArrowheads="1"/>
          </p:cNvPicPr>
          <p:nvPr/>
        </p:nvPicPr>
        <p:blipFill>
          <a:blip r:embed="rId3" cstate="print"/>
          <a:srcRect/>
          <a:stretch>
            <a:fillRect/>
          </a:stretch>
        </p:blipFill>
        <p:spPr bwMode="auto">
          <a:xfrm>
            <a:off x="0" y="1"/>
            <a:ext cx="9144000" cy="1371600"/>
          </a:xfrm>
          <a:prstGeom prst="rect">
            <a:avLst/>
          </a:prstGeom>
          <a:noFill/>
          <a:ln w="9525">
            <a:noFill/>
            <a:miter lim="800000"/>
            <a:headEnd/>
            <a:tailEnd/>
          </a:ln>
        </p:spPr>
      </p:pic>
      <p:pic>
        <p:nvPicPr>
          <p:cNvPr id="2" name="Picture 1">
            <a:extLst>
              <a:ext uri="{FF2B5EF4-FFF2-40B4-BE49-F238E27FC236}">
                <a16:creationId xmlns:a16="http://schemas.microsoft.com/office/drawing/2014/main" id="{59CF3DD8-598C-44D3-BA05-E4C483D0D891}"/>
              </a:ext>
            </a:extLst>
          </p:cNvPr>
          <p:cNvPicPr>
            <a:picLocks noChangeAspect="1"/>
          </p:cNvPicPr>
          <p:nvPr/>
        </p:nvPicPr>
        <p:blipFill rotWithShape="1">
          <a:blip r:embed="rId4"/>
          <a:srcRect t="17407" r="1666" b="5556"/>
          <a:stretch/>
        </p:blipFill>
        <p:spPr>
          <a:xfrm>
            <a:off x="-1" y="2514601"/>
            <a:ext cx="9164513" cy="4038599"/>
          </a:xfrm>
          <a:prstGeom prst="rect">
            <a:avLst/>
          </a:prstGeom>
        </p:spPr>
      </p:pic>
      <p:sp>
        <p:nvSpPr>
          <p:cNvPr id="3" name="Rectangle 2">
            <a:extLst>
              <a:ext uri="{FF2B5EF4-FFF2-40B4-BE49-F238E27FC236}">
                <a16:creationId xmlns:a16="http://schemas.microsoft.com/office/drawing/2014/main" id="{6533151E-85E7-4855-A6CB-748AF4C6C3AE}"/>
              </a:ext>
            </a:extLst>
          </p:cNvPr>
          <p:cNvSpPr/>
          <p:nvPr/>
        </p:nvSpPr>
        <p:spPr>
          <a:xfrm>
            <a:off x="609600" y="1219200"/>
            <a:ext cx="8839200" cy="1323439"/>
          </a:xfrm>
          <a:prstGeom prst="rect">
            <a:avLst/>
          </a:prstGeom>
        </p:spPr>
        <p:txBody>
          <a:bodyPr wrap="square">
            <a:spAutoFit/>
          </a:bodyPr>
          <a:lstStyle/>
          <a:p>
            <a:r>
              <a:rPr lang="en-US" sz="4000" b="1" dirty="0">
                <a:solidFill>
                  <a:srgbClr val="002060"/>
                </a:solidFill>
              </a:rPr>
              <a:t>https://www.usitc.gov/trade_tariffs/</a:t>
            </a:r>
          </a:p>
          <a:p>
            <a:r>
              <a:rPr lang="en-US" sz="4000" b="1" dirty="0" err="1">
                <a:solidFill>
                  <a:srgbClr val="002060"/>
                </a:solidFill>
              </a:rPr>
              <a:t>mtb_program_information</a:t>
            </a:r>
            <a:endParaRPr lang="en-US" sz="4000" dirty="0"/>
          </a:p>
        </p:txBody>
      </p:sp>
    </p:spTree>
    <p:extLst>
      <p:ext uri="{BB962C8B-B14F-4D97-AF65-F5344CB8AC3E}">
        <p14:creationId xmlns:p14="http://schemas.microsoft.com/office/powerpoint/2010/main" val="1764819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8D5B47C5-FDF6-43EE-8A7F-7110BA4DA624}"/>
              </a:ext>
            </a:extLst>
          </p:cNvPr>
          <p:cNvPicPr>
            <a:picLocks noGrp="1" noChangeAspect="1"/>
          </p:cNvPicPr>
          <p:nvPr>
            <p:ph idx="1"/>
          </p:nvPr>
        </p:nvPicPr>
        <p:blipFill rotWithShape="1">
          <a:blip r:embed="rId3"/>
          <a:srcRect t="11785" r="1701" b="7400"/>
          <a:stretch/>
        </p:blipFill>
        <p:spPr>
          <a:xfrm>
            <a:off x="-1" y="2438400"/>
            <a:ext cx="9132491" cy="4223268"/>
          </a:xfrm>
          <a:prstGeom prst="rect">
            <a:avLst/>
          </a:prstGeom>
        </p:spPr>
      </p:pic>
      <p:sp>
        <p:nvSpPr>
          <p:cNvPr id="9" name="Subtitle 2"/>
          <p:cNvSpPr txBox="1">
            <a:spLocks/>
          </p:cNvSpPr>
          <p:nvPr/>
        </p:nvSpPr>
        <p:spPr>
          <a:xfrm>
            <a:off x="1981200" y="6624659"/>
            <a:ext cx="5167598" cy="157141"/>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100" dirty="0">
                <a:solidFill>
                  <a:schemeClr val="accent5">
                    <a:lumMod val="75000"/>
                  </a:schemeClr>
                </a:solidFill>
              </a:rPr>
              <a:t>Not for copy without permission</a:t>
            </a:r>
          </a:p>
        </p:txBody>
      </p:sp>
      <p:pic>
        <p:nvPicPr>
          <p:cNvPr id="10" name="Picture 2" descr="image001">
            <a:extLst>
              <a:ext uri="{FF2B5EF4-FFF2-40B4-BE49-F238E27FC236}">
                <a16:creationId xmlns:a16="http://schemas.microsoft.com/office/drawing/2014/main" id="{A4CF9B8E-BD8F-41C6-AE95-5D42F335C1F7}"/>
              </a:ext>
            </a:extLst>
          </p:cNvPr>
          <p:cNvPicPr>
            <a:picLocks noChangeAspect="1" noChangeArrowheads="1"/>
          </p:cNvPicPr>
          <p:nvPr/>
        </p:nvPicPr>
        <p:blipFill>
          <a:blip r:embed="rId4" cstate="print"/>
          <a:srcRect/>
          <a:stretch>
            <a:fillRect/>
          </a:stretch>
        </p:blipFill>
        <p:spPr bwMode="auto">
          <a:xfrm>
            <a:off x="0" y="1"/>
            <a:ext cx="9144000" cy="1371600"/>
          </a:xfrm>
          <a:prstGeom prst="rect">
            <a:avLst/>
          </a:prstGeom>
          <a:noFill/>
          <a:ln w="9525">
            <a:noFill/>
            <a:miter lim="800000"/>
            <a:headEnd/>
            <a:tailEnd/>
          </a:ln>
        </p:spPr>
      </p:pic>
      <p:sp>
        <p:nvSpPr>
          <p:cNvPr id="6" name="Title 1">
            <a:extLst>
              <a:ext uri="{FF2B5EF4-FFF2-40B4-BE49-F238E27FC236}">
                <a16:creationId xmlns:a16="http://schemas.microsoft.com/office/drawing/2014/main" id="{C6A0294D-4FEA-4D3C-B6B9-9C2BEC112657}"/>
              </a:ext>
            </a:extLst>
          </p:cNvPr>
          <p:cNvSpPr>
            <a:spLocks noGrp="1"/>
          </p:cNvSpPr>
          <p:nvPr>
            <p:ph type="title"/>
          </p:nvPr>
        </p:nvSpPr>
        <p:spPr>
          <a:xfrm>
            <a:off x="457200" y="1295400"/>
            <a:ext cx="8458200" cy="1143000"/>
          </a:xfrm>
        </p:spPr>
        <p:txBody>
          <a:bodyPr>
            <a:normAutofit fontScale="90000"/>
          </a:bodyPr>
          <a:lstStyle/>
          <a:p>
            <a:r>
              <a:rPr lang="en-US" b="1" dirty="0">
                <a:solidFill>
                  <a:srgbClr val="002060"/>
                </a:solidFill>
              </a:rPr>
              <a:t>https://enforcement.trade.gov/ftzpage/index.html</a:t>
            </a:r>
          </a:p>
        </p:txBody>
      </p:sp>
    </p:spTree>
    <p:extLst>
      <p:ext uri="{BB962C8B-B14F-4D97-AF65-F5344CB8AC3E}">
        <p14:creationId xmlns:p14="http://schemas.microsoft.com/office/powerpoint/2010/main" val="40815700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981200" y="6624659"/>
            <a:ext cx="5167598" cy="157141"/>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100" dirty="0">
                <a:solidFill>
                  <a:schemeClr val="accent5">
                    <a:lumMod val="75000"/>
                  </a:schemeClr>
                </a:solidFill>
              </a:rPr>
              <a:t>Not for copy without permission</a:t>
            </a:r>
          </a:p>
        </p:txBody>
      </p:sp>
      <p:pic>
        <p:nvPicPr>
          <p:cNvPr id="10" name="Picture 2" descr="image001">
            <a:extLst>
              <a:ext uri="{FF2B5EF4-FFF2-40B4-BE49-F238E27FC236}">
                <a16:creationId xmlns:a16="http://schemas.microsoft.com/office/drawing/2014/main" id="{A4CF9B8E-BD8F-41C6-AE95-5D42F335C1F7}"/>
              </a:ext>
            </a:extLst>
          </p:cNvPr>
          <p:cNvPicPr>
            <a:picLocks noChangeAspect="1" noChangeArrowheads="1"/>
          </p:cNvPicPr>
          <p:nvPr/>
        </p:nvPicPr>
        <p:blipFill>
          <a:blip r:embed="rId3" cstate="print"/>
          <a:srcRect/>
          <a:stretch>
            <a:fillRect/>
          </a:stretch>
        </p:blipFill>
        <p:spPr bwMode="auto">
          <a:xfrm>
            <a:off x="0" y="1"/>
            <a:ext cx="9144000" cy="1371600"/>
          </a:xfrm>
          <a:prstGeom prst="rect">
            <a:avLst/>
          </a:prstGeom>
          <a:noFill/>
          <a:ln w="9525">
            <a:noFill/>
            <a:miter lim="800000"/>
            <a:headEnd/>
            <a:tailEnd/>
          </a:ln>
        </p:spPr>
      </p:pic>
      <p:pic>
        <p:nvPicPr>
          <p:cNvPr id="3" name="Picture 2">
            <a:extLst>
              <a:ext uri="{FF2B5EF4-FFF2-40B4-BE49-F238E27FC236}">
                <a16:creationId xmlns:a16="http://schemas.microsoft.com/office/drawing/2014/main" id="{6EA5C418-F4F5-4D0D-A5EA-13A60C6B00D5}"/>
              </a:ext>
            </a:extLst>
          </p:cNvPr>
          <p:cNvPicPr>
            <a:picLocks noChangeAspect="1"/>
          </p:cNvPicPr>
          <p:nvPr/>
        </p:nvPicPr>
        <p:blipFill rotWithShape="1">
          <a:blip r:embed="rId4"/>
          <a:srcRect t="9630" r="1666" b="7191"/>
          <a:stretch/>
        </p:blipFill>
        <p:spPr>
          <a:xfrm>
            <a:off x="0" y="2595542"/>
            <a:ext cx="9301928" cy="4262458"/>
          </a:xfrm>
          <a:prstGeom prst="rect">
            <a:avLst/>
          </a:prstGeom>
        </p:spPr>
      </p:pic>
      <p:sp>
        <p:nvSpPr>
          <p:cNvPr id="6" name="Title 1">
            <a:extLst>
              <a:ext uri="{FF2B5EF4-FFF2-40B4-BE49-F238E27FC236}">
                <a16:creationId xmlns:a16="http://schemas.microsoft.com/office/drawing/2014/main" id="{41B4501E-2332-4598-A96E-9EDC5695E5D3}"/>
              </a:ext>
            </a:extLst>
          </p:cNvPr>
          <p:cNvSpPr>
            <a:spLocks noGrp="1"/>
          </p:cNvSpPr>
          <p:nvPr>
            <p:ph type="title"/>
          </p:nvPr>
        </p:nvSpPr>
        <p:spPr>
          <a:xfrm>
            <a:off x="457200" y="1295400"/>
            <a:ext cx="8686800" cy="1143000"/>
          </a:xfrm>
        </p:spPr>
        <p:txBody>
          <a:bodyPr>
            <a:normAutofit fontScale="90000"/>
          </a:bodyPr>
          <a:lstStyle/>
          <a:p>
            <a:r>
              <a:rPr lang="en-US" b="1" dirty="0">
                <a:solidFill>
                  <a:srgbClr val="002060"/>
                </a:solidFill>
              </a:rPr>
              <a:t>https://enforcement.trade.gov/petitioncounseling/index.html</a:t>
            </a:r>
          </a:p>
        </p:txBody>
      </p:sp>
    </p:spTree>
    <p:extLst>
      <p:ext uri="{BB962C8B-B14F-4D97-AF65-F5344CB8AC3E}">
        <p14:creationId xmlns:p14="http://schemas.microsoft.com/office/powerpoint/2010/main" val="4100301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706574" y="3224026"/>
            <a:ext cx="1007269" cy="1195574"/>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7706574" y="1844644"/>
            <a:ext cx="1007269" cy="112715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3618" y="4643642"/>
            <a:ext cx="1053179" cy="1180647"/>
          </a:xfrm>
          <a:prstGeom prst="rect">
            <a:avLst/>
          </a:prstGeom>
        </p:spPr>
      </p:pic>
      <p:sp>
        <p:nvSpPr>
          <p:cNvPr id="8" name="Title 1">
            <a:extLst>
              <a:ext uri="{FF2B5EF4-FFF2-40B4-BE49-F238E27FC236}">
                <a16:creationId xmlns:a16="http://schemas.microsoft.com/office/drawing/2014/main" id="{2FA55713-9192-C047-9C4B-79250B366ED2}"/>
              </a:ext>
            </a:extLst>
          </p:cNvPr>
          <p:cNvSpPr>
            <a:spLocks noGrp="1"/>
          </p:cNvSpPr>
          <p:nvPr>
            <p:ph type="ctrTitle"/>
          </p:nvPr>
        </p:nvSpPr>
        <p:spPr>
          <a:xfrm>
            <a:off x="292595" y="762000"/>
            <a:ext cx="6542158" cy="451781"/>
          </a:xfrm>
        </p:spPr>
        <p:txBody>
          <a:bodyPr>
            <a:noAutofit/>
          </a:bodyPr>
          <a:lstStyle/>
          <a:p>
            <a:pPr algn="l">
              <a:lnSpc>
                <a:spcPts val="3750"/>
              </a:lnSpc>
            </a:pPr>
            <a:r>
              <a:rPr lang="en-US" sz="3300" b="1" dirty="0" smtClean="0">
                <a:solidFill>
                  <a:srgbClr val="002060"/>
                </a:solidFill>
                <a:latin typeface="Arial" panose="020B0604020202020204" pitchFamily="34" charset="0"/>
                <a:cs typeface="Arial" panose="020B0604020202020204" pitchFamily="34" charset="0"/>
              </a:rPr>
              <a:t>Today’s Speakers</a:t>
            </a:r>
            <a:endParaRPr lang="en-US" sz="3300" b="1" dirty="0">
              <a:solidFill>
                <a:srgbClr val="002060"/>
              </a:solidFill>
              <a:latin typeface="Arial" panose="020B0604020202020204" pitchFamily="34" charset="0"/>
              <a:cs typeface="Arial" panose="020B0604020202020204" pitchFamily="34" charset="0"/>
            </a:endParaRPr>
          </a:p>
        </p:txBody>
      </p:sp>
      <p:sp>
        <p:nvSpPr>
          <p:cNvPr id="9" name="Rectangle 8"/>
          <p:cNvSpPr/>
          <p:nvPr/>
        </p:nvSpPr>
        <p:spPr>
          <a:xfrm>
            <a:off x="454700" y="1752600"/>
            <a:ext cx="7897416" cy="3693319"/>
          </a:xfrm>
          <a:prstGeom prst="rect">
            <a:avLst/>
          </a:prstGeom>
        </p:spPr>
        <p:txBody>
          <a:bodyPr wrap="square">
            <a:spAutoFit/>
          </a:bodyPr>
          <a:lstStyle/>
          <a:p>
            <a:r>
              <a:rPr lang="en-US" b="1" dirty="0" smtClean="0">
                <a:solidFill>
                  <a:srgbClr val="002060"/>
                </a:solidFill>
                <a:latin typeface="Arial" panose="020B0604020202020204" pitchFamily="34" charset="0"/>
                <a:cs typeface="Arial" panose="020B0604020202020204" pitchFamily="34" charset="0"/>
              </a:rPr>
              <a:t>Host:		Wendy Peebles</a:t>
            </a:r>
            <a:r>
              <a:rPr lang="en-US" dirty="0" smtClean="0">
                <a:solidFill>
                  <a:srgbClr val="002060"/>
                </a:solidFill>
                <a:latin typeface="Arial" panose="020B0604020202020204" pitchFamily="34" charset="0"/>
                <a:cs typeface="Arial" panose="020B0604020202020204" pitchFamily="34" charset="0"/>
              </a:rPr>
              <a:t>, Lead Outreach Coordinator</a:t>
            </a:r>
            <a:endParaRPr lang="en-US" dirty="0">
              <a:solidFill>
                <a:srgbClr val="002060"/>
              </a:solidFill>
              <a:latin typeface="Arial" panose="020B0604020202020204" pitchFamily="34" charset="0"/>
              <a:cs typeface="Arial" panose="020B0604020202020204" pitchFamily="34" charset="0"/>
            </a:endParaRPr>
          </a:p>
          <a:p>
            <a:r>
              <a:rPr lang="en-US" dirty="0">
                <a:solidFill>
                  <a:srgbClr val="002060"/>
                </a:solidFill>
                <a:latin typeface="Arial" panose="020B0604020202020204" pitchFamily="34" charset="0"/>
                <a:cs typeface="Arial" panose="020B0604020202020204" pitchFamily="34" charset="0"/>
              </a:rPr>
              <a:t>		</a:t>
            </a:r>
            <a:r>
              <a:rPr lang="en-US" dirty="0" smtClean="0">
                <a:solidFill>
                  <a:srgbClr val="002060"/>
                </a:solidFill>
                <a:latin typeface="Arial" panose="020B0604020202020204" pitchFamily="34" charset="0"/>
                <a:cs typeface="Arial" panose="020B0604020202020204" pitchFamily="34" charset="0"/>
              </a:rPr>
              <a:t>Data User and Respondent Outreach</a:t>
            </a:r>
          </a:p>
          <a:p>
            <a:r>
              <a:rPr lang="en-US" dirty="0">
                <a:solidFill>
                  <a:srgbClr val="002060"/>
                </a:solidFill>
                <a:latin typeface="Arial" panose="020B0604020202020204" pitchFamily="34" charset="0"/>
                <a:cs typeface="Arial" panose="020B0604020202020204" pitchFamily="34" charset="0"/>
              </a:rPr>
              <a:t>	</a:t>
            </a:r>
            <a:r>
              <a:rPr lang="en-US" dirty="0" smtClean="0">
                <a:solidFill>
                  <a:srgbClr val="002060"/>
                </a:solidFill>
                <a:latin typeface="Arial" panose="020B0604020202020204" pitchFamily="34" charset="0"/>
                <a:cs typeface="Arial" panose="020B0604020202020204" pitchFamily="34" charset="0"/>
              </a:rPr>
              <a:t>	U.S</a:t>
            </a:r>
            <a:r>
              <a:rPr lang="en-US" dirty="0">
                <a:solidFill>
                  <a:srgbClr val="002060"/>
                </a:solidFill>
                <a:latin typeface="Arial" panose="020B0604020202020204" pitchFamily="34" charset="0"/>
                <a:cs typeface="Arial" panose="020B0604020202020204" pitchFamily="34" charset="0"/>
              </a:rPr>
              <a:t>. Census Bureau</a:t>
            </a:r>
          </a:p>
          <a:p>
            <a:endParaRPr lang="en-US" dirty="0">
              <a:solidFill>
                <a:srgbClr val="002060"/>
              </a:solidFill>
              <a:latin typeface="Arial" panose="020B0604020202020204" pitchFamily="34" charset="0"/>
              <a:cs typeface="Arial" panose="020B0604020202020204" pitchFamily="34" charset="0"/>
            </a:endParaRPr>
          </a:p>
          <a:p>
            <a:endParaRPr lang="en-US" dirty="0">
              <a:solidFill>
                <a:srgbClr val="002060"/>
              </a:solidFill>
              <a:latin typeface="Arial" panose="020B0604020202020204" pitchFamily="34" charset="0"/>
              <a:cs typeface="Arial" panose="020B0604020202020204" pitchFamily="34" charset="0"/>
            </a:endParaRPr>
          </a:p>
          <a:p>
            <a:r>
              <a:rPr lang="en-US" b="1" dirty="0">
                <a:solidFill>
                  <a:srgbClr val="002060"/>
                </a:solidFill>
                <a:latin typeface="Arial" panose="020B0604020202020204" pitchFamily="34" charset="0"/>
                <a:cs typeface="Arial" panose="020B0604020202020204" pitchFamily="34" charset="0"/>
              </a:rPr>
              <a:t>Presenters:	Mayumi </a:t>
            </a:r>
            <a:r>
              <a:rPr lang="en-US" b="1" dirty="0" smtClean="0">
                <a:solidFill>
                  <a:srgbClr val="002060"/>
                </a:solidFill>
                <a:latin typeface="Arial" panose="020B0604020202020204" pitchFamily="34" charset="0"/>
                <a:cs typeface="Arial" panose="020B0604020202020204" pitchFamily="34" charset="0"/>
              </a:rPr>
              <a:t>Escalante</a:t>
            </a:r>
            <a:r>
              <a:rPr lang="en-US" dirty="0" smtClean="0">
                <a:solidFill>
                  <a:srgbClr val="002060"/>
                </a:solidFill>
                <a:latin typeface="Arial" panose="020B0604020202020204" pitchFamily="34" charset="0"/>
                <a:cs typeface="Arial" panose="020B0604020202020204" pitchFamily="34" charset="0"/>
              </a:rPr>
              <a:t>, Classification </a:t>
            </a:r>
            <a:r>
              <a:rPr lang="en-US" dirty="0">
                <a:solidFill>
                  <a:srgbClr val="002060"/>
                </a:solidFill>
                <a:latin typeface="Arial" panose="020B0604020202020204" pitchFamily="34" charset="0"/>
                <a:cs typeface="Arial" panose="020B0604020202020204" pitchFamily="34" charset="0"/>
              </a:rPr>
              <a:t>Section Chief</a:t>
            </a:r>
          </a:p>
          <a:p>
            <a:r>
              <a:rPr lang="en-US" dirty="0">
                <a:solidFill>
                  <a:srgbClr val="002060"/>
                </a:solidFill>
                <a:latin typeface="Arial" panose="020B0604020202020204" pitchFamily="34" charset="0"/>
                <a:cs typeface="Arial" panose="020B0604020202020204" pitchFamily="34" charset="0"/>
              </a:rPr>
              <a:t>		International Trade Indicator Micro Analysis Branch</a:t>
            </a:r>
          </a:p>
          <a:p>
            <a:r>
              <a:rPr lang="en-US" dirty="0" smtClean="0">
                <a:solidFill>
                  <a:srgbClr val="002060"/>
                </a:solidFill>
                <a:latin typeface="Arial" panose="020B0604020202020204" pitchFamily="34" charset="0"/>
                <a:cs typeface="Arial" panose="020B0604020202020204" pitchFamily="34" charset="0"/>
              </a:rPr>
              <a:t>		U.S. Census Bureau</a:t>
            </a:r>
            <a:endParaRPr lang="en-US" dirty="0">
              <a:solidFill>
                <a:srgbClr val="002060"/>
              </a:solidFill>
              <a:latin typeface="Arial" panose="020B0604020202020204" pitchFamily="34" charset="0"/>
              <a:cs typeface="Arial" panose="020B0604020202020204" pitchFamily="34" charset="0"/>
            </a:endParaRPr>
          </a:p>
          <a:p>
            <a:endParaRPr lang="en-US" dirty="0">
              <a:solidFill>
                <a:srgbClr val="002060"/>
              </a:solidFill>
              <a:latin typeface="Arial" panose="020B0604020202020204" pitchFamily="34" charset="0"/>
              <a:cs typeface="Arial" panose="020B0604020202020204" pitchFamily="34" charset="0"/>
            </a:endParaRPr>
          </a:p>
          <a:p>
            <a:r>
              <a:rPr lang="en-US" b="1" dirty="0">
                <a:solidFill>
                  <a:srgbClr val="002060"/>
                </a:solidFill>
                <a:latin typeface="Arial" panose="020B0604020202020204" pitchFamily="34" charset="0"/>
                <a:cs typeface="Arial" panose="020B0604020202020204" pitchFamily="34" charset="0"/>
              </a:rPr>
              <a:t>		</a:t>
            </a:r>
            <a:endParaRPr lang="en-US" b="1" dirty="0" smtClean="0">
              <a:solidFill>
                <a:srgbClr val="002060"/>
              </a:solidFill>
              <a:latin typeface="Arial" panose="020B0604020202020204" pitchFamily="34" charset="0"/>
              <a:cs typeface="Arial" panose="020B0604020202020204" pitchFamily="34" charset="0"/>
            </a:endParaRPr>
          </a:p>
          <a:p>
            <a:r>
              <a:rPr lang="en-US" b="1" dirty="0">
                <a:solidFill>
                  <a:srgbClr val="002060"/>
                </a:solidFill>
                <a:latin typeface="Arial" panose="020B0604020202020204" pitchFamily="34" charset="0"/>
                <a:cs typeface="Arial" panose="020B0604020202020204" pitchFamily="34" charset="0"/>
              </a:rPr>
              <a:t>	</a:t>
            </a:r>
            <a:r>
              <a:rPr lang="en-US" b="1" dirty="0" smtClean="0">
                <a:solidFill>
                  <a:srgbClr val="002060"/>
                </a:solidFill>
                <a:latin typeface="Arial" panose="020B0604020202020204" pitchFamily="34" charset="0"/>
                <a:cs typeface="Arial" panose="020B0604020202020204" pitchFamily="34" charset="0"/>
              </a:rPr>
              <a:t>	Mala Kline</a:t>
            </a:r>
            <a:r>
              <a:rPr lang="en-US" dirty="0" smtClean="0">
                <a:solidFill>
                  <a:srgbClr val="002060"/>
                </a:solidFill>
                <a:latin typeface="Arial" panose="020B0604020202020204" pitchFamily="34" charset="0"/>
                <a:cs typeface="Arial" panose="020B0604020202020204" pitchFamily="34" charset="0"/>
              </a:rPr>
              <a:t>, Chief</a:t>
            </a:r>
            <a:endParaRPr lang="en-US" dirty="0">
              <a:solidFill>
                <a:srgbClr val="002060"/>
              </a:solidFill>
              <a:latin typeface="Arial" panose="020B0604020202020204" pitchFamily="34" charset="0"/>
              <a:cs typeface="Arial" panose="020B0604020202020204" pitchFamily="34" charset="0"/>
            </a:endParaRPr>
          </a:p>
          <a:p>
            <a:r>
              <a:rPr lang="en-US" dirty="0">
                <a:solidFill>
                  <a:srgbClr val="002060"/>
                </a:solidFill>
                <a:latin typeface="Arial" panose="020B0604020202020204" pitchFamily="34" charset="0"/>
                <a:cs typeface="Arial" panose="020B0604020202020204" pitchFamily="34" charset="0"/>
              </a:rPr>
              <a:t>		International Trade Indicator Macro Analysis Branch 			U.S. Census </a:t>
            </a:r>
            <a:r>
              <a:rPr lang="en-US" dirty="0" smtClean="0">
                <a:solidFill>
                  <a:srgbClr val="002060"/>
                </a:solidFill>
                <a:latin typeface="Arial" panose="020B0604020202020204" pitchFamily="34" charset="0"/>
                <a:cs typeface="Arial" panose="020B0604020202020204" pitchFamily="34" charset="0"/>
              </a:rPr>
              <a:t>Bureau</a:t>
            </a:r>
            <a:endParaRPr lang="en-US" dirty="0">
              <a:solidFill>
                <a:srgbClr val="00206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06BB9A8-69B7-45F8-AC74-37E59D7C88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 y="5498924"/>
            <a:ext cx="2330607" cy="914400"/>
          </a:xfrm>
          <a:prstGeom prst="rect">
            <a:avLst/>
          </a:prstGeom>
        </p:spPr>
      </p:pic>
    </p:spTree>
    <p:extLst>
      <p:ext uri="{BB962C8B-B14F-4D97-AF65-F5344CB8AC3E}">
        <p14:creationId xmlns:p14="http://schemas.microsoft.com/office/powerpoint/2010/main" val="3543481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41192F-70B3-4103-86B6-5BB61590C6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9"/>
            <a:ext cx="9144000" cy="6932951"/>
          </a:xfrm>
          <a:prstGeom prst="rect">
            <a:avLst/>
          </a:prstGeom>
        </p:spPr>
      </p:pic>
      <p:sp>
        <p:nvSpPr>
          <p:cNvPr id="10" name="TextBox 9">
            <a:extLst>
              <a:ext uri="{FF2B5EF4-FFF2-40B4-BE49-F238E27FC236}">
                <a16:creationId xmlns:a16="http://schemas.microsoft.com/office/drawing/2014/main" id="{D29CDB8D-30F3-4E0A-9130-398301FBE6E8}"/>
              </a:ext>
            </a:extLst>
          </p:cNvPr>
          <p:cNvSpPr txBox="1"/>
          <p:nvPr/>
        </p:nvSpPr>
        <p:spPr>
          <a:xfrm>
            <a:off x="-35688" y="2867561"/>
            <a:ext cx="9217788" cy="923330"/>
          </a:xfrm>
          <a:prstGeom prst="rect">
            <a:avLst/>
          </a:prstGeom>
          <a:solidFill>
            <a:schemeClr val="accent1">
              <a:lumMod val="40000"/>
              <a:lumOff val="60000"/>
              <a:alpha val="91000"/>
            </a:schemeClr>
          </a:solidFill>
        </p:spPr>
        <p:txBody>
          <a:bodyPr wrap="square" rtlCol="0">
            <a:spAutoFit/>
          </a:bodyPr>
          <a:lstStyle/>
          <a:p>
            <a:pPr algn="ctr"/>
            <a:r>
              <a:rPr lang="en-US" sz="5400" dirty="0">
                <a:latin typeface="Tahoma" panose="020B0604030504040204" pitchFamily="34" charset="0"/>
                <a:ea typeface="Tahoma" panose="020B0604030504040204" pitchFamily="34" charset="0"/>
                <a:cs typeface="Tahoma" panose="020B0604030504040204" pitchFamily="34" charset="0"/>
              </a:rPr>
              <a:t>Trade Promotion</a:t>
            </a:r>
          </a:p>
        </p:txBody>
      </p:sp>
      <p:pic>
        <p:nvPicPr>
          <p:cNvPr id="2" name="Picture 1">
            <a:extLst>
              <a:ext uri="{FF2B5EF4-FFF2-40B4-BE49-F238E27FC236}">
                <a16:creationId xmlns:a16="http://schemas.microsoft.com/office/drawing/2014/main" id="{E6A9B3CE-CB40-428A-A2B5-5825F091D1E5}"/>
              </a:ext>
            </a:extLst>
          </p:cNvPr>
          <p:cNvPicPr>
            <a:picLocks noChangeAspect="1"/>
          </p:cNvPicPr>
          <p:nvPr/>
        </p:nvPicPr>
        <p:blipFill>
          <a:blip r:embed="rId4"/>
          <a:stretch>
            <a:fillRect/>
          </a:stretch>
        </p:blipFill>
        <p:spPr>
          <a:xfrm>
            <a:off x="6736950" y="5747800"/>
            <a:ext cx="2178450" cy="881600"/>
          </a:xfrm>
          <a:prstGeom prst="rect">
            <a:avLst/>
          </a:prstGeom>
        </p:spPr>
      </p:pic>
      <p:sp>
        <p:nvSpPr>
          <p:cNvPr id="3" name="Slide Number Placeholder 2">
            <a:extLst>
              <a:ext uri="{FF2B5EF4-FFF2-40B4-BE49-F238E27FC236}">
                <a16:creationId xmlns:a16="http://schemas.microsoft.com/office/drawing/2014/main" id="{DB5EA8DD-5CEB-4DB2-920B-65B1D560F509}"/>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311093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922" b="3592"/>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D4F362BB-E095-40E7-ACBE-99E7DAD5593A}"/>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895950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19C0D33D-73A3-4EE2-BF94-0D9B7A6FAE5A}" type="slidenum">
              <a:rPr lang="en-US" smtClean="0"/>
              <a:pPr/>
              <a:t>32</a:t>
            </a:fld>
            <a:endParaRPr lang="en-US" sz="1400" dirty="0">
              <a:latin typeface="Georgia"/>
            </a:endParaRPr>
          </a:p>
        </p:txBody>
      </p:sp>
      <p:sp>
        <p:nvSpPr>
          <p:cNvPr id="9" name="Subtitle 2"/>
          <p:cNvSpPr txBox="1">
            <a:spLocks/>
          </p:cNvSpPr>
          <p:nvPr/>
        </p:nvSpPr>
        <p:spPr>
          <a:xfrm>
            <a:off x="1981200" y="6624659"/>
            <a:ext cx="5167598" cy="157141"/>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100" dirty="0">
                <a:solidFill>
                  <a:schemeClr val="accent5">
                    <a:lumMod val="75000"/>
                  </a:schemeClr>
                </a:solidFill>
              </a:rPr>
              <a:t>Not for copy without permission</a:t>
            </a:r>
          </a:p>
        </p:txBody>
      </p:sp>
      <p:pic>
        <p:nvPicPr>
          <p:cNvPr id="10" name="Picture 2" descr="image001">
            <a:extLst>
              <a:ext uri="{FF2B5EF4-FFF2-40B4-BE49-F238E27FC236}">
                <a16:creationId xmlns:a16="http://schemas.microsoft.com/office/drawing/2014/main" id="{A4CF9B8E-BD8F-41C6-AE95-5D42F335C1F7}"/>
              </a:ext>
            </a:extLst>
          </p:cNvPr>
          <p:cNvPicPr>
            <a:picLocks noChangeAspect="1" noChangeArrowheads="1"/>
          </p:cNvPicPr>
          <p:nvPr/>
        </p:nvPicPr>
        <p:blipFill>
          <a:blip r:embed="rId3" cstate="print"/>
          <a:srcRect/>
          <a:stretch>
            <a:fillRect/>
          </a:stretch>
        </p:blipFill>
        <p:spPr bwMode="auto">
          <a:xfrm>
            <a:off x="0" y="1"/>
            <a:ext cx="9144000" cy="1371600"/>
          </a:xfrm>
          <a:prstGeom prst="rect">
            <a:avLst/>
          </a:prstGeom>
          <a:noFill/>
          <a:ln w="9525">
            <a:noFill/>
            <a:miter lim="800000"/>
            <a:headEnd/>
            <a:tailEnd/>
          </a:ln>
        </p:spPr>
      </p:pic>
      <p:pic>
        <p:nvPicPr>
          <p:cNvPr id="12" name="Content Placeholder 11">
            <a:extLst>
              <a:ext uri="{FF2B5EF4-FFF2-40B4-BE49-F238E27FC236}">
                <a16:creationId xmlns:a16="http://schemas.microsoft.com/office/drawing/2014/main" id="{36EA11D7-B862-4083-91CA-6D2E680A7BBE}"/>
              </a:ext>
            </a:extLst>
          </p:cNvPr>
          <p:cNvPicPr>
            <a:picLocks noGrp="1"/>
          </p:cNvPicPr>
          <p:nvPr>
            <p:ph idx="1"/>
          </p:nvPr>
        </p:nvPicPr>
        <p:blipFill>
          <a:blip r:embed="rId4"/>
          <a:stretch>
            <a:fillRect/>
          </a:stretch>
        </p:blipFill>
        <p:spPr>
          <a:xfrm>
            <a:off x="319278" y="1797949"/>
            <a:ext cx="3054096" cy="4325112"/>
          </a:xfrm>
          <a:prstGeom prst="rect">
            <a:avLst/>
          </a:prstGeom>
          <a:ln>
            <a:solidFill>
              <a:schemeClr val="tx1"/>
            </a:solidFill>
          </a:ln>
        </p:spPr>
      </p:pic>
      <p:pic>
        <p:nvPicPr>
          <p:cNvPr id="13" name="Picture 12">
            <a:extLst>
              <a:ext uri="{FF2B5EF4-FFF2-40B4-BE49-F238E27FC236}">
                <a16:creationId xmlns:a16="http://schemas.microsoft.com/office/drawing/2014/main" id="{1F2D1832-55E3-45AF-8AE2-058D02CD59C0}"/>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5831489" y="1743151"/>
            <a:ext cx="3054096" cy="4325112"/>
          </a:xfrm>
          <a:prstGeom prst="rect">
            <a:avLst/>
          </a:prstGeom>
          <a:ln>
            <a:solidFill>
              <a:schemeClr val="tx1"/>
            </a:solidFill>
          </a:ln>
        </p:spPr>
      </p:pic>
      <p:sp>
        <p:nvSpPr>
          <p:cNvPr id="14" name="Title 2">
            <a:extLst>
              <a:ext uri="{FF2B5EF4-FFF2-40B4-BE49-F238E27FC236}">
                <a16:creationId xmlns:a16="http://schemas.microsoft.com/office/drawing/2014/main" id="{FCECB6E9-3031-48F8-81AD-E3B96AAC72D5}"/>
              </a:ext>
            </a:extLst>
          </p:cNvPr>
          <p:cNvSpPr>
            <a:spLocks noGrp="1"/>
          </p:cNvSpPr>
          <p:nvPr>
            <p:ph type="title"/>
          </p:nvPr>
        </p:nvSpPr>
        <p:spPr>
          <a:xfrm>
            <a:off x="4800600" y="685800"/>
            <a:ext cx="4800600" cy="1143000"/>
          </a:xfrm>
        </p:spPr>
        <p:txBody>
          <a:bodyPr>
            <a:normAutofit/>
          </a:bodyPr>
          <a:lstStyle/>
          <a:p>
            <a:r>
              <a:rPr lang="en-US" b="1" dirty="0">
                <a:solidFill>
                  <a:schemeClr val="tx2"/>
                </a:solidFill>
              </a:rPr>
              <a:t>Market Reports</a:t>
            </a:r>
          </a:p>
        </p:txBody>
      </p:sp>
      <p:pic>
        <p:nvPicPr>
          <p:cNvPr id="7" name="Picture 6">
            <a:extLst>
              <a:ext uri="{FF2B5EF4-FFF2-40B4-BE49-F238E27FC236}">
                <a16:creationId xmlns:a16="http://schemas.microsoft.com/office/drawing/2014/main" id="{F0199B13-E537-43E3-B300-F3E67CE9B1D4}"/>
              </a:ext>
            </a:extLst>
          </p:cNvPr>
          <p:cNvPicPr>
            <a:picLocks noChangeAspect="1"/>
          </p:cNvPicPr>
          <p:nvPr/>
        </p:nvPicPr>
        <p:blipFill>
          <a:blip r:embed="rId6"/>
          <a:stretch>
            <a:fillRect/>
          </a:stretch>
        </p:blipFill>
        <p:spPr>
          <a:xfrm>
            <a:off x="3074524" y="2374798"/>
            <a:ext cx="3055815" cy="4328431"/>
          </a:xfrm>
          <a:prstGeom prst="rect">
            <a:avLst/>
          </a:prstGeom>
          <a:ln>
            <a:solidFill>
              <a:schemeClr val="tx1"/>
            </a:solidFill>
          </a:ln>
        </p:spPr>
      </p:pic>
    </p:spTree>
    <p:extLst>
      <p:ext uri="{BB962C8B-B14F-4D97-AF65-F5344CB8AC3E}">
        <p14:creationId xmlns:p14="http://schemas.microsoft.com/office/powerpoint/2010/main" val="7723178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992204"/>
            <a:ext cx="8229600" cy="1143000"/>
          </a:xfrm>
        </p:spPr>
        <p:txBody>
          <a:bodyPr>
            <a:normAutofit/>
          </a:bodyPr>
          <a:lstStyle/>
          <a:p>
            <a:r>
              <a:rPr lang="en-US" sz="2400" b="1" dirty="0">
                <a:solidFill>
                  <a:srgbClr val="002060"/>
                </a:solidFill>
              </a:rPr>
              <a:t>OMI and Stakeholders Commit to Innovation and Collaboration</a:t>
            </a:r>
          </a:p>
        </p:txBody>
      </p:sp>
      <p:sp>
        <p:nvSpPr>
          <p:cNvPr id="4" name="Slide Number Placeholder 3"/>
          <p:cNvSpPr>
            <a:spLocks noGrp="1"/>
          </p:cNvSpPr>
          <p:nvPr>
            <p:ph type="sldNum" sz="quarter" idx="12"/>
          </p:nvPr>
        </p:nvSpPr>
        <p:spPr/>
        <p:txBody>
          <a:bodyPr/>
          <a:lstStyle/>
          <a:p>
            <a:endParaRPr lang="en-US" dirty="0">
              <a:solidFill>
                <a:prstClr val="black">
                  <a:tint val="75000"/>
                </a:prstClr>
              </a:solidFill>
            </a:endParaRPr>
          </a:p>
        </p:txBody>
      </p:sp>
      <p:graphicFrame>
        <p:nvGraphicFramePr>
          <p:cNvPr id="5" name="Diagram 4"/>
          <p:cNvGraphicFramePr/>
          <p:nvPr>
            <p:extLst>
              <p:ext uri="{D42A27DB-BD31-4B8C-83A1-F6EECF244321}">
                <p14:modId xmlns:p14="http://schemas.microsoft.com/office/powerpoint/2010/main" val="3629150379"/>
              </p:ext>
            </p:extLst>
          </p:nvPr>
        </p:nvGraphicFramePr>
        <p:xfrm>
          <a:off x="0" y="1676400"/>
          <a:ext cx="8991600" cy="505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ubtitle 2"/>
          <p:cNvSpPr txBox="1">
            <a:spLocks/>
          </p:cNvSpPr>
          <p:nvPr/>
        </p:nvSpPr>
        <p:spPr>
          <a:xfrm>
            <a:off x="1981200" y="6548459"/>
            <a:ext cx="5167598" cy="157141"/>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100" dirty="0">
                <a:solidFill>
                  <a:schemeClr val="accent5">
                    <a:lumMod val="75000"/>
                  </a:schemeClr>
                </a:solidFill>
              </a:rPr>
              <a:t>Not for copy without permission</a:t>
            </a:r>
          </a:p>
        </p:txBody>
      </p:sp>
      <p:pic>
        <p:nvPicPr>
          <p:cNvPr id="6" name="Picture 2" descr="image001">
            <a:extLst>
              <a:ext uri="{FF2B5EF4-FFF2-40B4-BE49-F238E27FC236}">
                <a16:creationId xmlns:a16="http://schemas.microsoft.com/office/drawing/2014/main" id="{15B348E0-FF93-4F28-9F3D-7DB31F450C63}"/>
              </a:ext>
            </a:extLst>
          </p:cNvPr>
          <p:cNvPicPr>
            <a:picLocks noChangeAspect="1" noChangeArrowheads="1"/>
          </p:cNvPicPr>
          <p:nvPr/>
        </p:nvPicPr>
        <p:blipFill>
          <a:blip r:embed="rId8" cstate="print"/>
          <a:srcRect/>
          <a:stretch>
            <a:fillRect/>
          </a:stretch>
        </p:blipFill>
        <p:spPr bwMode="auto">
          <a:xfrm>
            <a:off x="0" y="1"/>
            <a:ext cx="9144000" cy="1371600"/>
          </a:xfrm>
          <a:prstGeom prst="rect">
            <a:avLst/>
          </a:prstGeom>
          <a:noFill/>
          <a:ln w="9525">
            <a:noFill/>
            <a:miter lim="800000"/>
            <a:headEnd/>
            <a:tailEnd/>
          </a:ln>
        </p:spPr>
      </p:pic>
    </p:spTree>
    <p:extLst>
      <p:ext uri="{BB962C8B-B14F-4D97-AF65-F5344CB8AC3E}">
        <p14:creationId xmlns:p14="http://schemas.microsoft.com/office/powerpoint/2010/main" val="3751775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981200" y="6624659"/>
            <a:ext cx="5167598" cy="157141"/>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100" dirty="0">
                <a:solidFill>
                  <a:schemeClr val="accent5">
                    <a:lumMod val="75000"/>
                  </a:schemeClr>
                </a:solidFill>
              </a:rPr>
              <a:t>Not for copy without permission</a:t>
            </a:r>
          </a:p>
        </p:txBody>
      </p:sp>
      <p:pic>
        <p:nvPicPr>
          <p:cNvPr id="10" name="Picture 2" descr="image001">
            <a:extLst>
              <a:ext uri="{FF2B5EF4-FFF2-40B4-BE49-F238E27FC236}">
                <a16:creationId xmlns:a16="http://schemas.microsoft.com/office/drawing/2014/main" id="{A4CF9B8E-BD8F-41C6-AE95-5D42F335C1F7}"/>
              </a:ext>
            </a:extLst>
          </p:cNvPr>
          <p:cNvPicPr>
            <a:picLocks noChangeAspect="1" noChangeArrowheads="1"/>
          </p:cNvPicPr>
          <p:nvPr/>
        </p:nvPicPr>
        <p:blipFill>
          <a:blip r:embed="rId3" cstate="print"/>
          <a:srcRect/>
          <a:stretch>
            <a:fillRect/>
          </a:stretch>
        </p:blipFill>
        <p:spPr bwMode="auto">
          <a:xfrm>
            <a:off x="0" y="1"/>
            <a:ext cx="9144000" cy="1371600"/>
          </a:xfrm>
          <a:prstGeom prst="rect">
            <a:avLst/>
          </a:prstGeom>
          <a:noFill/>
          <a:ln w="9525">
            <a:noFill/>
            <a:miter lim="800000"/>
            <a:headEnd/>
            <a:tailEnd/>
          </a:ln>
        </p:spPr>
      </p:pic>
      <p:sp>
        <p:nvSpPr>
          <p:cNvPr id="3" name="Rectangle 2">
            <a:extLst>
              <a:ext uri="{FF2B5EF4-FFF2-40B4-BE49-F238E27FC236}">
                <a16:creationId xmlns:a16="http://schemas.microsoft.com/office/drawing/2014/main" id="{6533151E-85E7-4855-A6CB-748AF4C6C3AE}"/>
              </a:ext>
            </a:extLst>
          </p:cNvPr>
          <p:cNvSpPr/>
          <p:nvPr/>
        </p:nvSpPr>
        <p:spPr>
          <a:xfrm>
            <a:off x="1600200" y="1273314"/>
            <a:ext cx="8839200" cy="707886"/>
          </a:xfrm>
          <a:prstGeom prst="rect">
            <a:avLst/>
          </a:prstGeom>
        </p:spPr>
        <p:txBody>
          <a:bodyPr wrap="square">
            <a:spAutoFit/>
          </a:bodyPr>
          <a:lstStyle/>
          <a:p>
            <a:r>
              <a:rPr lang="en-US" sz="4000" b="1" dirty="0">
                <a:solidFill>
                  <a:srgbClr val="002060"/>
                </a:solidFill>
              </a:rPr>
              <a:t>https://www.selectusa.gov</a:t>
            </a:r>
            <a:endParaRPr lang="en-US" sz="4000" dirty="0"/>
          </a:p>
        </p:txBody>
      </p:sp>
      <p:pic>
        <p:nvPicPr>
          <p:cNvPr id="6" name="Picture 5">
            <a:extLst>
              <a:ext uri="{FF2B5EF4-FFF2-40B4-BE49-F238E27FC236}">
                <a16:creationId xmlns:a16="http://schemas.microsoft.com/office/drawing/2014/main" id="{CD4A59D0-04F2-4A3C-96B2-D07D0C2F925A}"/>
              </a:ext>
            </a:extLst>
          </p:cNvPr>
          <p:cNvPicPr>
            <a:picLocks noChangeAspect="1"/>
          </p:cNvPicPr>
          <p:nvPr/>
        </p:nvPicPr>
        <p:blipFill rotWithShape="1">
          <a:blip r:embed="rId4"/>
          <a:srcRect t="10683" r="1666" b="10001"/>
          <a:stretch/>
        </p:blipFill>
        <p:spPr>
          <a:xfrm>
            <a:off x="0" y="2057400"/>
            <a:ext cx="9144000" cy="4876799"/>
          </a:xfrm>
          <a:prstGeom prst="rect">
            <a:avLst/>
          </a:prstGeom>
        </p:spPr>
      </p:pic>
    </p:spTree>
    <p:extLst>
      <p:ext uri="{BB962C8B-B14F-4D97-AF65-F5344CB8AC3E}">
        <p14:creationId xmlns:p14="http://schemas.microsoft.com/office/powerpoint/2010/main" val="3783230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81000" y="2217204"/>
            <a:ext cx="9144000" cy="3573996"/>
          </a:xfrm>
          <a:prstGeom prst="rect">
            <a:avLst/>
          </a:prstGeom>
          <a:noFill/>
          <a:ln w="9525">
            <a:noFill/>
            <a:miter lim="800000"/>
            <a:headEnd/>
            <a:tailEnd/>
          </a:ln>
        </p:spPr>
        <p:txBody>
          <a:bodyPr vert="horz" wrap="square" lIns="91440" tIns="45720" rIns="91440" bIns="45720" numCol="2"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000" i="0" u="none" strike="noStrike" kern="0" cap="none" spc="0" normalizeH="0" baseline="0" noProof="0" dirty="0">
                <a:ln>
                  <a:noFill/>
                </a:ln>
                <a:solidFill>
                  <a:srgbClr val="002060"/>
                </a:solidFill>
                <a:effectLst/>
                <a:uLnTx/>
                <a:uFillTx/>
                <a:ea typeface="+mj-ea"/>
                <a:cs typeface="+mj-cs"/>
              </a:rPr>
              <a:t>Kim Copperthite </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2000" i="0" u="none" strike="noStrike" kern="0" cap="none" spc="0" normalizeH="0" baseline="0" noProof="0" dirty="0">
                <a:ln>
                  <a:noFill/>
                </a:ln>
                <a:solidFill>
                  <a:srgbClr val="002060"/>
                </a:solidFill>
                <a:effectLst/>
                <a:uLnTx/>
                <a:uFillTx/>
                <a:ea typeface="+mj-ea"/>
                <a:cs typeface="+mj-cs"/>
                <a:hlinkClick r:id="rId3"/>
              </a:rPr>
              <a:t>Kim.Copperthite@trade.gov</a:t>
            </a:r>
            <a:endParaRPr kumimoji="0" lang="en-US" sz="2000" i="0" u="none" strike="noStrike" kern="0" cap="none" spc="0" normalizeH="0" baseline="0" noProof="0" dirty="0">
              <a:ln>
                <a:noFill/>
              </a:ln>
              <a:solidFill>
                <a:srgbClr val="002060"/>
              </a:solidFill>
              <a:effectLst/>
              <a:uLnTx/>
              <a:uFillTx/>
              <a:ea typeface="+mj-ea"/>
              <a:cs typeface="+mj-cs"/>
            </a:endParaRP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2000" i="0" u="none" strike="noStrike" kern="0" cap="none" spc="0" normalizeH="0" baseline="0" noProof="0" dirty="0">
                <a:ln>
                  <a:noFill/>
                </a:ln>
                <a:solidFill>
                  <a:srgbClr val="002060"/>
                </a:solidFill>
                <a:effectLst/>
                <a:uLnTx/>
                <a:uFillTx/>
                <a:ea typeface="+mj-ea"/>
                <a:cs typeface="+mj-cs"/>
              </a:rPr>
              <a:t>202-482-5124</a:t>
            </a:r>
          </a:p>
          <a:p>
            <a:pPr marL="0" marR="0" lvl="0" indent="0" defTabSz="914400" rtl="0" eaLnBrk="0" fontAlgn="base" latinLnBrk="0" hangingPunct="0">
              <a:lnSpc>
                <a:spcPct val="100000"/>
              </a:lnSpc>
              <a:spcBef>
                <a:spcPct val="0"/>
              </a:spcBef>
              <a:spcAft>
                <a:spcPct val="0"/>
              </a:spcAft>
              <a:buClrTx/>
              <a:buSzTx/>
              <a:buFontTx/>
              <a:buNone/>
              <a:tabLst/>
              <a:defRPr/>
            </a:pPr>
            <a:endParaRPr lang="en-US" sz="2000" kern="0" dirty="0">
              <a:solidFill>
                <a:srgbClr val="002060"/>
              </a:solidFill>
              <a:ea typeface="+mj-ea"/>
              <a:cs typeface="+mj-cs"/>
            </a:endParaRPr>
          </a:p>
          <a:p>
            <a:pPr marL="0" marR="0" lvl="0" indent="0" defTabSz="914400" rtl="0" eaLnBrk="0" fontAlgn="base" latinLnBrk="0" hangingPunct="0">
              <a:lnSpc>
                <a:spcPct val="100000"/>
              </a:lnSpc>
              <a:spcBef>
                <a:spcPct val="0"/>
              </a:spcBef>
              <a:spcAft>
                <a:spcPct val="0"/>
              </a:spcAft>
              <a:buClrTx/>
              <a:buSzTx/>
              <a:buFontTx/>
              <a:buNone/>
              <a:tabLst/>
              <a:defRPr/>
            </a:pPr>
            <a:r>
              <a:rPr lang="en-US" sz="2000" kern="0" dirty="0">
                <a:solidFill>
                  <a:srgbClr val="002060"/>
                </a:solidFill>
                <a:ea typeface="+mj-ea"/>
                <a:cs typeface="+mj-cs"/>
              </a:rPr>
              <a:t>Blandine Trouille</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2000" i="0" u="none" strike="noStrike" kern="0" cap="none" spc="0" normalizeH="0" baseline="0" noProof="0" dirty="0">
                <a:ln>
                  <a:noFill/>
                </a:ln>
                <a:solidFill>
                  <a:srgbClr val="002060"/>
                </a:solidFill>
                <a:effectLst/>
                <a:uLnTx/>
                <a:uFillTx/>
                <a:ea typeface="+mj-ea"/>
                <a:cs typeface="+mj-cs"/>
                <a:hlinkClick r:id="rId4"/>
              </a:rPr>
              <a:t>Blandine.Trouille@trade.gov</a:t>
            </a:r>
            <a:endParaRPr kumimoji="0" lang="en-US" sz="2000" i="0" u="none" strike="noStrike" kern="0" cap="none" spc="0" normalizeH="0" baseline="0" noProof="0" dirty="0">
              <a:ln>
                <a:noFill/>
              </a:ln>
              <a:solidFill>
                <a:srgbClr val="002060"/>
              </a:solidFill>
              <a:effectLst/>
              <a:uLnTx/>
              <a:uFillTx/>
              <a:ea typeface="+mj-ea"/>
              <a:cs typeface="+mj-cs"/>
            </a:endParaRPr>
          </a:p>
          <a:p>
            <a:pPr marL="0" marR="0" lvl="0" indent="0" defTabSz="914400" rtl="0" eaLnBrk="0" fontAlgn="base" latinLnBrk="0" hangingPunct="0">
              <a:lnSpc>
                <a:spcPct val="100000"/>
              </a:lnSpc>
              <a:spcBef>
                <a:spcPct val="0"/>
              </a:spcBef>
              <a:spcAft>
                <a:spcPct val="0"/>
              </a:spcAft>
              <a:buClrTx/>
              <a:buSzTx/>
              <a:buFontTx/>
              <a:buNone/>
              <a:tabLst/>
              <a:defRPr/>
            </a:pPr>
            <a:r>
              <a:rPr lang="en-US" sz="2000" kern="0" dirty="0">
                <a:solidFill>
                  <a:srgbClr val="002060"/>
                </a:solidFill>
                <a:ea typeface="+mj-ea"/>
                <a:cs typeface="+mj-cs"/>
              </a:rPr>
              <a:t>202-482-0129</a:t>
            </a:r>
            <a:endParaRPr kumimoji="0" lang="en-US" sz="2000" i="0" u="none" strike="noStrike" kern="0" cap="none" spc="0" normalizeH="0" baseline="0" noProof="0" dirty="0">
              <a:ln>
                <a:noFill/>
              </a:ln>
              <a:solidFill>
                <a:srgbClr val="002060"/>
              </a:solidFill>
              <a:effectLst/>
              <a:uLnTx/>
              <a:uFillTx/>
              <a:ea typeface="+mj-ea"/>
              <a:cs typeface="+mj-cs"/>
            </a:endParaRPr>
          </a:p>
          <a:p>
            <a:pPr lvl="0" eaLnBrk="0" fontAlgn="base" hangingPunct="0">
              <a:spcBef>
                <a:spcPct val="0"/>
              </a:spcBef>
              <a:spcAft>
                <a:spcPct val="0"/>
              </a:spcAft>
              <a:defRPr/>
            </a:pPr>
            <a:endParaRPr lang="en-US" sz="2000" kern="0" dirty="0">
              <a:solidFill>
                <a:srgbClr val="002060"/>
              </a:solidFill>
              <a:ea typeface="+mj-ea"/>
              <a:cs typeface="+mj-cs"/>
            </a:endParaRPr>
          </a:p>
          <a:p>
            <a:pPr lvl="0" eaLnBrk="0" fontAlgn="base" hangingPunct="0">
              <a:spcBef>
                <a:spcPct val="0"/>
              </a:spcBef>
              <a:spcAft>
                <a:spcPct val="0"/>
              </a:spcAft>
              <a:defRPr/>
            </a:pPr>
            <a:r>
              <a:rPr lang="en-US" sz="2000" kern="0" dirty="0">
                <a:solidFill>
                  <a:srgbClr val="002060"/>
                </a:solidFill>
                <a:ea typeface="+mj-ea"/>
                <a:cs typeface="+mj-cs"/>
              </a:rPr>
              <a:t>John Meakem</a:t>
            </a:r>
          </a:p>
          <a:p>
            <a:pPr lvl="0" eaLnBrk="0" fontAlgn="base" hangingPunct="0">
              <a:spcBef>
                <a:spcPct val="0"/>
              </a:spcBef>
              <a:spcAft>
                <a:spcPct val="0"/>
              </a:spcAft>
              <a:defRPr/>
            </a:pPr>
            <a:r>
              <a:rPr lang="en-US" sz="2000" kern="0" dirty="0">
                <a:solidFill>
                  <a:srgbClr val="002060"/>
                </a:solidFill>
                <a:ea typeface="+mj-ea"/>
                <a:cs typeface="+mj-cs"/>
                <a:hlinkClick r:id="rId5"/>
              </a:rPr>
              <a:t>John.Meakem@trade.gov</a:t>
            </a:r>
            <a:endParaRPr lang="en-US" sz="2000" kern="0" dirty="0">
              <a:solidFill>
                <a:srgbClr val="002060"/>
              </a:solidFill>
              <a:ea typeface="+mj-ea"/>
              <a:cs typeface="+mj-cs"/>
            </a:endParaRPr>
          </a:p>
          <a:p>
            <a:pPr lvl="0" eaLnBrk="0" fontAlgn="base" hangingPunct="0">
              <a:spcBef>
                <a:spcPct val="0"/>
              </a:spcBef>
              <a:spcAft>
                <a:spcPct val="0"/>
              </a:spcAft>
              <a:defRPr/>
            </a:pPr>
            <a:r>
              <a:rPr lang="en-US" sz="2000" kern="0" dirty="0"/>
              <a:t>202-482-4711</a:t>
            </a:r>
            <a:endParaRPr lang="en-US" sz="2000" kern="0" dirty="0">
              <a:solidFill>
                <a:srgbClr val="002060"/>
              </a:solidFill>
            </a:endParaRPr>
          </a:p>
          <a:p>
            <a:pPr lvl="0" eaLnBrk="0" fontAlgn="base" hangingPunct="0">
              <a:spcBef>
                <a:spcPct val="0"/>
              </a:spcBef>
              <a:spcAft>
                <a:spcPct val="0"/>
              </a:spcAft>
              <a:defRPr/>
            </a:pPr>
            <a:r>
              <a:rPr lang="en-US" sz="2000" kern="0" dirty="0">
                <a:solidFill>
                  <a:srgbClr val="002060"/>
                </a:solidFill>
              </a:rPr>
              <a:t>Melissa Blackledge</a:t>
            </a:r>
          </a:p>
          <a:p>
            <a:pPr lvl="0" eaLnBrk="0" fontAlgn="base" hangingPunct="0">
              <a:spcBef>
                <a:spcPct val="0"/>
              </a:spcBef>
              <a:spcAft>
                <a:spcPct val="0"/>
              </a:spcAft>
              <a:defRPr/>
            </a:pPr>
            <a:r>
              <a:rPr lang="en-US" sz="2000" kern="0" dirty="0">
                <a:solidFill>
                  <a:srgbClr val="002060"/>
                </a:solidFill>
                <a:hlinkClick r:id="rId6"/>
              </a:rPr>
              <a:t>Melissa.Blackledge@trade.gov</a:t>
            </a:r>
            <a:endParaRPr lang="en-US" sz="2000" kern="0" dirty="0">
              <a:solidFill>
                <a:srgbClr val="002060"/>
              </a:solidFill>
            </a:endParaRPr>
          </a:p>
          <a:p>
            <a:pPr lvl="0" eaLnBrk="0" fontAlgn="base" hangingPunct="0">
              <a:spcBef>
                <a:spcPct val="0"/>
              </a:spcBef>
              <a:spcAft>
                <a:spcPct val="0"/>
              </a:spcAft>
              <a:defRPr/>
            </a:pPr>
            <a:r>
              <a:rPr lang="en-US" sz="2000" kern="0" dirty="0">
                <a:solidFill>
                  <a:srgbClr val="002060"/>
                </a:solidFill>
              </a:rPr>
              <a:t>202-482-1765</a:t>
            </a:r>
          </a:p>
          <a:p>
            <a:pPr lvl="0" eaLnBrk="0" fontAlgn="base" hangingPunct="0">
              <a:spcBef>
                <a:spcPct val="0"/>
              </a:spcBef>
              <a:spcAft>
                <a:spcPct val="0"/>
              </a:spcAft>
              <a:defRPr/>
            </a:pPr>
            <a:endParaRPr lang="en-US" sz="2000" kern="0" dirty="0">
              <a:solidFill>
                <a:srgbClr val="002060"/>
              </a:solidFill>
            </a:endParaRPr>
          </a:p>
          <a:p>
            <a:pPr lvl="0" eaLnBrk="0" fontAlgn="base" hangingPunct="0">
              <a:spcBef>
                <a:spcPct val="0"/>
              </a:spcBef>
              <a:spcAft>
                <a:spcPct val="0"/>
              </a:spcAft>
              <a:defRPr/>
            </a:pPr>
            <a:r>
              <a:rPr lang="en-US" sz="2000" kern="0" dirty="0">
                <a:solidFill>
                  <a:srgbClr val="002060"/>
                </a:solidFill>
              </a:rPr>
              <a:t>Tracy Gerstle</a:t>
            </a:r>
          </a:p>
          <a:p>
            <a:pPr lvl="0" eaLnBrk="0" fontAlgn="base" hangingPunct="0">
              <a:spcBef>
                <a:spcPct val="0"/>
              </a:spcBef>
              <a:spcAft>
                <a:spcPct val="0"/>
              </a:spcAft>
              <a:defRPr/>
            </a:pPr>
            <a:r>
              <a:rPr lang="en-US" sz="2000" kern="0" dirty="0">
                <a:solidFill>
                  <a:srgbClr val="002060"/>
                </a:solidFill>
                <a:hlinkClick r:id="rId7"/>
              </a:rPr>
              <a:t>Tracy.Gerstle@trade.gov</a:t>
            </a:r>
            <a:endParaRPr lang="en-US" sz="2000" kern="0" dirty="0">
              <a:solidFill>
                <a:srgbClr val="002060"/>
              </a:solidFill>
            </a:endParaRPr>
          </a:p>
          <a:p>
            <a:pPr lvl="0" eaLnBrk="0" fontAlgn="base" hangingPunct="0">
              <a:spcBef>
                <a:spcPct val="0"/>
              </a:spcBef>
              <a:spcAft>
                <a:spcPct val="0"/>
              </a:spcAft>
              <a:defRPr/>
            </a:pPr>
            <a:r>
              <a:rPr kumimoji="0" lang="en-US" sz="2000" i="0" u="none" strike="noStrike" kern="0" cap="none" spc="0" normalizeH="0" baseline="0" noProof="0" dirty="0">
                <a:ln>
                  <a:noFill/>
                </a:ln>
                <a:solidFill>
                  <a:srgbClr val="002060"/>
                </a:solidFill>
                <a:effectLst/>
                <a:uLnTx/>
                <a:uFillTx/>
                <a:ea typeface="+mj-ea"/>
                <a:cs typeface="+mj-cs"/>
              </a:rPr>
              <a:t>202-482-0810</a:t>
            </a:r>
          </a:p>
          <a:p>
            <a:pPr eaLnBrk="0" fontAlgn="base" hangingPunct="0">
              <a:spcBef>
                <a:spcPct val="0"/>
              </a:spcBef>
              <a:spcAft>
                <a:spcPct val="0"/>
              </a:spcAft>
              <a:defRPr/>
            </a:pPr>
            <a:endParaRPr lang="en-US" sz="2000" kern="0" dirty="0">
              <a:solidFill>
                <a:srgbClr val="002060"/>
              </a:solidFill>
              <a:hlinkClick r:id="rId8"/>
            </a:endParaRPr>
          </a:p>
          <a:p>
            <a:pPr eaLnBrk="0" fontAlgn="base" hangingPunct="0">
              <a:spcBef>
                <a:spcPct val="0"/>
              </a:spcBef>
              <a:spcAft>
                <a:spcPct val="0"/>
              </a:spcAft>
              <a:defRPr/>
            </a:pPr>
            <a:r>
              <a:rPr lang="en-US" sz="2000" kern="0" dirty="0">
                <a:solidFill>
                  <a:srgbClr val="002060"/>
                </a:solidFill>
                <a:hlinkClick r:id="rId8"/>
              </a:rPr>
              <a:t>www.trade.gov/industry/materials</a:t>
            </a:r>
            <a:r>
              <a:rPr lang="en-US" sz="2400" kern="0" dirty="0">
                <a:solidFill>
                  <a:srgbClr val="002060"/>
                </a:solidFill>
                <a:hlinkClick r:id="rId8"/>
              </a:rPr>
              <a:t>/</a:t>
            </a:r>
            <a:endParaRPr lang="en-US" sz="2400" kern="0" dirty="0">
              <a:solidFill>
                <a:srgbClr val="002060"/>
              </a:solidFill>
            </a:endParaRPr>
          </a:p>
          <a:p>
            <a:pPr lvl="0" eaLnBrk="0" fontAlgn="base" hangingPunct="0">
              <a:spcBef>
                <a:spcPct val="0"/>
              </a:spcBef>
              <a:spcAft>
                <a:spcPct val="0"/>
              </a:spcAft>
              <a:defRPr/>
            </a:pPr>
            <a:endParaRPr kumimoji="0" lang="en-US" sz="2000" b="1" i="0" u="none" strike="noStrike" kern="0" cap="none" spc="0" normalizeH="0" baseline="0" noProof="0" dirty="0">
              <a:ln>
                <a:noFill/>
              </a:ln>
              <a:solidFill>
                <a:schemeClr val="tx2">
                  <a:lumMod val="75000"/>
                </a:schemeClr>
              </a:solidFill>
              <a:effectLst/>
              <a:uLnTx/>
              <a:uFillTx/>
              <a:ea typeface="+mj-ea"/>
              <a:cs typeface="+mj-cs"/>
            </a:endParaRPr>
          </a:p>
        </p:txBody>
      </p:sp>
      <p:pic>
        <p:nvPicPr>
          <p:cNvPr id="5" name="Picture 2" descr="image001"/>
          <p:cNvPicPr>
            <a:picLocks noChangeAspect="1" noChangeArrowheads="1"/>
          </p:cNvPicPr>
          <p:nvPr/>
        </p:nvPicPr>
        <p:blipFill>
          <a:blip r:embed="rId9" cstate="print"/>
          <a:srcRect/>
          <a:stretch>
            <a:fillRect/>
          </a:stretch>
        </p:blipFill>
        <p:spPr bwMode="auto">
          <a:xfrm>
            <a:off x="0" y="0"/>
            <a:ext cx="9144000" cy="1535113"/>
          </a:xfrm>
          <a:prstGeom prst="rect">
            <a:avLst/>
          </a:prstGeom>
          <a:noFill/>
          <a:ln w="9525">
            <a:noFill/>
            <a:miter lim="800000"/>
            <a:headEnd/>
            <a:tailEnd/>
          </a:ln>
        </p:spPr>
      </p:pic>
      <p:pic>
        <p:nvPicPr>
          <p:cNvPr id="6" name="Picture 8" descr="http://www.psdgraphics.com/wp-content/uploads/2009/03/world-map-background.jpg"/>
          <p:cNvPicPr>
            <a:picLocks noChangeAspect="1" noChangeArrowheads="1"/>
          </p:cNvPicPr>
          <p:nvPr/>
        </p:nvPicPr>
        <p:blipFill>
          <a:blip r:embed="rId10" cstate="print"/>
          <a:srcRect l="1718" t="33411" b="44548"/>
          <a:stretch>
            <a:fillRect/>
          </a:stretch>
        </p:blipFill>
        <p:spPr bwMode="auto">
          <a:xfrm>
            <a:off x="0" y="5867400"/>
            <a:ext cx="9144000" cy="990600"/>
          </a:xfrm>
          <a:prstGeom prst="rect">
            <a:avLst/>
          </a:prstGeom>
          <a:noFill/>
          <a:ln w="9525">
            <a:noFill/>
            <a:miter lim="800000"/>
            <a:headEnd/>
            <a:tailEnd/>
          </a:ln>
        </p:spPr>
      </p:pic>
      <p:sp>
        <p:nvSpPr>
          <p:cNvPr id="8" name="Subtitle 2"/>
          <p:cNvSpPr txBox="1">
            <a:spLocks/>
          </p:cNvSpPr>
          <p:nvPr/>
        </p:nvSpPr>
        <p:spPr>
          <a:xfrm>
            <a:off x="1981200" y="6629955"/>
            <a:ext cx="5167598" cy="157141"/>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100" dirty="0">
                <a:solidFill>
                  <a:schemeClr val="accent5">
                    <a:lumMod val="75000"/>
                  </a:schemeClr>
                </a:solidFill>
              </a:rPr>
              <a:t>Not for copy without permission</a:t>
            </a:r>
          </a:p>
        </p:txBody>
      </p:sp>
      <p:sp>
        <p:nvSpPr>
          <p:cNvPr id="7" name="Title 1">
            <a:extLst>
              <a:ext uri="{FF2B5EF4-FFF2-40B4-BE49-F238E27FC236}">
                <a16:creationId xmlns:a16="http://schemas.microsoft.com/office/drawing/2014/main" id="{C2DFE26D-E90A-45B2-B567-116D5463ECD5}"/>
              </a:ext>
            </a:extLst>
          </p:cNvPr>
          <p:cNvSpPr txBox="1">
            <a:spLocks/>
          </p:cNvSpPr>
          <p:nvPr/>
        </p:nvSpPr>
        <p:spPr>
          <a:xfrm>
            <a:off x="381000" y="1219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002060"/>
                </a:solidFill>
              </a:rPr>
              <a:t>OMI Materials &amp; Chemicals Team</a:t>
            </a:r>
          </a:p>
        </p:txBody>
      </p:sp>
    </p:spTree>
    <p:extLst>
      <p:ext uri="{BB962C8B-B14F-4D97-AF65-F5344CB8AC3E}">
        <p14:creationId xmlns:p14="http://schemas.microsoft.com/office/powerpoint/2010/main" val="2705187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2B6F50-70B8-3A47-AE03-C105064934C4}"/>
              </a:ext>
            </a:extLst>
          </p:cNvPr>
          <p:cNvSpPr/>
          <p:nvPr/>
        </p:nvSpPr>
        <p:spPr>
          <a:xfrm>
            <a:off x="5474838" y="1204502"/>
            <a:ext cx="3429000" cy="600164"/>
          </a:xfrm>
          <a:prstGeom prst="rect">
            <a:avLst/>
          </a:prstGeom>
        </p:spPr>
        <p:txBody>
          <a:bodyPr wrap="square">
            <a:spAutoFit/>
          </a:bodyPr>
          <a:lstStyle/>
          <a:p>
            <a:pPr algn="r"/>
            <a:r>
              <a:rPr lang="en-US" sz="3300" b="1" dirty="0">
                <a:solidFill>
                  <a:srgbClr val="E01928"/>
                </a:solidFill>
                <a:latin typeface="Arial" panose="020B0604020202020204" pitchFamily="34" charset="0"/>
                <a:cs typeface="Arial" panose="020B0604020202020204" pitchFamily="34" charset="0"/>
              </a:rPr>
              <a:t> </a:t>
            </a:r>
            <a:endParaRPr lang="en-US" sz="3300" dirty="0"/>
          </a:p>
        </p:txBody>
      </p:sp>
      <p:sp>
        <p:nvSpPr>
          <p:cNvPr id="5" name="TextBox 4">
            <a:extLst>
              <a:ext uri="{FF2B5EF4-FFF2-40B4-BE49-F238E27FC236}">
                <a16:creationId xmlns:a16="http://schemas.microsoft.com/office/drawing/2014/main" id="{A75B6ACD-01D2-47A5-A237-DD46DF813486}"/>
              </a:ext>
            </a:extLst>
          </p:cNvPr>
          <p:cNvSpPr txBox="1"/>
          <p:nvPr/>
        </p:nvSpPr>
        <p:spPr>
          <a:xfrm>
            <a:off x="7123697" y="2344961"/>
            <a:ext cx="1873766" cy="1569660"/>
          </a:xfrm>
          <a:prstGeom prst="rect">
            <a:avLst/>
          </a:prstGeom>
          <a:noFill/>
        </p:spPr>
        <p:txBody>
          <a:bodyPr wrap="square" rtlCol="0">
            <a:spAutoFit/>
          </a:bodyPr>
          <a:lstStyle/>
          <a:p>
            <a:pPr algn="ctr"/>
            <a:r>
              <a:rPr lang="en-US" b="1" u="sng" dirty="0">
                <a:solidFill>
                  <a:schemeClr val="bg1"/>
                </a:solidFill>
                <a:latin typeface="Arial" panose="020B0604020202020204" pitchFamily="34" charset="0"/>
                <a:cs typeface="Arial" panose="020B0604020202020204" pitchFamily="34" charset="0"/>
              </a:rPr>
              <a:t>Webinar</a:t>
            </a:r>
          </a:p>
          <a:p>
            <a:pPr algn="ctr"/>
            <a:r>
              <a:rPr lang="en-US" sz="600" b="1" dirty="0">
                <a:solidFill>
                  <a:schemeClr val="bg1"/>
                </a:solidFill>
                <a:latin typeface="Arial" panose="020B0604020202020204" pitchFamily="34" charset="0"/>
                <a:cs typeface="Arial" panose="020B0604020202020204" pitchFamily="34" charset="0"/>
              </a:rPr>
              <a:t>   </a:t>
            </a:r>
          </a:p>
          <a:p>
            <a:pPr algn="ctr"/>
            <a:r>
              <a:rPr lang="en-US" b="1" dirty="0">
                <a:solidFill>
                  <a:schemeClr val="bg1"/>
                </a:solidFill>
                <a:latin typeface="Arial" panose="020B0604020202020204" pitchFamily="34" charset="0"/>
                <a:cs typeface="Arial" panose="020B0604020202020204" pitchFamily="34" charset="0"/>
              </a:rPr>
              <a:t> </a:t>
            </a:r>
            <a:r>
              <a:rPr lang="en-US" b="1" i="1" dirty="0">
                <a:solidFill>
                  <a:schemeClr val="bg1"/>
                </a:solidFill>
                <a:latin typeface="Arial" panose="020B0604020202020204" pitchFamily="34" charset="0"/>
                <a:cs typeface="Arial" panose="020B0604020202020204" pitchFamily="34" charset="0"/>
              </a:rPr>
              <a:t>Government Resources to Increase Your Export Sales</a:t>
            </a:r>
            <a:endParaRPr lang="en-US" i="1" dirty="0">
              <a:solidFill>
                <a:schemeClr val="bg1"/>
              </a:solidFill>
            </a:endParaRPr>
          </a:p>
        </p:txBody>
      </p:sp>
      <p:sp>
        <p:nvSpPr>
          <p:cNvPr id="8" name="TextBox 7">
            <a:extLst>
              <a:ext uri="{FF2B5EF4-FFF2-40B4-BE49-F238E27FC236}">
                <a16:creationId xmlns:a16="http://schemas.microsoft.com/office/drawing/2014/main" id="{7C15C604-2E63-42FE-9E31-05A74665ADA3}"/>
              </a:ext>
            </a:extLst>
          </p:cNvPr>
          <p:cNvSpPr txBox="1"/>
          <p:nvPr/>
        </p:nvSpPr>
        <p:spPr>
          <a:xfrm flipH="1">
            <a:off x="7265581" y="4010173"/>
            <a:ext cx="1686515" cy="577081"/>
          </a:xfrm>
          <a:prstGeom prst="rect">
            <a:avLst/>
          </a:prstGeom>
          <a:noFill/>
        </p:spPr>
        <p:txBody>
          <a:bodyPr wrap="square" rtlCol="0">
            <a:spAutoFit/>
          </a:bodyPr>
          <a:lstStyle/>
          <a:p>
            <a:r>
              <a:rPr lang="en-US" dirty="0">
                <a:solidFill>
                  <a:schemeClr val="bg1"/>
                </a:solidFill>
              </a:rPr>
              <a:t>October 3, 2019</a:t>
            </a:r>
          </a:p>
          <a:p>
            <a:endParaRPr lang="en-US" sz="1350" dirty="0"/>
          </a:p>
        </p:txBody>
      </p:sp>
      <p:pic>
        <p:nvPicPr>
          <p:cNvPr id="18" name="Picture 17">
            <a:extLst>
              <a:ext uri="{FF2B5EF4-FFF2-40B4-BE49-F238E27FC236}">
                <a16:creationId xmlns:a16="http://schemas.microsoft.com/office/drawing/2014/main" id="{C9E8231D-A290-4E16-96FB-6111511EC4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5266" y="2183248"/>
            <a:ext cx="5350315" cy="2932067"/>
          </a:xfrm>
          <a:prstGeom prst="rect">
            <a:avLst/>
          </a:prstGeom>
          <a:ln>
            <a:solidFill>
              <a:schemeClr val="tx1"/>
            </a:solidFill>
          </a:ln>
        </p:spPr>
      </p:pic>
      <p:sp>
        <p:nvSpPr>
          <p:cNvPr id="10" name="Title 1">
            <a:extLst>
              <a:ext uri="{FF2B5EF4-FFF2-40B4-BE49-F238E27FC236}">
                <a16:creationId xmlns:a16="http://schemas.microsoft.com/office/drawing/2014/main" id="{2FA55713-9192-C047-9C4B-79250B366ED2}"/>
              </a:ext>
            </a:extLst>
          </p:cNvPr>
          <p:cNvSpPr txBox="1">
            <a:spLocks/>
          </p:cNvSpPr>
          <p:nvPr/>
        </p:nvSpPr>
        <p:spPr>
          <a:xfrm>
            <a:off x="292594" y="762000"/>
            <a:ext cx="8699005" cy="4517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750"/>
              </a:lnSpc>
            </a:pPr>
            <a:r>
              <a:rPr lang="en-US" sz="3300" b="1" dirty="0" smtClean="0">
                <a:solidFill>
                  <a:srgbClr val="002060"/>
                </a:solidFill>
                <a:latin typeface="Arial" panose="020B0604020202020204" pitchFamily="34" charset="0"/>
                <a:cs typeface="Arial" panose="020B0604020202020204" pitchFamily="34" charset="0"/>
              </a:rPr>
              <a:t>Celebrating Manufacturing Day</a:t>
            </a:r>
            <a:endParaRPr lang="en-US" sz="3300" b="1" dirty="0">
              <a:solidFill>
                <a:srgbClr val="002060"/>
              </a:solidFill>
              <a:latin typeface="Arial" panose="020B0604020202020204" pitchFamily="34" charset="0"/>
              <a:cs typeface="Arial" panose="020B0604020202020204" pitchFamily="34" charset="0"/>
            </a:endParaRPr>
          </a:p>
        </p:txBody>
      </p:sp>
      <p:pic>
        <p:nvPicPr>
          <p:cNvPr id="15" name="Picture 14"/>
          <p:cNvPicPr/>
          <p:nvPr/>
        </p:nvPicPr>
        <p:blipFill>
          <a:blip r:embed="rId4">
            <a:extLst>
              <a:ext uri="{28A0092B-C50C-407E-A947-70E740481C1C}">
                <a14:useLocalDpi xmlns:a14="http://schemas.microsoft.com/office/drawing/2010/main" val="0"/>
              </a:ext>
            </a:extLst>
          </a:blip>
          <a:stretch>
            <a:fillRect/>
          </a:stretch>
        </p:blipFill>
        <p:spPr>
          <a:xfrm>
            <a:off x="7234636" y="381000"/>
            <a:ext cx="1651887" cy="1005425"/>
          </a:xfrm>
          <a:prstGeom prst="rect">
            <a:avLst/>
          </a:prstGeom>
        </p:spPr>
      </p:pic>
      <p:pic>
        <p:nvPicPr>
          <p:cNvPr id="16" name="Picture 15">
            <a:extLst>
              <a:ext uri="{FF2B5EF4-FFF2-40B4-BE49-F238E27FC236}">
                <a16:creationId xmlns:a16="http://schemas.microsoft.com/office/drawing/2014/main" id="{7D733C95-AB34-46EC-A0B4-53048F5E20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5416" y="5357842"/>
            <a:ext cx="2843784" cy="1196565"/>
          </a:xfrm>
          <a:prstGeom prst="rect">
            <a:avLst/>
          </a:prstGeom>
        </p:spPr>
      </p:pic>
      <p:pic>
        <p:nvPicPr>
          <p:cNvPr id="19" name="Picture 18">
            <a:extLst>
              <a:ext uri="{FF2B5EF4-FFF2-40B4-BE49-F238E27FC236}">
                <a16:creationId xmlns:a16="http://schemas.microsoft.com/office/drawing/2014/main" id="{706BB9A8-69B7-45F8-AC74-37E59D7C88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 y="5498924"/>
            <a:ext cx="2330607" cy="914400"/>
          </a:xfrm>
          <a:prstGeom prst="rect">
            <a:avLst/>
          </a:prstGeom>
        </p:spPr>
      </p:pic>
    </p:spTree>
    <p:extLst>
      <p:ext uri="{BB962C8B-B14F-4D97-AF65-F5344CB8AC3E}">
        <p14:creationId xmlns:p14="http://schemas.microsoft.com/office/powerpoint/2010/main" val="727401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41192F-70B3-4103-86B6-5BB61590C6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9"/>
            <a:ext cx="9144000" cy="6932951"/>
          </a:xfrm>
          <a:prstGeom prst="rect">
            <a:avLst/>
          </a:prstGeom>
        </p:spPr>
      </p:pic>
      <p:sp>
        <p:nvSpPr>
          <p:cNvPr id="10" name="TextBox 9">
            <a:extLst>
              <a:ext uri="{FF2B5EF4-FFF2-40B4-BE49-F238E27FC236}">
                <a16:creationId xmlns:a16="http://schemas.microsoft.com/office/drawing/2014/main" id="{D29CDB8D-30F3-4E0A-9130-398301FBE6E8}"/>
              </a:ext>
            </a:extLst>
          </p:cNvPr>
          <p:cNvSpPr txBox="1"/>
          <p:nvPr/>
        </p:nvSpPr>
        <p:spPr>
          <a:xfrm>
            <a:off x="-35688" y="2867561"/>
            <a:ext cx="9217788" cy="923330"/>
          </a:xfrm>
          <a:prstGeom prst="rect">
            <a:avLst/>
          </a:prstGeom>
          <a:solidFill>
            <a:schemeClr val="accent1">
              <a:lumMod val="40000"/>
              <a:lumOff val="60000"/>
              <a:alpha val="91000"/>
            </a:schemeClr>
          </a:solidFill>
        </p:spPr>
        <p:txBody>
          <a:bodyPr wrap="square" rtlCol="0">
            <a:spAutoFit/>
          </a:bodyPr>
          <a:lstStyle/>
          <a:p>
            <a:pPr algn="ctr"/>
            <a:r>
              <a:rPr lang="en-US" sz="5400" dirty="0">
                <a:latin typeface="Tahoma" panose="020B0604030504040204" pitchFamily="34" charset="0"/>
                <a:ea typeface="Tahoma" panose="020B0604030504040204" pitchFamily="34" charset="0"/>
                <a:cs typeface="Tahoma" panose="020B0604030504040204" pitchFamily="34" charset="0"/>
              </a:rPr>
              <a:t>Appendix</a:t>
            </a:r>
          </a:p>
        </p:txBody>
      </p:sp>
      <p:pic>
        <p:nvPicPr>
          <p:cNvPr id="2" name="Picture 1">
            <a:extLst>
              <a:ext uri="{FF2B5EF4-FFF2-40B4-BE49-F238E27FC236}">
                <a16:creationId xmlns:a16="http://schemas.microsoft.com/office/drawing/2014/main" id="{E6A9B3CE-CB40-428A-A2B5-5825F091D1E5}"/>
              </a:ext>
            </a:extLst>
          </p:cNvPr>
          <p:cNvPicPr>
            <a:picLocks noChangeAspect="1"/>
          </p:cNvPicPr>
          <p:nvPr/>
        </p:nvPicPr>
        <p:blipFill>
          <a:blip r:embed="rId4"/>
          <a:stretch>
            <a:fillRect/>
          </a:stretch>
        </p:blipFill>
        <p:spPr>
          <a:xfrm>
            <a:off x="6736950" y="5747800"/>
            <a:ext cx="2178450" cy="881600"/>
          </a:xfrm>
          <a:prstGeom prst="rect">
            <a:avLst/>
          </a:prstGeom>
        </p:spPr>
      </p:pic>
      <p:sp>
        <p:nvSpPr>
          <p:cNvPr id="3" name="Slide Number Placeholder 2">
            <a:extLst>
              <a:ext uri="{FF2B5EF4-FFF2-40B4-BE49-F238E27FC236}">
                <a16:creationId xmlns:a16="http://schemas.microsoft.com/office/drawing/2014/main" id="{55D06778-D7F0-494B-B83A-0F0C10FFAE71}"/>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618026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2B6F50-70B8-3A47-AE03-C105064934C4}"/>
              </a:ext>
            </a:extLst>
          </p:cNvPr>
          <p:cNvSpPr/>
          <p:nvPr/>
        </p:nvSpPr>
        <p:spPr>
          <a:xfrm>
            <a:off x="5474838" y="1204502"/>
            <a:ext cx="3429000" cy="600164"/>
          </a:xfrm>
          <a:prstGeom prst="rect">
            <a:avLst/>
          </a:prstGeom>
        </p:spPr>
        <p:txBody>
          <a:bodyPr wrap="square">
            <a:spAutoFit/>
          </a:bodyPr>
          <a:lstStyle/>
          <a:p>
            <a:pPr algn="r"/>
            <a:r>
              <a:rPr lang="en-US" sz="3300" b="1" dirty="0">
                <a:solidFill>
                  <a:srgbClr val="E01928"/>
                </a:solidFill>
                <a:latin typeface="Arial" panose="020B0604020202020204" pitchFamily="34" charset="0"/>
                <a:cs typeface="Arial" panose="020B0604020202020204" pitchFamily="34" charset="0"/>
              </a:rPr>
              <a:t> </a:t>
            </a:r>
            <a:endParaRPr lang="en-US" sz="3300" dirty="0"/>
          </a:p>
        </p:txBody>
      </p:sp>
      <p:sp>
        <p:nvSpPr>
          <p:cNvPr id="8" name="TextBox 7">
            <a:extLst>
              <a:ext uri="{FF2B5EF4-FFF2-40B4-BE49-F238E27FC236}">
                <a16:creationId xmlns:a16="http://schemas.microsoft.com/office/drawing/2014/main" id="{7C15C604-2E63-42FE-9E31-05A74665ADA3}"/>
              </a:ext>
            </a:extLst>
          </p:cNvPr>
          <p:cNvSpPr txBox="1"/>
          <p:nvPr/>
        </p:nvSpPr>
        <p:spPr>
          <a:xfrm flipH="1">
            <a:off x="7265581" y="4010173"/>
            <a:ext cx="1686515" cy="577081"/>
          </a:xfrm>
          <a:prstGeom prst="rect">
            <a:avLst/>
          </a:prstGeom>
          <a:noFill/>
        </p:spPr>
        <p:txBody>
          <a:bodyPr wrap="square" rtlCol="0">
            <a:spAutoFit/>
          </a:bodyPr>
          <a:lstStyle/>
          <a:p>
            <a:r>
              <a:rPr lang="en-US" dirty="0">
                <a:solidFill>
                  <a:schemeClr val="bg1"/>
                </a:solidFill>
              </a:rPr>
              <a:t>October 3, 2019</a:t>
            </a:r>
          </a:p>
          <a:p>
            <a:endParaRPr lang="en-US" sz="1350" dirty="0"/>
          </a:p>
        </p:txBody>
      </p:sp>
      <p:sp>
        <p:nvSpPr>
          <p:cNvPr id="6" name="Rectangle 5">
            <a:extLst>
              <a:ext uri="{FF2B5EF4-FFF2-40B4-BE49-F238E27FC236}">
                <a16:creationId xmlns:a16="http://schemas.microsoft.com/office/drawing/2014/main" id="{9FC5BE87-D054-4431-B280-4D4CE9777C1D}"/>
              </a:ext>
            </a:extLst>
          </p:cNvPr>
          <p:cNvSpPr/>
          <p:nvPr/>
        </p:nvSpPr>
        <p:spPr>
          <a:xfrm>
            <a:off x="292594" y="1596858"/>
            <a:ext cx="8311891" cy="3170099"/>
          </a:xfrm>
          <a:prstGeom prst="rect">
            <a:avLst/>
          </a:prstGeom>
        </p:spPr>
        <p:txBody>
          <a:bodyPr wrap="square">
            <a:spAutoFit/>
          </a:bodyPr>
          <a:lstStyle/>
          <a:p>
            <a:r>
              <a:rPr lang="en-US" sz="2000" b="1" kern="2900" dirty="0" smtClean="0">
                <a:solidFill>
                  <a:srgbClr val="002060"/>
                </a:solidFill>
                <a:latin typeface="Arial" panose="020B0604020202020204" pitchFamily="34" charset="0"/>
                <a:cs typeface="Arial" panose="020B0604020202020204" pitchFamily="34" charset="0"/>
              </a:rPr>
              <a:t>Identify </a:t>
            </a:r>
            <a:r>
              <a:rPr lang="en-US" sz="2000" b="1" kern="2900" dirty="0">
                <a:solidFill>
                  <a:srgbClr val="002060"/>
                </a:solidFill>
                <a:latin typeface="Arial" panose="020B0604020202020204" pitchFamily="34" charset="0"/>
                <a:cs typeface="Arial" panose="020B0604020202020204" pitchFamily="34" charset="0"/>
              </a:rPr>
              <a:t>New Markets with the Global Market </a:t>
            </a:r>
            <a:r>
              <a:rPr lang="en-US" sz="2000" b="1" kern="2900" dirty="0" smtClean="0">
                <a:solidFill>
                  <a:srgbClr val="002060"/>
                </a:solidFill>
                <a:latin typeface="Arial" panose="020B0604020202020204" pitchFamily="34" charset="0"/>
                <a:cs typeface="Arial" panose="020B0604020202020204" pitchFamily="34" charset="0"/>
              </a:rPr>
              <a:t>Finder</a:t>
            </a:r>
            <a:r>
              <a:rPr lang="en-US" sz="2000" b="1" kern="2900" dirty="0">
                <a:solidFill>
                  <a:srgbClr val="002060"/>
                </a:solidFill>
                <a:latin typeface="Arial" panose="020B0604020202020204" pitchFamily="34" charset="0"/>
                <a:cs typeface="Arial" panose="020B0604020202020204" pitchFamily="34" charset="0"/>
              </a:rPr>
              <a:t/>
            </a:r>
            <a:br>
              <a:rPr lang="en-US" sz="2000" b="1" kern="2900" dirty="0">
                <a:solidFill>
                  <a:srgbClr val="002060"/>
                </a:solidFill>
                <a:latin typeface="Arial" panose="020B0604020202020204" pitchFamily="34" charset="0"/>
                <a:cs typeface="Arial" panose="020B0604020202020204" pitchFamily="34" charset="0"/>
              </a:rPr>
            </a:br>
            <a:r>
              <a:rPr lang="en-US" sz="2000" kern="2900" dirty="0">
                <a:solidFill>
                  <a:srgbClr val="002060"/>
                </a:solidFill>
                <a:latin typeface="Arial" panose="020B0604020202020204" pitchFamily="34" charset="0"/>
                <a:cs typeface="Arial" panose="020B0604020202020204" pitchFamily="34" charset="0"/>
                <a:hlinkClick r:id="rId3"/>
              </a:rPr>
              <a:t>https://www.census.gov/library/visualizations/interactive/export-markets.html</a:t>
            </a:r>
            <a:endParaRPr lang="en-US" sz="2000" kern="2900" dirty="0">
              <a:solidFill>
                <a:srgbClr val="002060"/>
              </a:solidFill>
              <a:latin typeface="Arial" panose="020B0604020202020204" pitchFamily="34" charset="0"/>
              <a:cs typeface="Arial" panose="020B0604020202020204" pitchFamily="34" charset="0"/>
            </a:endParaRPr>
          </a:p>
          <a:p>
            <a:endParaRPr lang="en-US" sz="2000" u="sng" dirty="0">
              <a:solidFill>
                <a:srgbClr val="00B050"/>
              </a:solidFill>
              <a:latin typeface="Arial" panose="020B0604020202020204" pitchFamily="34" charset="0"/>
              <a:cs typeface="Arial" panose="020B0604020202020204" pitchFamily="34" charset="0"/>
            </a:endParaRPr>
          </a:p>
          <a:p>
            <a:r>
              <a:rPr lang="en-US" sz="2000" b="1" kern="2900" dirty="0">
                <a:solidFill>
                  <a:srgbClr val="002060"/>
                </a:solidFill>
                <a:latin typeface="Arial" panose="020B0604020202020204" pitchFamily="34" charset="0"/>
                <a:cs typeface="Arial" panose="020B0604020202020204" pitchFamily="34" charset="0"/>
              </a:rPr>
              <a:t>Discover Trends and Analyze Markets with USA Trade </a:t>
            </a:r>
            <a:r>
              <a:rPr lang="en-US" sz="2000" b="1" kern="2900" dirty="0" smtClean="0">
                <a:solidFill>
                  <a:srgbClr val="002060"/>
                </a:solidFill>
                <a:latin typeface="Arial" panose="020B0604020202020204" pitchFamily="34" charset="0"/>
                <a:cs typeface="Arial" panose="020B0604020202020204" pitchFamily="34" charset="0"/>
              </a:rPr>
              <a:t>Online</a:t>
            </a:r>
            <a:endParaRPr lang="en-US" sz="2000" b="1" kern="2900" dirty="0">
              <a:solidFill>
                <a:srgbClr val="002060"/>
              </a:solidFill>
              <a:latin typeface="Arial" panose="020B0604020202020204" pitchFamily="34" charset="0"/>
              <a:cs typeface="Arial" panose="020B0604020202020204" pitchFamily="34" charset="0"/>
            </a:endParaRPr>
          </a:p>
          <a:p>
            <a:r>
              <a:rPr lang="en-US" sz="2000" kern="2900" dirty="0">
                <a:solidFill>
                  <a:srgbClr val="002060"/>
                </a:solidFill>
                <a:latin typeface="Arial" panose="020B0604020202020204" pitchFamily="34" charset="0"/>
                <a:cs typeface="Arial" panose="020B0604020202020204" pitchFamily="34" charset="0"/>
                <a:hlinkClick r:id="rId4"/>
              </a:rPr>
              <a:t>usatrade.census.gov</a:t>
            </a:r>
            <a:endParaRPr lang="en-US" sz="2000" kern="2900" dirty="0">
              <a:solidFill>
                <a:srgbClr val="002060"/>
              </a:solidFill>
              <a:latin typeface="Arial" panose="020B0604020202020204" pitchFamily="34" charset="0"/>
              <a:cs typeface="Arial" panose="020B0604020202020204" pitchFamily="34" charset="0"/>
            </a:endParaRPr>
          </a:p>
          <a:p>
            <a:endParaRPr lang="en-US" sz="2000" kern="2900" dirty="0">
              <a:solidFill>
                <a:srgbClr val="002060"/>
              </a:solidFill>
              <a:latin typeface="Arial" panose="020B0604020202020204" pitchFamily="34" charset="0"/>
              <a:cs typeface="Arial" panose="020B0604020202020204" pitchFamily="34" charset="0"/>
            </a:endParaRPr>
          </a:p>
          <a:p>
            <a:r>
              <a:rPr lang="en-US" sz="2000" b="1" kern="2900" dirty="0">
                <a:solidFill>
                  <a:srgbClr val="002060"/>
                </a:solidFill>
                <a:latin typeface="Arial" panose="020B0604020202020204" pitchFamily="34" charset="0"/>
                <a:cs typeface="Arial" panose="020B0604020202020204" pitchFamily="34" charset="0"/>
              </a:rPr>
              <a:t>Find the Right Harmonized System Code with the Schedule B Search </a:t>
            </a:r>
            <a:r>
              <a:rPr lang="en-US" sz="2000" b="1" kern="2900" dirty="0" smtClean="0">
                <a:solidFill>
                  <a:srgbClr val="002060"/>
                </a:solidFill>
                <a:latin typeface="Arial" panose="020B0604020202020204" pitchFamily="34" charset="0"/>
                <a:cs typeface="Arial" panose="020B0604020202020204" pitchFamily="34" charset="0"/>
              </a:rPr>
              <a:t>Engine</a:t>
            </a:r>
            <a:endParaRPr lang="en-US" sz="2000" b="1" kern="2900" dirty="0">
              <a:solidFill>
                <a:srgbClr val="002060"/>
              </a:solidFill>
              <a:latin typeface="Arial" panose="020B0604020202020204" pitchFamily="34" charset="0"/>
              <a:cs typeface="Arial" panose="020B0604020202020204" pitchFamily="34" charset="0"/>
            </a:endParaRPr>
          </a:p>
          <a:p>
            <a:r>
              <a:rPr lang="en-US" sz="2000" u="sng" dirty="0" smtClean="0">
                <a:solidFill>
                  <a:srgbClr val="00B050"/>
                </a:solidFill>
                <a:latin typeface="Arial" panose="020B0604020202020204" pitchFamily="34" charset="0"/>
                <a:cs typeface="Arial" panose="020B0604020202020204" pitchFamily="34" charset="0"/>
                <a:hlinkClick r:id="rId5"/>
              </a:rPr>
              <a:t>www.census.gov/scheduleb</a:t>
            </a:r>
            <a:endParaRPr lang="en-US" sz="2000" u="sng" dirty="0">
              <a:solidFill>
                <a:srgbClr val="00B050"/>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2FA55713-9192-C047-9C4B-79250B366ED2}"/>
              </a:ext>
            </a:extLst>
          </p:cNvPr>
          <p:cNvSpPr txBox="1">
            <a:spLocks/>
          </p:cNvSpPr>
          <p:nvPr/>
        </p:nvSpPr>
        <p:spPr>
          <a:xfrm>
            <a:off x="292594" y="762000"/>
            <a:ext cx="8699005" cy="4517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750"/>
              </a:lnSpc>
            </a:pPr>
            <a:r>
              <a:rPr lang="en-US" sz="3300" b="1" dirty="0" smtClean="0">
                <a:solidFill>
                  <a:srgbClr val="002060"/>
                </a:solidFill>
                <a:latin typeface="Arial" panose="020B0604020202020204" pitchFamily="34" charset="0"/>
                <a:cs typeface="Arial" panose="020B0604020202020204" pitchFamily="34" charset="0"/>
              </a:rPr>
              <a:t>U.S. Government Trade Data Resources</a:t>
            </a:r>
            <a:endParaRPr lang="en-US" sz="3300" b="1" dirty="0">
              <a:solidFill>
                <a:srgbClr val="002060"/>
              </a:solidFill>
              <a:latin typeface="Arial" panose="020B0604020202020204" pitchFamily="34" charset="0"/>
              <a:cs typeface="Arial" panose="020B0604020202020204" pitchFamily="34" charset="0"/>
            </a:endParaRPr>
          </a:p>
        </p:txBody>
      </p:sp>
      <p:pic>
        <p:nvPicPr>
          <p:cNvPr id="12" name="Picture 11"/>
          <p:cNvPicPr/>
          <p:nvPr/>
        </p:nvPicPr>
        <p:blipFill>
          <a:blip r:embed="rId6">
            <a:extLst>
              <a:ext uri="{28A0092B-C50C-407E-A947-70E740481C1C}">
                <a14:useLocalDpi xmlns:a14="http://schemas.microsoft.com/office/drawing/2010/main" val="0"/>
              </a:ext>
            </a:extLst>
          </a:blip>
          <a:stretch>
            <a:fillRect/>
          </a:stretch>
        </p:blipFill>
        <p:spPr>
          <a:xfrm>
            <a:off x="3603768" y="5453411"/>
            <a:ext cx="1651887" cy="1005425"/>
          </a:xfrm>
          <a:prstGeom prst="rect">
            <a:avLst/>
          </a:prstGeom>
        </p:spPr>
      </p:pic>
      <p:pic>
        <p:nvPicPr>
          <p:cNvPr id="13" name="Picture 12">
            <a:extLst>
              <a:ext uri="{FF2B5EF4-FFF2-40B4-BE49-F238E27FC236}">
                <a16:creationId xmlns:a16="http://schemas.microsoft.com/office/drawing/2014/main" id="{7D733C95-AB34-46EC-A0B4-53048F5E20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5416" y="5357842"/>
            <a:ext cx="2843784" cy="1196565"/>
          </a:xfrm>
          <a:prstGeom prst="rect">
            <a:avLst/>
          </a:prstGeom>
        </p:spPr>
      </p:pic>
      <p:pic>
        <p:nvPicPr>
          <p:cNvPr id="15" name="Picture 14">
            <a:extLst>
              <a:ext uri="{FF2B5EF4-FFF2-40B4-BE49-F238E27FC236}">
                <a16:creationId xmlns:a16="http://schemas.microsoft.com/office/drawing/2014/main" id="{706BB9A8-69B7-45F8-AC74-37E59D7C88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3400" y="5498924"/>
            <a:ext cx="2330607" cy="914400"/>
          </a:xfrm>
          <a:prstGeom prst="rect">
            <a:avLst/>
          </a:prstGeom>
        </p:spPr>
      </p:pic>
    </p:spTree>
    <p:extLst>
      <p:ext uri="{BB962C8B-B14F-4D97-AF65-F5344CB8AC3E}">
        <p14:creationId xmlns:p14="http://schemas.microsoft.com/office/powerpoint/2010/main" val="10301212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2B6F50-70B8-3A47-AE03-C105064934C4}"/>
              </a:ext>
            </a:extLst>
          </p:cNvPr>
          <p:cNvSpPr/>
          <p:nvPr/>
        </p:nvSpPr>
        <p:spPr>
          <a:xfrm>
            <a:off x="5474838" y="1204502"/>
            <a:ext cx="3429000" cy="600164"/>
          </a:xfrm>
          <a:prstGeom prst="rect">
            <a:avLst/>
          </a:prstGeom>
        </p:spPr>
        <p:txBody>
          <a:bodyPr wrap="square">
            <a:spAutoFit/>
          </a:bodyPr>
          <a:lstStyle/>
          <a:p>
            <a:pPr algn="r"/>
            <a:r>
              <a:rPr lang="en-US" sz="3300" b="1" dirty="0">
                <a:solidFill>
                  <a:srgbClr val="E01928"/>
                </a:solidFill>
                <a:latin typeface="Arial" panose="020B0604020202020204" pitchFamily="34" charset="0"/>
                <a:cs typeface="Arial" panose="020B0604020202020204" pitchFamily="34" charset="0"/>
              </a:rPr>
              <a:t> </a:t>
            </a:r>
            <a:endParaRPr lang="en-US" sz="3300" dirty="0"/>
          </a:p>
        </p:txBody>
      </p:sp>
      <p:sp>
        <p:nvSpPr>
          <p:cNvPr id="8" name="TextBox 7">
            <a:extLst>
              <a:ext uri="{FF2B5EF4-FFF2-40B4-BE49-F238E27FC236}">
                <a16:creationId xmlns:a16="http://schemas.microsoft.com/office/drawing/2014/main" id="{7C15C604-2E63-42FE-9E31-05A74665ADA3}"/>
              </a:ext>
            </a:extLst>
          </p:cNvPr>
          <p:cNvSpPr txBox="1"/>
          <p:nvPr/>
        </p:nvSpPr>
        <p:spPr>
          <a:xfrm flipH="1">
            <a:off x="7265581" y="4010173"/>
            <a:ext cx="1686515" cy="577081"/>
          </a:xfrm>
          <a:prstGeom prst="rect">
            <a:avLst/>
          </a:prstGeom>
          <a:noFill/>
        </p:spPr>
        <p:txBody>
          <a:bodyPr wrap="square" rtlCol="0">
            <a:spAutoFit/>
          </a:bodyPr>
          <a:lstStyle/>
          <a:p>
            <a:r>
              <a:rPr lang="en-US" dirty="0">
                <a:solidFill>
                  <a:schemeClr val="bg1"/>
                </a:solidFill>
              </a:rPr>
              <a:t>October 3, 2019</a:t>
            </a:r>
          </a:p>
          <a:p>
            <a:endParaRPr lang="en-US" sz="1350" dirty="0"/>
          </a:p>
        </p:txBody>
      </p:sp>
      <p:sp>
        <p:nvSpPr>
          <p:cNvPr id="6" name="Rectangle 5">
            <a:extLst>
              <a:ext uri="{FF2B5EF4-FFF2-40B4-BE49-F238E27FC236}">
                <a16:creationId xmlns:a16="http://schemas.microsoft.com/office/drawing/2014/main" id="{9FC5BE87-D054-4431-B280-4D4CE9777C1D}"/>
              </a:ext>
            </a:extLst>
          </p:cNvPr>
          <p:cNvSpPr/>
          <p:nvPr/>
        </p:nvSpPr>
        <p:spPr>
          <a:xfrm>
            <a:off x="292594" y="1771303"/>
            <a:ext cx="8311891" cy="3170099"/>
          </a:xfrm>
          <a:prstGeom prst="rect">
            <a:avLst/>
          </a:prstGeom>
        </p:spPr>
        <p:txBody>
          <a:bodyPr wrap="square">
            <a:spAutoFit/>
          </a:bodyPr>
          <a:lstStyle/>
          <a:p>
            <a:r>
              <a:rPr lang="en-US" sz="2000" b="1" kern="2900" dirty="0" smtClean="0">
                <a:solidFill>
                  <a:srgbClr val="002060"/>
                </a:solidFill>
                <a:latin typeface="Arial" panose="020B0604020202020204" pitchFamily="34" charset="0"/>
                <a:cs typeface="Arial" panose="020B0604020202020204" pitchFamily="34" charset="0"/>
              </a:rPr>
              <a:t>Access </a:t>
            </a:r>
            <a:r>
              <a:rPr lang="en-US" sz="2000" b="1" kern="2900" dirty="0">
                <a:solidFill>
                  <a:srgbClr val="002060"/>
                </a:solidFill>
                <a:latin typeface="Arial" panose="020B0604020202020204" pitchFamily="34" charset="0"/>
                <a:cs typeface="Arial" panose="020B0604020202020204" pitchFamily="34" charset="0"/>
              </a:rPr>
              <a:t>Economic and Trade Data for Top Markets</a:t>
            </a:r>
          </a:p>
          <a:p>
            <a:r>
              <a:rPr lang="en-US" sz="2000" dirty="0">
                <a:latin typeface="Arial" panose="020B0604020202020204" pitchFamily="34" charset="0"/>
                <a:cs typeface="Arial" panose="020B0604020202020204" pitchFamily="34" charset="0"/>
                <a:hlinkClick r:id="rId3"/>
              </a:rPr>
              <a:t>http://tpis.trade.gov</a:t>
            </a:r>
            <a:endParaRPr lang="en-US" sz="2000"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r>
              <a:rPr lang="en-US" sz="2000" b="1" kern="2900" dirty="0">
                <a:solidFill>
                  <a:srgbClr val="002060"/>
                </a:solidFill>
                <a:latin typeface="Arial" panose="020B0604020202020204" pitchFamily="34" charset="0"/>
                <a:cs typeface="Arial" panose="020B0604020202020204" pitchFamily="34" charset="0"/>
              </a:rPr>
              <a:t>Identify Reduced Tariff Rates with our Free Trade Agreement (FTA) Partners</a:t>
            </a:r>
          </a:p>
          <a:p>
            <a:r>
              <a:rPr lang="en-US" sz="2000" dirty="0">
                <a:latin typeface="Arial" panose="020B0604020202020204" pitchFamily="34" charset="0"/>
                <a:cs typeface="Arial" panose="020B0604020202020204" pitchFamily="34" charset="0"/>
                <a:hlinkClick r:id="rId4"/>
              </a:rPr>
              <a:t>http://export.gov/fta/ftatarifftool/</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b="1" kern="2900" dirty="0">
                <a:solidFill>
                  <a:srgbClr val="002060"/>
                </a:solidFill>
                <a:latin typeface="Arial" panose="020B0604020202020204" pitchFamily="34" charset="0"/>
                <a:cs typeface="Arial" panose="020B0604020202020204" pitchFamily="34" charset="0"/>
              </a:rPr>
              <a:t>How to Navigate the Section 301 Tariff Process</a:t>
            </a:r>
          </a:p>
          <a:p>
            <a:r>
              <a:rPr lang="en-US" sz="2000" dirty="0">
                <a:latin typeface="Arial" panose="020B0604020202020204" pitchFamily="34" charset="0"/>
                <a:cs typeface="Arial" panose="020B0604020202020204" pitchFamily="34" charset="0"/>
                <a:hlinkClick r:id="rId5"/>
              </a:rPr>
              <a:t>https://</a:t>
            </a:r>
            <a:r>
              <a:rPr lang="en-US" sz="2000" dirty="0" smtClean="0">
                <a:latin typeface="Arial" panose="020B0604020202020204" pitchFamily="34" charset="0"/>
                <a:cs typeface="Arial" panose="020B0604020202020204" pitchFamily="34" charset="0"/>
                <a:hlinkClick r:id="rId5"/>
              </a:rPr>
              <a:t>ustr.gov/issue-areas/enforcement/section-301-investigations/search</a:t>
            </a:r>
            <a:endParaRPr lang="en-US" sz="2000" dirty="0">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2FA55713-9192-C047-9C4B-79250B366ED2}"/>
              </a:ext>
            </a:extLst>
          </p:cNvPr>
          <p:cNvSpPr txBox="1">
            <a:spLocks/>
          </p:cNvSpPr>
          <p:nvPr/>
        </p:nvSpPr>
        <p:spPr>
          <a:xfrm>
            <a:off x="292594" y="762000"/>
            <a:ext cx="8699005" cy="4517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750"/>
              </a:lnSpc>
            </a:pPr>
            <a:r>
              <a:rPr lang="en-US" sz="3300" b="1" dirty="0" smtClean="0">
                <a:solidFill>
                  <a:srgbClr val="002060"/>
                </a:solidFill>
                <a:latin typeface="Arial" panose="020B0604020202020204" pitchFamily="34" charset="0"/>
                <a:cs typeface="Arial" panose="020B0604020202020204" pitchFamily="34" charset="0"/>
              </a:rPr>
              <a:t>U.S. Government Trade Data Resources (continued)</a:t>
            </a:r>
            <a:endParaRPr lang="en-US" sz="3300" b="1" dirty="0">
              <a:solidFill>
                <a:srgbClr val="002060"/>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7D733C95-AB34-46EC-A0B4-53048F5E20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5416" y="5357842"/>
            <a:ext cx="2843784" cy="1196565"/>
          </a:xfrm>
          <a:prstGeom prst="rect">
            <a:avLst/>
          </a:prstGeom>
        </p:spPr>
      </p:pic>
      <p:pic>
        <p:nvPicPr>
          <p:cNvPr id="15" name="Picture 14">
            <a:extLst>
              <a:ext uri="{FF2B5EF4-FFF2-40B4-BE49-F238E27FC236}">
                <a16:creationId xmlns:a16="http://schemas.microsoft.com/office/drawing/2014/main" id="{706BB9A8-69B7-45F8-AC74-37E59D7C88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400" y="5498924"/>
            <a:ext cx="2330607" cy="914400"/>
          </a:xfrm>
          <a:prstGeom prst="rect">
            <a:avLst/>
          </a:prstGeom>
        </p:spPr>
      </p:pic>
      <p:pic>
        <p:nvPicPr>
          <p:cNvPr id="9" name="Picture 8"/>
          <p:cNvPicPr/>
          <p:nvPr/>
        </p:nvPicPr>
        <p:blipFill>
          <a:blip r:embed="rId8">
            <a:extLst>
              <a:ext uri="{28A0092B-C50C-407E-A947-70E740481C1C}">
                <a14:useLocalDpi xmlns:a14="http://schemas.microsoft.com/office/drawing/2010/main" val="0"/>
              </a:ext>
            </a:extLst>
          </a:blip>
          <a:stretch>
            <a:fillRect/>
          </a:stretch>
        </p:blipFill>
        <p:spPr>
          <a:xfrm>
            <a:off x="3603768" y="5453411"/>
            <a:ext cx="1651887" cy="1005425"/>
          </a:xfrm>
          <a:prstGeom prst="rect">
            <a:avLst/>
          </a:prstGeom>
        </p:spPr>
      </p:pic>
    </p:spTree>
    <p:extLst>
      <p:ext uri="{BB962C8B-B14F-4D97-AF65-F5344CB8AC3E}">
        <p14:creationId xmlns:p14="http://schemas.microsoft.com/office/powerpoint/2010/main" val="797588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4250" y="3200400"/>
            <a:ext cx="1123950" cy="1066800"/>
          </a:xfrm>
          <a:prstGeom prst="rect">
            <a:avLst/>
          </a:prstGeom>
        </p:spPr>
      </p:pic>
      <p:pic>
        <p:nvPicPr>
          <p:cNvPr id="7" name="Picture 6"/>
          <p:cNvPicPr/>
          <p:nvPr/>
        </p:nvPicPr>
        <p:blipFill rotWithShape="1">
          <a:blip r:embed="rId4" cstate="print">
            <a:extLst>
              <a:ext uri="{28A0092B-C50C-407E-A947-70E740481C1C}">
                <a14:useLocalDpi xmlns:a14="http://schemas.microsoft.com/office/drawing/2010/main" val="0"/>
              </a:ext>
            </a:extLst>
          </a:blip>
          <a:srcRect t="-1" r="10119" b="-13379"/>
          <a:stretch/>
        </p:blipFill>
        <p:spPr>
          <a:xfrm>
            <a:off x="7379494" y="1881652"/>
            <a:ext cx="1078706" cy="1166348"/>
          </a:xfrm>
          <a:prstGeom prst="rect">
            <a:avLst/>
          </a:prstGeom>
        </p:spPr>
      </p:pic>
      <p:pic>
        <p:nvPicPr>
          <p:cNvPr id="8" name="Picture 7">
            <a:extLst>
              <a:ext uri="{FF2B5EF4-FFF2-40B4-BE49-F238E27FC236}">
                <a16:creationId xmlns:a16="http://schemas.microsoft.com/office/drawing/2014/main" id="{9E3EF4E5-4090-4580-AE0D-FFDC4156D5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5257800"/>
            <a:ext cx="2843784" cy="1196565"/>
          </a:xfrm>
          <a:prstGeom prst="rect">
            <a:avLst/>
          </a:prstGeom>
        </p:spPr>
      </p:pic>
      <p:sp>
        <p:nvSpPr>
          <p:cNvPr id="9" name="Title 1">
            <a:extLst>
              <a:ext uri="{FF2B5EF4-FFF2-40B4-BE49-F238E27FC236}">
                <a16:creationId xmlns:a16="http://schemas.microsoft.com/office/drawing/2014/main" id="{2FA55713-9192-C047-9C4B-79250B366ED2}"/>
              </a:ext>
            </a:extLst>
          </p:cNvPr>
          <p:cNvSpPr>
            <a:spLocks noGrp="1"/>
          </p:cNvSpPr>
          <p:nvPr>
            <p:ph type="ctrTitle"/>
          </p:nvPr>
        </p:nvSpPr>
        <p:spPr>
          <a:xfrm>
            <a:off x="292595" y="762000"/>
            <a:ext cx="6542158" cy="451781"/>
          </a:xfrm>
        </p:spPr>
        <p:txBody>
          <a:bodyPr>
            <a:noAutofit/>
          </a:bodyPr>
          <a:lstStyle/>
          <a:p>
            <a:pPr algn="l">
              <a:lnSpc>
                <a:spcPts val="3750"/>
              </a:lnSpc>
            </a:pPr>
            <a:r>
              <a:rPr lang="en-US" sz="3300" b="1" dirty="0" smtClean="0">
                <a:solidFill>
                  <a:srgbClr val="002060"/>
                </a:solidFill>
                <a:latin typeface="Arial" panose="020B0604020202020204" pitchFamily="34" charset="0"/>
                <a:cs typeface="Arial" panose="020B0604020202020204" pitchFamily="34" charset="0"/>
              </a:rPr>
              <a:t>Today’s Speakers (continued)</a:t>
            </a:r>
            <a:endParaRPr lang="en-US" sz="3300" b="1" dirty="0">
              <a:solidFill>
                <a:srgbClr val="002060"/>
              </a:solidFill>
              <a:latin typeface="Arial" panose="020B0604020202020204" pitchFamily="34" charset="0"/>
              <a:cs typeface="Arial" panose="020B0604020202020204" pitchFamily="34" charset="0"/>
            </a:endParaRPr>
          </a:p>
        </p:txBody>
      </p:sp>
      <p:sp>
        <p:nvSpPr>
          <p:cNvPr id="11" name="Rectangle 10"/>
          <p:cNvSpPr/>
          <p:nvPr/>
        </p:nvSpPr>
        <p:spPr>
          <a:xfrm>
            <a:off x="454700" y="1752600"/>
            <a:ext cx="7897416" cy="2308324"/>
          </a:xfrm>
          <a:prstGeom prst="rect">
            <a:avLst/>
          </a:prstGeom>
        </p:spPr>
        <p:txBody>
          <a:bodyPr wrap="square">
            <a:spAutoFit/>
          </a:bodyPr>
          <a:lstStyle/>
          <a:p>
            <a:r>
              <a:rPr lang="en-US" b="1" dirty="0" smtClean="0">
                <a:solidFill>
                  <a:srgbClr val="002060"/>
                </a:solidFill>
                <a:latin typeface="Arial" panose="020B0604020202020204" pitchFamily="34" charset="0"/>
                <a:cs typeface="Arial" panose="020B0604020202020204" pitchFamily="34" charset="0"/>
              </a:rPr>
              <a:t>Presenters</a:t>
            </a:r>
            <a:r>
              <a:rPr lang="en-US" b="1" dirty="0">
                <a:solidFill>
                  <a:srgbClr val="002060"/>
                </a:solidFill>
                <a:latin typeface="Arial" panose="020B0604020202020204" pitchFamily="34" charset="0"/>
                <a:cs typeface="Arial" panose="020B0604020202020204" pitchFamily="34" charset="0"/>
              </a:rPr>
              <a:t>:	</a:t>
            </a:r>
            <a:r>
              <a:rPr lang="en-US" b="1" dirty="0" smtClean="0">
                <a:solidFill>
                  <a:srgbClr val="002060"/>
                </a:solidFill>
                <a:latin typeface="Arial" panose="020B0604020202020204" pitchFamily="34" charset="0"/>
                <a:cs typeface="Arial" panose="020B0604020202020204" pitchFamily="34" charset="0"/>
              </a:rPr>
              <a:t>Tracy </a:t>
            </a:r>
            <a:r>
              <a:rPr lang="en-US" b="1" dirty="0" err="1" smtClean="0">
                <a:solidFill>
                  <a:srgbClr val="002060"/>
                </a:solidFill>
                <a:latin typeface="Arial" panose="020B0604020202020204" pitchFamily="34" charset="0"/>
                <a:cs typeface="Arial" panose="020B0604020202020204" pitchFamily="34" charset="0"/>
              </a:rPr>
              <a:t>Gerstle</a:t>
            </a:r>
            <a:r>
              <a:rPr lang="en-US" dirty="0" smtClean="0">
                <a:solidFill>
                  <a:srgbClr val="002060"/>
                </a:solidFill>
                <a:latin typeface="Arial" panose="020B0604020202020204" pitchFamily="34" charset="0"/>
                <a:cs typeface="Arial" panose="020B0604020202020204" pitchFamily="34" charset="0"/>
              </a:rPr>
              <a:t>, International Trade Specialist</a:t>
            </a:r>
            <a:endParaRPr lang="en-US" dirty="0">
              <a:solidFill>
                <a:srgbClr val="002060"/>
              </a:solidFill>
              <a:latin typeface="Arial" panose="020B0604020202020204" pitchFamily="34" charset="0"/>
              <a:cs typeface="Arial" panose="020B0604020202020204" pitchFamily="34" charset="0"/>
            </a:endParaRPr>
          </a:p>
          <a:p>
            <a:r>
              <a:rPr lang="en-US" dirty="0" smtClean="0">
                <a:solidFill>
                  <a:srgbClr val="002060"/>
                </a:solidFill>
                <a:latin typeface="Arial" panose="020B0604020202020204" pitchFamily="34" charset="0"/>
                <a:cs typeface="Arial" panose="020B0604020202020204" pitchFamily="34" charset="0"/>
              </a:rPr>
              <a:t>		Office of Materials Industries</a:t>
            </a:r>
            <a:endParaRPr lang="en-US" dirty="0">
              <a:solidFill>
                <a:srgbClr val="002060"/>
              </a:solidFill>
              <a:latin typeface="Arial" panose="020B0604020202020204" pitchFamily="34" charset="0"/>
              <a:cs typeface="Arial" panose="020B0604020202020204" pitchFamily="34" charset="0"/>
            </a:endParaRPr>
          </a:p>
          <a:p>
            <a:r>
              <a:rPr lang="en-US" dirty="0" smtClean="0">
                <a:solidFill>
                  <a:srgbClr val="002060"/>
                </a:solidFill>
                <a:latin typeface="Arial" panose="020B0604020202020204" pitchFamily="34" charset="0"/>
                <a:cs typeface="Arial" panose="020B0604020202020204" pitchFamily="34" charset="0"/>
              </a:rPr>
              <a:t>		International Trade Administration</a:t>
            </a:r>
            <a:endParaRPr lang="en-US" dirty="0">
              <a:solidFill>
                <a:srgbClr val="002060"/>
              </a:solidFill>
              <a:latin typeface="Arial" panose="020B0604020202020204" pitchFamily="34" charset="0"/>
              <a:cs typeface="Arial" panose="020B0604020202020204" pitchFamily="34" charset="0"/>
            </a:endParaRPr>
          </a:p>
          <a:p>
            <a:endParaRPr lang="en-US" dirty="0">
              <a:solidFill>
                <a:srgbClr val="002060"/>
              </a:solidFill>
              <a:latin typeface="Arial" panose="020B0604020202020204" pitchFamily="34" charset="0"/>
              <a:cs typeface="Arial" panose="020B0604020202020204" pitchFamily="34" charset="0"/>
            </a:endParaRPr>
          </a:p>
          <a:p>
            <a:r>
              <a:rPr lang="en-US" b="1" dirty="0">
                <a:solidFill>
                  <a:srgbClr val="002060"/>
                </a:solidFill>
                <a:latin typeface="Arial" panose="020B0604020202020204" pitchFamily="34" charset="0"/>
                <a:cs typeface="Arial" panose="020B0604020202020204" pitchFamily="34" charset="0"/>
              </a:rPr>
              <a:t>		</a:t>
            </a:r>
            <a:endParaRPr lang="en-US" b="1" dirty="0" smtClean="0">
              <a:solidFill>
                <a:srgbClr val="002060"/>
              </a:solidFill>
              <a:latin typeface="Arial" panose="020B0604020202020204" pitchFamily="34" charset="0"/>
              <a:cs typeface="Arial" panose="020B0604020202020204" pitchFamily="34" charset="0"/>
            </a:endParaRPr>
          </a:p>
          <a:p>
            <a:r>
              <a:rPr lang="en-US" b="1" dirty="0">
                <a:solidFill>
                  <a:srgbClr val="002060"/>
                </a:solidFill>
                <a:latin typeface="Arial" panose="020B0604020202020204" pitchFamily="34" charset="0"/>
                <a:cs typeface="Arial" panose="020B0604020202020204" pitchFamily="34" charset="0"/>
              </a:rPr>
              <a:t>	</a:t>
            </a:r>
            <a:r>
              <a:rPr lang="en-US" b="1" dirty="0" smtClean="0">
                <a:solidFill>
                  <a:srgbClr val="002060"/>
                </a:solidFill>
                <a:latin typeface="Arial" panose="020B0604020202020204" pitchFamily="34" charset="0"/>
                <a:cs typeface="Arial" panose="020B0604020202020204" pitchFamily="34" charset="0"/>
              </a:rPr>
              <a:t>	John </a:t>
            </a:r>
            <a:r>
              <a:rPr lang="en-US" b="1" dirty="0" err="1" smtClean="0">
                <a:solidFill>
                  <a:srgbClr val="002060"/>
                </a:solidFill>
                <a:latin typeface="Arial" panose="020B0604020202020204" pitchFamily="34" charset="0"/>
                <a:cs typeface="Arial" panose="020B0604020202020204" pitchFamily="34" charset="0"/>
              </a:rPr>
              <a:t>Meakem</a:t>
            </a:r>
            <a:r>
              <a:rPr lang="en-US" dirty="0" smtClean="0">
                <a:solidFill>
                  <a:srgbClr val="002060"/>
                </a:solidFill>
                <a:latin typeface="Arial" panose="020B0604020202020204" pitchFamily="34" charset="0"/>
                <a:cs typeface="Arial" panose="020B0604020202020204" pitchFamily="34" charset="0"/>
              </a:rPr>
              <a:t>, International Trade Specialist</a:t>
            </a:r>
            <a:endParaRPr lang="en-US" dirty="0">
              <a:solidFill>
                <a:srgbClr val="002060"/>
              </a:solidFill>
              <a:latin typeface="Arial" panose="020B0604020202020204" pitchFamily="34" charset="0"/>
              <a:cs typeface="Arial" panose="020B0604020202020204" pitchFamily="34" charset="0"/>
            </a:endParaRPr>
          </a:p>
          <a:p>
            <a:r>
              <a:rPr lang="en-US" dirty="0">
                <a:solidFill>
                  <a:srgbClr val="002060"/>
                </a:solidFill>
                <a:latin typeface="Arial" panose="020B0604020202020204" pitchFamily="34" charset="0"/>
                <a:cs typeface="Arial" panose="020B0604020202020204" pitchFamily="34" charset="0"/>
              </a:rPr>
              <a:t>		Office of Materials Industries</a:t>
            </a:r>
          </a:p>
          <a:p>
            <a:r>
              <a:rPr lang="en-US" dirty="0">
                <a:solidFill>
                  <a:srgbClr val="002060"/>
                </a:solidFill>
                <a:latin typeface="Arial" panose="020B0604020202020204" pitchFamily="34" charset="0"/>
                <a:cs typeface="Arial" panose="020B0604020202020204" pitchFamily="34" charset="0"/>
              </a:rPr>
              <a:t>		International Trade Administration</a:t>
            </a:r>
          </a:p>
        </p:txBody>
      </p:sp>
    </p:spTree>
    <p:extLst>
      <p:ext uri="{BB962C8B-B14F-4D97-AF65-F5344CB8AC3E}">
        <p14:creationId xmlns:p14="http://schemas.microsoft.com/office/powerpoint/2010/main" val="1760461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55713-9192-C047-9C4B-79250B366ED2}"/>
              </a:ext>
            </a:extLst>
          </p:cNvPr>
          <p:cNvSpPr>
            <a:spLocks noGrp="1"/>
          </p:cNvSpPr>
          <p:nvPr>
            <p:ph type="ctrTitle"/>
          </p:nvPr>
        </p:nvSpPr>
        <p:spPr>
          <a:xfrm>
            <a:off x="292595" y="762000"/>
            <a:ext cx="6542158" cy="451781"/>
          </a:xfrm>
        </p:spPr>
        <p:txBody>
          <a:bodyPr>
            <a:noAutofit/>
          </a:bodyPr>
          <a:lstStyle/>
          <a:p>
            <a:pPr algn="l">
              <a:lnSpc>
                <a:spcPts val="3750"/>
              </a:lnSpc>
            </a:pPr>
            <a:r>
              <a:rPr lang="en-US" sz="3300" b="1" dirty="0">
                <a:solidFill>
                  <a:srgbClr val="002060"/>
                </a:solidFill>
                <a:latin typeface="Arial" panose="020B0604020202020204" pitchFamily="34" charset="0"/>
                <a:cs typeface="Arial" panose="020B0604020202020204" pitchFamily="34" charset="0"/>
              </a:rPr>
              <a:t>Today’s Agenda</a:t>
            </a:r>
          </a:p>
        </p:txBody>
      </p:sp>
      <p:sp>
        <p:nvSpPr>
          <p:cNvPr id="4" name="Rectangle 3">
            <a:extLst>
              <a:ext uri="{FF2B5EF4-FFF2-40B4-BE49-F238E27FC236}">
                <a16:creationId xmlns:a16="http://schemas.microsoft.com/office/drawing/2014/main" id="{042B6F50-70B8-3A47-AE03-C105064934C4}"/>
              </a:ext>
            </a:extLst>
          </p:cNvPr>
          <p:cNvSpPr/>
          <p:nvPr/>
        </p:nvSpPr>
        <p:spPr>
          <a:xfrm>
            <a:off x="5474838" y="1204502"/>
            <a:ext cx="3429000" cy="600164"/>
          </a:xfrm>
          <a:prstGeom prst="rect">
            <a:avLst/>
          </a:prstGeom>
        </p:spPr>
        <p:txBody>
          <a:bodyPr wrap="square">
            <a:spAutoFit/>
          </a:bodyPr>
          <a:lstStyle/>
          <a:p>
            <a:pPr algn="r"/>
            <a:r>
              <a:rPr lang="en-US" sz="3300" b="1" dirty="0">
                <a:solidFill>
                  <a:srgbClr val="E01928"/>
                </a:solidFill>
                <a:latin typeface="Arial" panose="020B0604020202020204" pitchFamily="34" charset="0"/>
                <a:cs typeface="Arial" panose="020B0604020202020204" pitchFamily="34" charset="0"/>
              </a:rPr>
              <a:t> </a:t>
            </a:r>
            <a:endParaRPr lang="en-US" sz="3300" dirty="0"/>
          </a:p>
        </p:txBody>
      </p:sp>
      <p:pic>
        <p:nvPicPr>
          <p:cNvPr id="17" name="Picture 16"/>
          <p:cNvPicPr/>
          <p:nvPr/>
        </p:nvPicPr>
        <p:blipFill>
          <a:blip r:embed="rId3">
            <a:extLst>
              <a:ext uri="{28A0092B-C50C-407E-A947-70E740481C1C}">
                <a14:useLocalDpi xmlns:a14="http://schemas.microsoft.com/office/drawing/2010/main" val="0"/>
              </a:ext>
            </a:extLst>
          </a:blip>
          <a:stretch>
            <a:fillRect/>
          </a:stretch>
        </p:blipFill>
        <p:spPr>
          <a:xfrm>
            <a:off x="7234636" y="381000"/>
            <a:ext cx="1651887" cy="1005425"/>
          </a:xfrm>
          <a:prstGeom prst="rect">
            <a:avLst/>
          </a:prstGeom>
        </p:spPr>
      </p:pic>
      <p:sp>
        <p:nvSpPr>
          <p:cNvPr id="5" name="TextBox 4">
            <a:extLst>
              <a:ext uri="{FF2B5EF4-FFF2-40B4-BE49-F238E27FC236}">
                <a16:creationId xmlns:a16="http://schemas.microsoft.com/office/drawing/2014/main" id="{A75B6ACD-01D2-47A5-A237-DD46DF813486}"/>
              </a:ext>
            </a:extLst>
          </p:cNvPr>
          <p:cNvSpPr txBox="1"/>
          <p:nvPr/>
        </p:nvSpPr>
        <p:spPr>
          <a:xfrm>
            <a:off x="7123697" y="2344961"/>
            <a:ext cx="1873766" cy="1569660"/>
          </a:xfrm>
          <a:prstGeom prst="rect">
            <a:avLst/>
          </a:prstGeom>
          <a:noFill/>
        </p:spPr>
        <p:txBody>
          <a:bodyPr wrap="square" rtlCol="0">
            <a:spAutoFit/>
          </a:bodyPr>
          <a:lstStyle/>
          <a:p>
            <a:pPr algn="ctr"/>
            <a:r>
              <a:rPr lang="en-US" b="1" u="sng" dirty="0">
                <a:solidFill>
                  <a:schemeClr val="bg1"/>
                </a:solidFill>
                <a:latin typeface="Arial" panose="020B0604020202020204" pitchFamily="34" charset="0"/>
                <a:cs typeface="Arial" panose="020B0604020202020204" pitchFamily="34" charset="0"/>
              </a:rPr>
              <a:t>Webinar</a:t>
            </a:r>
          </a:p>
          <a:p>
            <a:pPr algn="ctr"/>
            <a:r>
              <a:rPr lang="en-US" sz="600" b="1" dirty="0">
                <a:solidFill>
                  <a:schemeClr val="bg1"/>
                </a:solidFill>
                <a:latin typeface="Arial" panose="020B0604020202020204" pitchFamily="34" charset="0"/>
                <a:cs typeface="Arial" panose="020B0604020202020204" pitchFamily="34" charset="0"/>
              </a:rPr>
              <a:t>   </a:t>
            </a:r>
          </a:p>
          <a:p>
            <a:pPr algn="ctr"/>
            <a:r>
              <a:rPr lang="en-US" b="1" dirty="0">
                <a:solidFill>
                  <a:schemeClr val="bg1"/>
                </a:solidFill>
                <a:latin typeface="Arial" panose="020B0604020202020204" pitchFamily="34" charset="0"/>
                <a:cs typeface="Arial" panose="020B0604020202020204" pitchFamily="34" charset="0"/>
              </a:rPr>
              <a:t> </a:t>
            </a:r>
            <a:r>
              <a:rPr lang="en-US" b="1" i="1" dirty="0">
                <a:solidFill>
                  <a:schemeClr val="bg1"/>
                </a:solidFill>
                <a:latin typeface="Arial" panose="020B0604020202020204" pitchFamily="34" charset="0"/>
                <a:cs typeface="Arial" panose="020B0604020202020204" pitchFamily="34" charset="0"/>
              </a:rPr>
              <a:t>Government Resources to Increase Your Export Sales</a:t>
            </a:r>
            <a:endParaRPr lang="en-US" i="1" dirty="0">
              <a:solidFill>
                <a:schemeClr val="bg1"/>
              </a:solidFill>
            </a:endParaRPr>
          </a:p>
        </p:txBody>
      </p:sp>
      <p:sp>
        <p:nvSpPr>
          <p:cNvPr id="8" name="TextBox 7">
            <a:extLst>
              <a:ext uri="{FF2B5EF4-FFF2-40B4-BE49-F238E27FC236}">
                <a16:creationId xmlns:a16="http://schemas.microsoft.com/office/drawing/2014/main" id="{7C15C604-2E63-42FE-9E31-05A74665ADA3}"/>
              </a:ext>
            </a:extLst>
          </p:cNvPr>
          <p:cNvSpPr txBox="1"/>
          <p:nvPr/>
        </p:nvSpPr>
        <p:spPr>
          <a:xfrm flipH="1">
            <a:off x="7265581" y="4010173"/>
            <a:ext cx="1686515" cy="577081"/>
          </a:xfrm>
          <a:prstGeom prst="rect">
            <a:avLst/>
          </a:prstGeom>
          <a:noFill/>
        </p:spPr>
        <p:txBody>
          <a:bodyPr wrap="square" rtlCol="0">
            <a:spAutoFit/>
          </a:bodyPr>
          <a:lstStyle/>
          <a:p>
            <a:r>
              <a:rPr lang="en-US" dirty="0">
                <a:solidFill>
                  <a:schemeClr val="bg1"/>
                </a:solidFill>
              </a:rPr>
              <a:t>October 3, 2019</a:t>
            </a:r>
          </a:p>
          <a:p>
            <a:endParaRPr lang="en-US" sz="1350" dirty="0"/>
          </a:p>
        </p:txBody>
      </p:sp>
      <p:sp>
        <p:nvSpPr>
          <p:cNvPr id="10" name="Rectangle 9">
            <a:extLst>
              <a:ext uri="{FF2B5EF4-FFF2-40B4-BE49-F238E27FC236}">
                <a16:creationId xmlns:a16="http://schemas.microsoft.com/office/drawing/2014/main" id="{217FAB1A-C8A6-4A24-8A90-E5A259A84854}"/>
              </a:ext>
            </a:extLst>
          </p:cNvPr>
          <p:cNvSpPr/>
          <p:nvPr/>
        </p:nvSpPr>
        <p:spPr>
          <a:xfrm>
            <a:off x="764498" y="1752600"/>
            <a:ext cx="8038475" cy="3105466"/>
          </a:xfrm>
          <a:prstGeom prst="rect">
            <a:avLst/>
          </a:prstGeom>
        </p:spPr>
        <p:txBody>
          <a:bodyPr wrap="square">
            <a:spAutoFit/>
          </a:bodyPr>
          <a:lstStyle/>
          <a:p>
            <a:pPr marL="285750" indent="-285750">
              <a:lnSpc>
                <a:spcPct val="110000"/>
              </a:lnSpc>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Introduction to Online Databases and Data </a:t>
            </a:r>
            <a:r>
              <a:rPr lang="en-US" sz="2000" dirty="0" smtClean="0">
                <a:solidFill>
                  <a:srgbClr val="002060"/>
                </a:solidFill>
                <a:latin typeface="Arial" panose="020B0604020202020204" pitchFamily="34" charset="0"/>
                <a:cs typeface="Arial" panose="020B0604020202020204" pitchFamily="34" charset="0"/>
              </a:rPr>
              <a:t>Analyses Tools</a:t>
            </a:r>
            <a:endParaRPr lang="en-US" sz="2000" dirty="0">
              <a:solidFill>
                <a:srgbClr val="002060"/>
              </a:solidFill>
              <a:latin typeface="Arial" panose="020B0604020202020204" pitchFamily="34" charset="0"/>
              <a:cs typeface="Arial" panose="020B0604020202020204" pitchFamily="34" charset="0"/>
            </a:endParaRPr>
          </a:p>
          <a:p>
            <a:pPr>
              <a:lnSpc>
                <a:spcPct val="110000"/>
              </a:lnSpc>
            </a:pPr>
            <a:endParaRPr lang="en-US" sz="2000" dirty="0">
              <a:solidFill>
                <a:srgbClr val="002060"/>
              </a:solidFill>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Examples of Tools in Action</a:t>
            </a:r>
          </a:p>
          <a:p>
            <a:pPr>
              <a:lnSpc>
                <a:spcPct val="110000"/>
              </a:lnSpc>
            </a:pPr>
            <a:endParaRPr lang="en-US" sz="2000" dirty="0">
              <a:solidFill>
                <a:srgbClr val="002060"/>
              </a:solidFill>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Products and Services ITA Offers to Promote Exports and Facilitate Trade </a:t>
            </a:r>
          </a:p>
          <a:p>
            <a:pPr>
              <a:lnSpc>
                <a:spcPct val="110000"/>
              </a:lnSpc>
            </a:pPr>
            <a:endParaRPr lang="en-US" sz="2000" dirty="0">
              <a:solidFill>
                <a:srgbClr val="002060"/>
              </a:solidFill>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Questions and </a:t>
            </a:r>
            <a:r>
              <a:rPr lang="en-US" sz="2000" dirty="0" smtClean="0">
                <a:solidFill>
                  <a:srgbClr val="002060"/>
                </a:solidFill>
                <a:latin typeface="Arial" panose="020B0604020202020204" pitchFamily="34" charset="0"/>
                <a:cs typeface="Arial" panose="020B0604020202020204" pitchFamily="34" charset="0"/>
              </a:rPr>
              <a:t>Answers</a:t>
            </a:r>
            <a:endParaRPr lang="en-US" dirty="0">
              <a:solidFill>
                <a:srgbClr val="002060"/>
              </a:solidFill>
              <a:latin typeface="Arial" panose="020B0604020202020204" pitchFamily="34" charset="0"/>
              <a:cs typeface="Arial" panose="020B0604020202020204" pitchFamily="34" charset="0"/>
            </a:endParaRPr>
          </a:p>
          <a:p>
            <a:pPr>
              <a:lnSpc>
                <a:spcPct val="110000"/>
              </a:lnSpc>
            </a:pPr>
            <a:endParaRPr lang="en-US" b="1" dirty="0">
              <a:solidFill>
                <a:srgbClr val="00206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7D733C95-AB34-46EC-A0B4-53048F5E20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5416" y="5357842"/>
            <a:ext cx="2843784" cy="1196565"/>
          </a:xfrm>
          <a:prstGeom prst="rect">
            <a:avLst/>
          </a:prstGeom>
        </p:spPr>
      </p:pic>
      <p:pic>
        <p:nvPicPr>
          <p:cNvPr id="11" name="Picture 10">
            <a:extLst>
              <a:ext uri="{FF2B5EF4-FFF2-40B4-BE49-F238E27FC236}">
                <a16:creationId xmlns:a16="http://schemas.microsoft.com/office/drawing/2014/main" id="{706BB9A8-69B7-45F8-AC74-37E59D7C88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5498924"/>
            <a:ext cx="2330607" cy="914400"/>
          </a:xfrm>
          <a:prstGeom prst="rect">
            <a:avLst/>
          </a:prstGeom>
        </p:spPr>
      </p:pic>
    </p:spTree>
    <p:extLst>
      <p:ext uri="{BB962C8B-B14F-4D97-AF65-F5344CB8AC3E}">
        <p14:creationId xmlns:p14="http://schemas.microsoft.com/office/powerpoint/2010/main" val="1069865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954429"/>
            <a:ext cx="7886700" cy="3263504"/>
          </a:xfrm>
        </p:spPr>
        <p:txBody>
          <a:bodyPr>
            <a:normAutofit/>
          </a:bodyPr>
          <a:lstStyle/>
          <a:p>
            <a:pPr marL="0" indent="0">
              <a:spcBef>
                <a:spcPts val="0"/>
              </a:spcBef>
              <a:buNone/>
            </a:pPr>
            <a:r>
              <a:rPr lang="en-US" sz="2000" b="1" dirty="0">
                <a:solidFill>
                  <a:srgbClr val="002060"/>
                </a:solidFill>
                <a:latin typeface="Arial" panose="020B0604020202020204" pitchFamily="34" charset="0"/>
                <a:cs typeface="Arial" panose="020B0604020202020204" pitchFamily="34" charset="0"/>
              </a:rPr>
              <a:t>Mayumi </a:t>
            </a:r>
            <a:r>
              <a:rPr lang="en-US" sz="2000" b="1" dirty="0" smtClean="0">
                <a:solidFill>
                  <a:srgbClr val="002060"/>
                </a:solidFill>
                <a:latin typeface="Arial" panose="020B0604020202020204" pitchFamily="34" charset="0"/>
                <a:cs typeface="Arial" panose="020B0604020202020204" pitchFamily="34" charset="0"/>
              </a:rPr>
              <a:t>Escalante</a:t>
            </a:r>
            <a:r>
              <a:rPr lang="en-US" sz="2000" dirty="0" smtClean="0">
                <a:solidFill>
                  <a:srgbClr val="002060"/>
                </a:solidFill>
                <a:latin typeface="Arial" panose="020B0604020202020204" pitchFamily="34" charset="0"/>
                <a:cs typeface="Arial" panose="020B0604020202020204" pitchFamily="34" charset="0"/>
              </a:rPr>
              <a:t>, Classification </a:t>
            </a:r>
            <a:r>
              <a:rPr lang="en-US" sz="2000" dirty="0">
                <a:solidFill>
                  <a:srgbClr val="002060"/>
                </a:solidFill>
                <a:latin typeface="Arial" panose="020B0604020202020204" pitchFamily="34" charset="0"/>
                <a:cs typeface="Arial" panose="020B0604020202020204" pitchFamily="34" charset="0"/>
              </a:rPr>
              <a:t>Section Chief</a:t>
            </a:r>
          </a:p>
          <a:p>
            <a:pPr marL="0" indent="0">
              <a:spcBef>
                <a:spcPts val="0"/>
              </a:spcBef>
              <a:buNone/>
            </a:pPr>
            <a:r>
              <a:rPr lang="en-US" sz="2000" dirty="0">
                <a:solidFill>
                  <a:srgbClr val="002060"/>
                </a:solidFill>
                <a:latin typeface="Arial" panose="020B0604020202020204" pitchFamily="34" charset="0"/>
                <a:cs typeface="Arial" panose="020B0604020202020204" pitchFamily="34" charset="0"/>
              </a:rPr>
              <a:t>International Trade Indicator Micro Analysis Branch</a:t>
            </a:r>
          </a:p>
          <a:p>
            <a:pPr marL="0" indent="0">
              <a:spcBef>
                <a:spcPts val="0"/>
              </a:spcBef>
              <a:buNone/>
            </a:pPr>
            <a:r>
              <a:rPr lang="en-US" sz="2000" dirty="0">
                <a:solidFill>
                  <a:srgbClr val="002060"/>
                </a:solidFill>
                <a:latin typeface="Arial" panose="020B0604020202020204" pitchFamily="34" charset="0"/>
                <a:cs typeface="Arial" panose="020B0604020202020204" pitchFamily="34" charset="0"/>
              </a:rPr>
              <a:t>Economic Indicators Division</a:t>
            </a:r>
          </a:p>
          <a:p>
            <a:pPr marL="0" indent="0">
              <a:buNone/>
            </a:pPr>
            <a:r>
              <a:rPr lang="en-US" sz="2000" dirty="0">
                <a:solidFill>
                  <a:srgbClr val="002060"/>
                </a:solidFill>
                <a:latin typeface="Arial" panose="020B0604020202020204" pitchFamily="34" charset="0"/>
                <a:cs typeface="Arial" panose="020B0604020202020204" pitchFamily="34" charset="0"/>
              </a:rPr>
              <a:t>Email:  </a:t>
            </a:r>
            <a:r>
              <a:rPr lang="en-US" sz="2000" dirty="0">
                <a:solidFill>
                  <a:srgbClr val="002060"/>
                </a:solidFill>
                <a:latin typeface="Arial" panose="020B0604020202020204" pitchFamily="34" charset="0"/>
                <a:cs typeface="Arial" panose="020B0604020202020204" pitchFamily="34" charset="0"/>
                <a:hlinkClick r:id="rId3"/>
              </a:rPr>
              <a:t>mayumi.hairston.escalante@census.gov</a:t>
            </a:r>
            <a:endParaRPr lang="en-US" sz="2000" dirty="0">
              <a:solidFill>
                <a:srgbClr val="002060"/>
              </a:solidFill>
              <a:latin typeface="Arial" panose="020B0604020202020204" pitchFamily="34" charset="0"/>
              <a:cs typeface="Arial" panose="020B0604020202020204" pitchFamily="34" charset="0"/>
            </a:endParaRPr>
          </a:p>
          <a:p>
            <a:pPr marL="0" indent="0">
              <a:buNone/>
            </a:pPr>
            <a:r>
              <a:rPr lang="en-US" sz="2000" dirty="0">
                <a:solidFill>
                  <a:srgbClr val="002060"/>
                </a:solidFill>
                <a:latin typeface="Arial" panose="020B0604020202020204" pitchFamily="34" charset="0"/>
                <a:cs typeface="Arial" panose="020B0604020202020204" pitchFamily="34" charset="0"/>
              </a:rPr>
              <a:t>Phone:  301-763-7061</a:t>
            </a:r>
          </a:p>
          <a:p>
            <a:pPr marL="0" indent="0">
              <a:buNone/>
            </a:pPr>
            <a:endParaRPr lang="en-US" sz="2000" dirty="0">
              <a:solidFill>
                <a:srgbClr val="002060"/>
              </a:solidFill>
              <a:latin typeface="Arial" panose="020B0604020202020204" pitchFamily="34" charset="0"/>
              <a:cs typeface="Arial" panose="020B0604020202020204" pitchFamily="34" charset="0"/>
            </a:endParaRPr>
          </a:p>
          <a:p>
            <a:pPr marL="0" indent="0">
              <a:buNone/>
            </a:pPr>
            <a:r>
              <a:rPr lang="en-US" sz="2000" dirty="0">
                <a:solidFill>
                  <a:srgbClr val="002060"/>
                </a:solidFill>
                <a:latin typeface="Arial" panose="020B0604020202020204" pitchFamily="34" charset="0"/>
                <a:cs typeface="Arial" panose="020B0604020202020204" pitchFamily="34" charset="0"/>
              </a:rPr>
              <a:t>Branch line: 1-800-549-0595; Option #2</a:t>
            </a:r>
          </a:p>
          <a:p>
            <a:pPr marL="0" indent="0">
              <a:buNone/>
            </a:pPr>
            <a:r>
              <a:rPr lang="en-US" sz="2000" dirty="0">
                <a:solidFill>
                  <a:srgbClr val="002060"/>
                </a:solidFill>
                <a:latin typeface="Arial" panose="020B0604020202020204" pitchFamily="34" charset="0"/>
                <a:cs typeface="Arial" panose="020B0604020202020204" pitchFamily="34" charset="0"/>
              </a:rPr>
              <a:t>Branch email: </a:t>
            </a:r>
            <a:r>
              <a:rPr lang="en-US" sz="2000" dirty="0" smtClean="0">
                <a:solidFill>
                  <a:srgbClr val="002060"/>
                </a:solidFill>
                <a:latin typeface="Arial" panose="020B0604020202020204" pitchFamily="34" charset="0"/>
                <a:cs typeface="Arial" panose="020B0604020202020204" pitchFamily="34" charset="0"/>
                <a:hlinkClick r:id="rId4"/>
              </a:rPr>
              <a:t>eid.scheduleb@census.gov</a:t>
            </a:r>
            <a:endParaRPr lang="en-US" sz="2000" dirty="0" smtClean="0">
              <a:solidFill>
                <a:srgbClr val="002060"/>
              </a:solidFill>
              <a:latin typeface="Arial" panose="020B0604020202020204" pitchFamily="34" charset="0"/>
              <a:cs typeface="Arial" panose="020B0604020202020204" pitchFamily="34" charset="0"/>
            </a:endParaRPr>
          </a:p>
          <a:p>
            <a:pPr marL="0" indent="0">
              <a:buNone/>
            </a:pPr>
            <a:endParaRPr lang="en-US" sz="2000" dirty="0">
              <a:solidFill>
                <a:srgbClr val="002060"/>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FA55713-9192-C047-9C4B-79250B366ED2}"/>
              </a:ext>
            </a:extLst>
          </p:cNvPr>
          <p:cNvSpPr txBox="1">
            <a:spLocks/>
          </p:cNvSpPr>
          <p:nvPr/>
        </p:nvSpPr>
        <p:spPr>
          <a:xfrm>
            <a:off x="292594" y="762000"/>
            <a:ext cx="8699005" cy="4517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750"/>
              </a:lnSpc>
            </a:pPr>
            <a:r>
              <a:rPr lang="en-US" sz="3300" b="1" dirty="0" smtClean="0">
                <a:solidFill>
                  <a:srgbClr val="002060"/>
                </a:solidFill>
                <a:latin typeface="Arial" panose="020B0604020202020204" pitchFamily="34" charset="0"/>
                <a:cs typeface="Arial" panose="020B0604020202020204" pitchFamily="34" charset="0"/>
              </a:rPr>
              <a:t>Schedule B Classification Search Tool</a:t>
            </a:r>
            <a:endParaRPr lang="en-US" sz="3300" b="1" dirty="0">
              <a:solidFill>
                <a:srgbClr val="00206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06BB9A8-69B7-45F8-AC74-37E59D7C88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5498924"/>
            <a:ext cx="2330607" cy="914400"/>
          </a:xfrm>
          <a:prstGeom prst="rect">
            <a:avLst/>
          </a:prstGeom>
        </p:spPr>
      </p:pic>
    </p:spTree>
    <p:extLst>
      <p:ext uri="{BB962C8B-B14F-4D97-AF65-F5344CB8AC3E}">
        <p14:creationId xmlns:p14="http://schemas.microsoft.com/office/powerpoint/2010/main" val="1884758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8644" r="1586" b="31219"/>
          <a:stretch/>
        </p:blipFill>
        <p:spPr>
          <a:xfrm>
            <a:off x="253745" y="2268912"/>
            <a:ext cx="8550012" cy="2938779"/>
          </a:xfrm>
          <a:prstGeom prst="rect">
            <a:avLst/>
          </a:prstGeom>
        </p:spPr>
      </p:pic>
      <p:sp>
        <p:nvSpPr>
          <p:cNvPr id="6" name="Title 1"/>
          <p:cNvSpPr txBox="1">
            <a:spLocks/>
          </p:cNvSpPr>
          <p:nvPr/>
        </p:nvSpPr>
        <p:spPr>
          <a:xfrm>
            <a:off x="253746" y="1070219"/>
            <a:ext cx="7886700" cy="5143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en-US" sz="3300" dirty="0">
              <a:solidFill>
                <a:srgbClr val="164EA0"/>
              </a:solidFill>
              <a:effectLst>
                <a:outerShdw blurRad="38100" dist="38100" dir="2700000" algn="tl">
                  <a:srgbClr val="000000">
                    <a:alpha val="43137"/>
                  </a:srgbClr>
                </a:outerShdw>
              </a:effectLst>
              <a:latin typeface="+mn-lt"/>
            </a:endParaRPr>
          </a:p>
        </p:txBody>
      </p:sp>
      <p:sp>
        <p:nvSpPr>
          <p:cNvPr id="3" name="TextBox 2"/>
          <p:cNvSpPr txBox="1"/>
          <p:nvPr/>
        </p:nvSpPr>
        <p:spPr>
          <a:xfrm>
            <a:off x="253745" y="1600200"/>
            <a:ext cx="5156455" cy="800219"/>
          </a:xfrm>
          <a:prstGeom prst="rect">
            <a:avLst/>
          </a:prstGeom>
          <a:noFill/>
        </p:spPr>
        <p:txBody>
          <a:bodyPr wrap="square" rtlCol="0">
            <a:spAutoFit/>
          </a:bodyPr>
          <a:lstStyle/>
          <a:p>
            <a:r>
              <a:rPr lang="en-US" altLang="en-US" sz="2800" b="1" dirty="0">
                <a:solidFill>
                  <a:srgbClr val="164EA0"/>
                </a:solidFill>
                <a:latin typeface="Arial" panose="020B0604020202020204" pitchFamily="34" charset="0"/>
                <a:cs typeface="Arial" panose="020B0604020202020204" pitchFamily="34" charset="0"/>
                <a:hlinkClick r:id="rId4"/>
              </a:rPr>
              <a:t>www.census.gov/scheduleb</a:t>
            </a:r>
            <a:endParaRPr lang="en-US" altLang="en-US" sz="2800" b="1" dirty="0">
              <a:solidFill>
                <a:srgbClr val="164EA0"/>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2FA55713-9192-C047-9C4B-79250B366ED2}"/>
              </a:ext>
            </a:extLst>
          </p:cNvPr>
          <p:cNvSpPr txBox="1">
            <a:spLocks/>
          </p:cNvSpPr>
          <p:nvPr/>
        </p:nvSpPr>
        <p:spPr>
          <a:xfrm>
            <a:off x="292594" y="762000"/>
            <a:ext cx="8699005" cy="4517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750"/>
              </a:lnSpc>
            </a:pPr>
            <a:r>
              <a:rPr lang="en-US" sz="3300" b="1" dirty="0" smtClean="0">
                <a:solidFill>
                  <a:srgbClr val="002060"/>
                </a:solidFill>
                <a:latin typeface="Arial" panose="020B0604020202020204" pitchFamily="34" charset="0"/>
                <a:cs typeface="Arial" panose="020B0604020202020204" pitchFamily="34" charset="0"/>
              </a:rPr>
              <a:t>Schedule B Search Demonstration</a:t>
            </a:r>
            <a:endParaRPr lang="en-US" sz="3300" b="1" dirty="0">
              <a:solidFill>
                <a:srgbClr val="00206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706BB9A8-69B7-45F8-AC74-37E59D7C88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5498924"/>
            <a:ext cx="2330607" cy="914400"/>
          </a:xfrm>
          <a:prstGeom prst="rect">
            <a:avLst/>
          </a:prstGeom>
        </p:spPr>
      </p:pic>
    </p:spTree>
    <p:extLst>
      <p:ext uri="{BB962C8B-B14F-4D97-AF65-F5344CB8AC3E}">
        <p14:creationId xmlns:p14="http://schemas.microsoft.com/office/powerpoint/2010/main" val="2955253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3420" y="2019301"/>
            <a:ext cx="7886700" cy="3263504"/>
          </a:xfrm>
        </p:spPr>
        <p:txBody>
          <a:bodyPr>
            <a:noAutofit/>
          </a:bodyPr>
          <a:lstStyle/>
          <a:p>
            <a:r>
              <a:rPr lang="en-US" sz="2000" b="1" dirty="0" smtClean="0">
                <a:solidFill>
                  <a:srgbClr val="002060"/>
                </a:solidFill>
                <a:latin typeface="Arial" panose="020B0604020202020204" pitchFamily="34" charset="0"/>
                <a:cs typeface="Arial" panose="020B0604020202020204" pitchFamily="34" charset="0"/>
              </a:rPr>
              <a:t>Global </a:t>
            </a:r>
            <a:r>
              <a:rPr lang="en-US" sz="2000" b="1" dirty="0">
                <a:solidFill>
                  <a:srgbClr val="002060"/>
                </a:solidFill>
                <a:latin typeface="Arial" panose="020B0604020202020204" pitchFamily="34" charset="0"/>
                <a:cs typeface="Arial" panose="020B0604020202020204" pitchFamily="34" charset="0"/>
              </a:rPr>
              <a:t>Reach Blog</a:t>
            </a:r>
            <a:r>
              <a:rPr lang="en-US" sz="2000" dirty="0">
                <a:solidFill>
                  <a:srgbClr val="002060"/>
                </a:solidFill>
                <a:latin typeface="Arial" panose="020B0604020202020204" pitchFamily="34" charset="0"/>
                <a:cs typeface="Arial" panose="020B0604020202020204" pitchFamily="34" charset="0"/>
              </a:rPr>
              <a:t> Posts</a:t>
            </a:r>
          </a:p>
          <a:p>
            <a:pPr lvl="1"/>
            <a:r>
              <a:rPr lang="en-US" sz="2000" dirty="0">
                <a:solidFill>
                  <a:srgbClr val="002060"/>
                </a:solidFill>
                <a:latin typeface="Arial" panose="020B0604020202020204" pitchFamily="34" charset="0"/>
                <a:cs typeface="Arial" panose="020B0604020202020204" pitchFamily="34" charset="0"/>
              </a:rPr>
              <a:t>"Finding Your Schedule B Number"</a:t>
            </a:r>
          </a:p>
          <a:p>
            <a:pPr lvl="1"/>
            <a:r>
              <a:rPr lang="fr-FR" sz="2000" dirty="0">
                <a:solidFill>
                  <a:srgbClr val="002060"/>
                </a:solidFill>
                <a:latin typeface="Arial" panose="020B0604020202020204" pitchFamily="34" charset="0"/>
                <a:cs typeface="Arial" panose="020B0604020202020204" pitchFamily="34" charset="0"/>
              </a:rPr>
              <a:t>"</a:t>
            </a:r>
            <a:r>
              <a:rPr lang="en-US" sz="2000" dirty="0">
                <a:solidFill>
                  <a:srgbClr val="002060"/>
                </a:solidFill>
                <a:latin typeface="Arial" panose="020B0604020202020204" pitchFamily="34" charset="0"/>
                <a:cs typeface="Arial" panose="020B0604020202020204" pitchFamily="34" charset="0"/>
              </a:rPr>
              <a:t>Exporting with Import Classification Numbers“</a:t>
            </a:r>
          </a:p>
          <a:p>
            <a:r>
              <a:rPr lang="en-US" sz="2000" b="1" dirty="0">
                <a:solidFill>
                  <a:srgbClr val="002060"/>
                </a:solidFill>
                <a:latin typeface="Arial" panose="020B0604020202020204" pitchFamily="34" charset="0"/>
                <a:cs typeface="Arial" panose="020B0604020202020204" pitchFamily="34" charset="0"/>
              </a:rPr>
              <a:t>Export Training</a:t>
            </a:r>
            <a:r>
              <a:rPr lang="en-US" sz="2000" dirty="0">
                <a:solidFill>
                  <a:srgbClr val="002060"/>
                </a:solidFill>
                <a:latin typeface="Arial" panose="020B0604020202020204" pitchFamily="34" charset="0"/>
                <a:cs typeface="Arial" panose="020B0604020202020204" pitchFamily="34" charset="0"/>
              </a:rPr>
              <a:t> Webinars</a:t>
            </a:r>
          </a:p>
          <a:p>
            <a:pPr lvl="1"/>
            <a:r>
              <a:rPr lang="en-US" sz="2000" dirty="0">
                <a:solidFill>
                  <a:srgbClr val="002060"/>
                </a:solidFill>
                <a:latin typeface="Arial" panose="020B0604020202020204" pitchFamily="34" charset="0"/>
                <a:cs typeface="Arial" panose="020B0604020202020204" pitchFamily="34" charset="0"/>
              </a:rPr>
              <a:t>"Classifying Your Product" under Basics of Export Compliance</a:t>
            </a:r>
          </a:p>
          <a:p>
            <a:pPr lvl="1"/>
            <a:r>
              <a:rPr lang="en-US" sz="2000" dirty="0">
                <a:solidFill>
                  <a:srgbClr val="002060"/>
                </a:solidFill>
                <a:latin typeface="Arial" panose="020B0604020202020204" pitchFamily="34" charset="0"/>
                <a:cs typeface="Arial" panose="020B0604020202020204" pitchFamily="34" charset="0"/>
              </a:rPr>
              <a:t>"Export Classification (Spanish)" under International Trade </a:t>
            </a:r>
            <a:r>
              <a:rPr lang="en-US" sz="2000" dirty="0" smtClean="0">
                <a:solidFill>
                  <a:srgbClr val="002060"/>
                </a:solidFill>
                <a:latin typeface="Arial" panose="020B0604020202020204" pitchFamily="34" charset="0"/>
                <a:cs typeface="Arial" panose="020B0604020202020204" pitchFamily="34" charset="0"/>
              </a:rPr>
              <a:t>Webinars</a:t>
            </a:r>
            <a:endParaRPr lang="en-US" sz="2000" dirty="0">
              <a:solidFill>
                <a:srgbClr val="002060"/>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FA55713-9192-C047-9C4B-79250B366ED2}"/>
              </a:ext>
            </a:extLst>
          </p:cNvPr>
          <p:cNvSpPr txBox="1">
            <a:spLocks/>
          </p:cNvSpPr>
          <p:nvPr/>
        </p:nvSpPr>
        <p:spPr>
          <a:xfrm>
            <a:off x="292594" y="762000"/>
            <a:ext cx="8699005" cy="4517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750"/>
              </a:lnSpc>
            </a:pPr>
            <a:r>
              <a:rPr lang="en-US" sz="3300" b="1" dirty="0" smtClean="0">
                <a:solidFill>
                  <a:srgbClr val="002060"/>
                </a:solidFill>
                <a:latin typeface="Arial" panose="020B0604020202020204" pitchFamily="34" charset="0"/>
                <a:cs typeface="Arial" panose="020B0604020202020204" pitchFamily="34" charset="0"/>
              </a:rPr>
              <a:t>Schedule B Classification Training</a:t>
            </a:r>
            <a:endParaRPr lang="en-US" sz="3300" b="1" dirty="0">
              <a:solidFill>
                <a:srgbClr val="00206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06BB9A8-69B7-45F8-AC74-37E59D7C88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5498924"/>
            <a:ext cx="2330607" cy="914400"/>
          </a:xfrm>
          <a:prstGeom prst="rect">
            <a:avLst/>
          </a:prstGeom>
        </p:spPr>
      </p:pic>
    </p:spTree>
    <p:extLst>
      <p:ext uri="{BB962C8B-B14F-4D97-AF65-F5344CB8AC3E}">
        <p14:creationId xmlns:p14="http://schemas.microsoft.com/office/powerpoint/2010/main" val="3890904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954429"/>
            <a:ext cx="7886700" cy="3263504"/>
          </a:xfrm>
        </p:spPr>
        <p:txBody>
          <a:bodyPr>
            <a:normAutofit/>
          </a:bodyPr>
          <a:lstStyle/>
          <a:p>
            <a:pPr marL="0" indent="0">
              <a:spcBef>
                <a:spcPts val="0"/>
              </a:spcBef>
              <a:buNone/>
            </a:pPr>
            <a:r>
              <a:rPr lang="en-US" sz="2000" b="1" dirty="0">
                <a:solidFill>
                  <a:srgbClr val="002060"/>
                </a:solidFill>
                <a:latin typeface="Arial" panose="020B0604020202020204" pitchFamily="34" charset="0"/>
                <a:cs typeface="Arial" panose="020B0604020202020204" pitchFamily="34" charset="0"/>
              </a:rPr>
              <a:t>Mala </a:t>
            </a:r>
            <a:r>
              <a:rPr lang="en-US" sz="2000" b="1" dirty="0" smtClean="0">
                <a:solidFill>
                  <a:srgbClr val="002060"/>
                </a:solidFill>
                <a:latin typeface="Arial" panose="020B0604020202020204" pitchFamily="34" charset="0"/>
                <a:cs typeface="Arial" panose="020B0604020202020204" pitchFamily="34" charset="0"/>
              </a:rPr>
              <a:t>Kline</a:t>
            </a:r>
            <a:r>
              <a:rPr lang="en-US" sz="2000" dirty="0" smtClean="0">
                <a:solidFill>
                  <a:srgbClr val="002060"/>
                </a:solidFill>
                <a:latin typeface="Arial" panose="020B0604020202020204" pitchFamily="34" charset="0"/>
                <a:cs typeface="Arial" panose="020B0604020202020204" pitchFamily="34" charset="0"/>
              </a:rPr>
              <a:t>, Chief</a:t>
            </a:r>
            <a:endParaRPr lang="en-US" sz="2000" b="1" dirty="0">
              <a:solidFill>
                <a:srgbClr val="002060"/>
              </a:solidFill>
              <a:latin typeface="Arial" panose="020B0604020202020204" pitchFamily="34" charset="0"/>
              <a:cs typeface="Arial" panose="020B0604020202020204" pitchFamily="34" charset="0"/>
            </a:endParaRPr>
          </a:p>
          <a:p>
            <a:pPr marL="0" indent="0">
              <a:spcBef>
                <a:spcPts val="0"/>
              </a:spcBef>
              <a:buNone/>
            </a:pPr>
            <a:r>
              <a:rPr lang="en-US" sz="2000" dirty="0">
                <a:solidFill>
                  <a:srgbClr val="002060"/>
                </a:solidFill>
                <a:latin typeface="Arial" panose="020B0604020202020204" pitchFamily="34" charset="0"/>
                <a:cs typeface="Arial" panose="020B0604020202020204" pitchFamily="34" charset="0"/>
              </a:rPr>
              <a:t>International Trade Indicator Macro Analysis </a:t>
            </a:r>
            <a:r>
              <a:rPr lang="en-US" sz="2000" dirty="0" smtClean="0">
                <a:solidFill>
                  <a:srgbClr val="002060"/>
                </a:solidFill>
                <a:latin typeface="Arial" panose="020B0604020202020204" pitchFamily="34" charset="0"/>
                <a:cs typeface="Arial" panose="020B0604020202020204" pitchFamily="34" charset="0"/>
              </a:rPr>
              <a:t>Branch</a:t>
            </a:r>
            <a:endParaRPr lang="en-US" sz="2000" dirty="0">
              <a:solidFill>
                <a:srgbClr val="002060"/>
              </a:solidFill>
              <a:latin typeface="Arial" panose="020B0604020202020204" pitchFamily="34" charset="0"/>
              <a:cs typeface="Arial" panose="020B0604020202020204" pitchFamily="34" charset="0"/>
            </a:endParaRPr>
          </a:p>
          <a:p>
            <a:pPr marL="0" indent="0">
              <a:spcBef>
                <a:spcPts val="0"/>
              </a:spcBef>
              <a:buNone/>
            </a:pPr>
            <a:r>
              <a:rPr lang="en-US" sz="2000" dirty="0">
                <a:solidFill>
                  <a:srgbClr val="002060"/>
                </a:solidFill>
                <a:latin typeface="Arial" panose="020B0604020202020204" pitchFamily="34" charset="0"/>
                <a:cs typeface="Arial" panose="020B0604020202020204" pitchFamily="34" charset="0"/>
              </a:rPr>
              <a:t>Economic Indicators Division</a:t>
            </a:r>
          </a:p>
          <a:p>
            <a:pPr marL="0" indent="0">
              <a:buNone/>
            </a:pPr>
            <a:r>
              <a:rPr lang="en-US" sz="2000" dirty="0">
                <a:solidFill>
                  <a:srgbClr val="002060"/>
                </a:solidFill>
                <a:latin typeface="Arial" panose="020B0604020202020204" pitchFamily="34" charset="0"/>
                <a:cs typeface="Arial" panose="020B0604020202020204" pitchFamily="34" charset="0"/>
              </a:rPr>
              <a:t>Email:  </a:t>
            </a:r>
            <a:r>
              <a:rPr lang="en-US" sz="2000" dirty="0">
                <a:solidFill>
                  <a:srgbClr val="002060"/>
                </a:solidFill>
                <a:latin typeface="Arial" panose="020B0604020202020204" pitchFamily="34" charset="0"/>
                <a:cs typeface="Arial" panose="020B0604020202020204" pitchFamily="34" charset="0"/>
                <a:hlinkClick r:id="rId3"/>
              </a:rPr>
              <a:t>mala.mistry.kline@census.gov</a:t>
            </a:r>
            <a:endParaRPr lang="en-US" sz="2000" dirty="0">
              <a:solidFill>
                <a:srgbClr val="002060"/>
              </a:solidFill>
              <a:latin typeface="Arial" panose="020B0604020202020204" pitchFamily="34" charset="0"/>
              <a:cs typeface="Arial" panose="020B0604020202020204" pitchFamily="34" charset="0"/>
            </a:endParaRPr>
          </a:p>
          <a:p>
            <a:pPr marL="0" indent="0">
              <a:buNone/>
            </a:pPr>
            <a:r>
              <a:rPr lang="en-US" sz="2000" dirty="0">
                <a:solidFill>
                  <a:srgbClr val="002060"/>
                </a:solidFill>
                <a:latin typeface="Arial" panose="020B0604020202020204" pitchFamily="34" charset="0"/>
                <a:cs typeface="Arial" panose="020B0604020202020204" pitchFamily="34" charset="0"/>
              </a:rPr>
              <a:t>Phone:  301-763-2251</a:t>
            </a:r>
          </a:p>
          <a:p>
            <a:pPr marL="0" indent="0">
              <a:buNone/>
            </a:pPr>
            <a:endParaRPr lang="en-US" sz="2000" dirty="0">
              <a:solidFill>
                <a:srgbClr val="002060"/>
              </a:solidFill>
              <a:latin typeface="Arial" panose="020B0604020202020204" pitchFamily="34" charset="0"/>
              <a:cs typeface="Arial" panose="020B0604020202020204" pitchFamily="34" charset="0"/>
            </a:endParaRPr>
          </a:p>
          <a:p>
            <a:pPr marL="0" indent="0">
              <a:buNone/>
            </a:pPr>
            <a:r>
              <a:rPr lang="en-US" sz="2000" dirty="0">
                <a:solidFill>
                  <a:srgbClr val="002060"/>
                </a:solidFill>
                <a:latin typeface="Arial" panose="020B0604020202020204" pitchFamily="34" charset="0"/>
                <a:cs typeface="Arial" panose="020B0604020202020204" pitchFamily="34" charset="0"/>
              </a:rPr>
              <a:t>Branch line: 1-800-549-0595; Option #4</a:t>
            </a:r>
          </a:p>
          <a:p>
            <a:pPr marL="0" indent="0">
              <a:buNone/>
            </a:pPr>
            <a:r>
              <a:rPr lang="en-US" sz="2000" dirty="0">
                <a:solidFill>
                  <a:srgbClr val="002060"/>
                </a:solidFill>
                <a:latin typeface="Arial" panose="020B0604020202020204" pitchFamily="34" charset="0"/>
                <a:cs typeface="Arial" panose="020B0604020202020204" pitchFamily="34" charset="0"/>
              </a:rPr>
              <a:t>Branch email: </a:t>
            </a:r>
            <a:r>
              <a:rPr lang="en-US" sz="2000" dirty="0" smtClean="0">
                <a:solidFill>
                  <a:srgbClr val="002060"/>
                </a:solidFill>
                <a:latin typeface="Arial" panose="020B0604020202020204" pitchFamily="34" charset="0"/>
                <a:cs typeface="Arial" panose="020B0604020202020204" pitchFamily="34" charset="0"/>
                <a:hlinkClick r:id="rId4"/>
              </a:rPr>
              <a:t>eid.international.trade.data@census.gov</a:t>
            </a:r>
            <a:endParaRPr lang="en-US" sz="2000" dirty="0" smtClean="0">
              <a:solidFill>
                <a:srgbClr val="002060"/>
              </a:solidFill>
              <a:latin typeface="Arial" panose="020B0604020202020204" pitchFamily="34" charset="0"/>
              <a:cs typeface="Arial" panose="020B0604020202020204" pitchFamily="34" charset="0"/>
            </a:endParaRPr>
          </a:p>
          <a:p>
            <a:pPr marL="0" indent="0">
              <a:buNone/>
            </a:pPr>
            <a:endParaRPr lang="en-US" sz="2000" dirty="0">
              <a:solidFill>
                <a:srgbClr val="002060"/>
              </a:solidFill>
              <a:latin typeface="Arial" panose="020B0604020202020204" pitchFamily="34" charset="0"/>
              <a:cs typeface="Arial" panose="020B0604020202020204" pitchFamily="34" charset="0"/>
            </a:endParaRPr>
          </a:p>
          <a:p>
            <a:pPr marL="0" indent="0">
              <a:buNone/>
            </a:pPr>
            <a:endParaRPr lang="en-US" sz="2000" dirty="0">
              <a:solidFill>
                <a:srgbClr val="002060"/>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FA55713-9192-C047-9C4B-79250B366ED2}"/>
              </a:ext>
            </a:extLst>
          </p:cNvPr>
          <p:cNvSpPr txBox="1">
            <a:spLocks/>
          </p:cNvSpPr>
          <p:nvPr/>
        </p:nvSpPr>
        <p:spPr>
          <a:xfrm>
            <a:off x="292594" y="762000"/>
            <a:ext cx="8699005" cy="4517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750"/>
              </a:lnSpc>
            </a:pPr>
            <a:r>
              <a:rPr lang="en-US" sz="3300" b="1" dirty="0" smtClean="0">
                <a:solidFill>
                  <a:srgbClr val="002060"/>
                </a:solidFill>
                <a:latin typeface="Arial" panose="020B0604020202020204" pitchFamily="34" charset="0"/>
                <a:cs typeface="Arial" panose="020B0604020202020204" pitchFamily="34" charset="0"/>
              </a:rPr>
              <a:t>Online Data Analysis Tools</a:t>
            </a:r>
            <a:endParaRPr lang="en-US" sz="3300" b="1" dirty="0">
              <a:solidFill>
                <a:srgbClr val="00206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06BB9A8-69B7-45F8-AC74-37E59D7C88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5498924"/>
            <a:ext cx="2330607" cy="914400"/>
          </a:xfrm>
          <a:prstGeom prst="rect">
            <a:avLst/>
          </a:prstGeom>
        </p:spPr>
      </p:pic>
    </p:spTree>
    <p:extLst>
      <p:ext uri="{BB962C8B-B14F-4D97-AF65-F5344CB8AC3E}">
        <p14:creationId xmlns:p14="http://schemas.microsoft.com/office/powerpoint/2010/main" val="3865018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1DD6FBCEAC244C9AB67078D9F50A28" ma:contentTypeVersion="10" ma:contentTypeDescription="Create a new document." ma:contentTypeScope="" ma:versionID="cd3e6d345d04514950d5a18e011668fd">
  <xsd:schema xmlns:xsd="http://www.w3.org/2001/XMLSchema" xmlns:xs="http://www.w3.org/2001/XMLSchema" xmlns:p="http://schemas.microsoft.com/office/2006/metadata/properties" xmlns:ns2="73fb0918-6145-4c66-89b6-f9aa91813c29" xmlns:ns3="948e3df0-f2a2-440f-be1b-bb17e837f08c" targetNamespace="http://schemas.microsoft.com/office/2006/metadata/properties" ma:root="true" ma:fieldsID="ce67d97a0cf6a5647469bbd17a7b6c98" ns2:_="" ns3:_="">
    <xsd:import namespace="73fb0918-6145-4c66-89b6-f9aa91813c29"/>
    <xsd:import namespace="948e3df0-f2a2-440f-be1b-bb17e837f08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fb0918-6145-4c66-89b6-f9aa91813c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descrip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8e3df0-f2a2-440f-be1b-bb17e837f08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776CEE-2882-498E-A8EE-7054BD71DD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fb0918-6145-4c66-89b6-f9aa91813c29"/>
    <ds:schemaRef ds:uri="948e3df0-f2a2-440f-be1b-bb17e837f0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BAA9766-870A-4AAB-BADB-D82854C24C75}">
  <ds:schemaRefs>
    <ds:schemaRef ds:uri="http://purl.org/dc/elements/1.1/"/>
    <ds:schemaRef ds:uri="73fb0918-6145-4c66-89b6-f9aa91813c29"/>
    <ds:schemaRef ds:uri="948e3df0-f2a2-440f-be1b-bb17e837f08c"/>
    <ds:schemaRef ds:uri="http://schemas.microsoft.com/office/2006/documentManagement/types"/>
    <ds:schemaRef ds:uri="http://www.w3.org/XML/1998/namespace"/>
    <ds:schemaRef ds:uri="http://purl.org/dc/dcmitype/"/>
    <ds:schemaRef ds:uri="http://purl.org/dc/terms/"/>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7473CE04-47B9-4146-BDA4-6C97C5D10BF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4660</TotalTime>
  <Words>1368</Words>
  <Application>Microsoft Office PowerPoint</Application>
  <PresentationFormat>On-screen Show (4:3)</PresentationFormat>
  <Paragraphs>319</Paragraphs>
  <Slides>39</Slides>
  <Notes>39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39</vt:i4>
      </vt:variant>
    </vt:vector>
  </HeadingPairs>
  <TitlesOfParts>
    <vt:vector size="49" baseType="lpstr">
      <vt:lpstr>ＭＳ Ｐゴシック</vt:lpstr>
      <vt:lpstr>ＭＳ Ｐゴシック</vt:lpstr>
      <vt:lpstr>Arial</vt:lpstr>
      <vt:lpstr>Calibri</vt:lpstr>
      <vt:lpstr>Calibri Light</vt:lpstr>
      <vt:lpstr>Georgia</vt:lpstr>
      <vt:lpstr>Tahoma</vt:lpstr>
      <vt:lpstr>Trebuchet MS</vt:lpstr>
      <vt:lpstr>Office Theme</vt:lpstr>
      <vt:lpstr>Custom Design</vt:lpstr>
      <vt:lpstr>PowerPoint Presentation</vt:lpstr>
      <vt:lpstr>Celebrating Manufacturing Day</vt:lpstr>
      <vt:lpstr>Today’s Speakers</vt:lpstr>
      <vt:lpstr>Today’s Speakers (continued)</vt:lpstr>
      <vt:lpstr>Today’s 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Office of Materials Industries  Chemicals </vt:lpstr>
      <vt:lpstr>PowerPoint Presentation</vt:lpstr>
      <vt:lpstr>How ITA is Organized to Help You</vt:lpstr>
      <vt:lpstr>PowerPoint Presentation</vt:lpstr>
      <vt:lpstr>PowerPoint Presentation</vt:lpstr>
      <vt:lpstr>PowerPoint Presentation</vt:lpstr>
      <vt:lpstr>PowerPoint Presentation</vt:lpstr>
      <vt:lpstr>PowerPoint Presentation</vt:lpstr>
      <vt:lpstr>How OMI participates in the Trade Policy Agenda</vt:lpstr>
      <vt:lpstr>PowerPoint Presentation</vt:lpstr>
      <vt:lpstr>PowerPoint Presentation</vt:lpstr>
      <vt:lpstr>PowerPoint Presentation</vt:lpstr>
      <vt:lpstr>ITA Network</vt:lpstr>
      <vt:lpstr>PowerPoint Presentation</vt:lpstr>
      <vt:lpstr>PowerPoint Presentation</vt:lpstr>
      <vt:lpstr>https://enforcement.trade.gov/ftzpage/index.html</vt:lpstr>
      <vt:lpstr>https://enforcement.trade.gov/petitioncounseling/index.html</vt:lpstr>
      <vt:lpstr>PowerPoint Presentation</vt:lpstr>
      <vt:lpstr>PowerPoint Presentation</vt:lpstr>
      <vt:lpstr>Market Reports</vt:lpstr>
      <vt:lpstr>OMI and Stakeholders Commit to Innovation and Collaboration</vt:lpstr>
      <vt:lpstr>PowerPoint Presentation</vt:lpstr>
      <vt:lpstr>PowerPoint Presentation</vt:lpstr>
      <vt:lpstr>PowerPoint Presentation</vt:lpstr>
      <vt:lpstr>PowerPoint Presentation</vt:lpstr>
      <vt:lpstr>PowerPoint Presentation</vt:lpstr>
      <vt:lpstr>PowerPoint Presentation</vt:lpstr>
    </vt:vector>
  </TitlesOfParts>
  <Company>DOC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Jeff Deiss</dc:creator>
  <cp:lastModifiedBy>Timothy Van Le (CENSUS/EAD FED)</cp:lastModifiedBy>
  <cp:revision>159</cp:revision>
  <cp:lastPrinted>2019-10-17T14:48:50Z</cp:lastPrinted>
  <dcterms:created xsi:type="dcterms:W3CDTF">2013-04-20T23:09:02Z</dcterms:created>
  <dcterms:modified xsi:type="dcterms:W3CDTF">2019-10-29T17:06:41Z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0x010100341DD6FBCEAC244C9AB67078D9F50A28</vt:lpwstr>
  </property>
  <property fmtid="{D5CDD505-2E9C-101B-9397-08002B2CF9AE}" pid="3" name="Order">
    <vt:r8>100</vt:r8>
  </property>
</Properties>
</file>