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65" r:id="rId5"/>
    <p:sldId id="266" r:id="rId6"/>
    <p:sldId id="281" r:id="rId7"/>
    <p:sldId id="280" r:id="rId8"/>
    <p:sldId id="282" r:id="rId9"/>
    <p:sldId id="283" r:id="rId10"/>
    <p:sldId id="264" r:id="rId11"/>
    <p:sldId id="267" r:id="rId12"/>
    <p:sldId id="269" r:id="rId13"/>
    <p:sldId id="268" r:id="rId14"/>
    <p:sldId id="292" r:id="rId15"/>
    <p:sldId id="262" r:id="rId16"/>
    <p:sldId id="263" r:id="rId17"/>
    <p:sldId id="276" r:id="rId18"/>
    <p:sldId id="274" r:id="rId19"/>
    <p:sldId id="279" r:id="rId20"/>
    <p:sldId id="278" r:id="rId21"/>
    <p:sldId id="275" r:id="rId22"/>
    <p:sldId id="273" r:id="rId23"/>
    <p:sldId id="286" r:id="rId24"/>
    <p:sldId id="288" r:id="rId25"/>
    <p:sldId id="287" r:id="rId26"/>
    <p:sldId id="289" r:id="rId27"/>
    <p:sldId id="291" r:id="rId28"/>
    <p:sldId id="285" r:id="rId29"/>
    <p:sldId id="260" r:id="rId30"/>
    <p:sldId id="272" r:id="rId31"/>
    <p:sldId id="277" r:id="rId32"/>
    <p:sldId id="284" r:id="rId33"/>
    <p:sldId id="27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0688" autoAdjust="0"/>
  </p:normalViewPr>
  <p:slideViewPr>
    <p:cSldViewPr>
      <p:cViewPr varScale="1">
        <p:scale>
          <a:sx n="59" d="100"/>
          <a:sy n="59" d="100"/>
        </p:scale>
        <p:origin x="-228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820"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FE1571-22BD-4D5F-8EE6-2F788D40BA4E}" type="datetimeFigureOut">
              <a:rPr lang="en-US" smtClean="0"/>
              <a:t>8/21/2014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C28881-9BA9-45C7-9156-27A33D1D48E4}" type="slidenum">
              <a:rPr lang="en-US" smtClean="0"/>
              <a:t>‹#›</a:t>
            </a:fld>
            <a:endParaRPr lang="en-US"/>
          </a:p>
        </p:txBody>
      </p:sp>
    </p:spTree>
    <p:extLst>
      <p:ext uri="{BB962C8B-B14F-4D97-AF65-F5344CB8AC3E}">
        <p14:creationId xmlns:p14="http://schemas.microsoft.com/office/powerpoint/2010/main" val="338733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1</a:t>
            </a:fld>
            <a:endParaRPr lang="en-US"/>
          </a:p>
        </p:txBody>
      </p:sp>
    </p:spTree>
    <p:extLst>
      <p:ext uri="{BB962C8B-B14F-4D97-AF65-F5344CB8AC3E}">
        <p14:creationId xmlns:p14="http://schemas.microsoft.com/office/powerpoint/2010/main" val="3888397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6096000" cy="4194810"/>
          </a:xfrm>
        </p:spPr>
        <p:txBody>
          <a:bodyPr/>
          <a:lstStyle/>
          <a:p>
            <a:endParaRPr lang="en-US" sz="1100" dirty="0"/>
          </a:p>
        </p:txBody>
      </p:sp>
      <p:sp>
        <p:nvSpPr>
          <p:cNvPr id="4" name="Slide Number Placeholder 3"/>
          <p:cNvSpPr>
            <a:spLocks noGrp="1"/>
          </p:cNvSpPr>
          <p:nvPr>
            <p:ph type="sldNum" sz="quarter" idx="10"/>
          </p:nvPr>
        </p:nvSpPr>
        <p:spPr/>
        <p:txBody>
          <a:bodyPr/>
          <a:lstStyle/>
          <a:p>
            <a:fld id="{39C28881-9BA9-45C7-9156-27A33D1D48E4}" type="slidenum">
              <a:rPr lang="en-US" smtClean="0"/>
              <a:t>10</a:t>
            </a:fld>
            <a:endParaRPr lang="en-US"/>
          </a:p>
        </p:txBody>
      </p:sp>
    </p:spTree>
    <p:extLst>
      <p:ext uri="{BB962C8B-B14F-4D97-AF65-F5344CB8AC3E}">
        <p14:creationId xmlns:p14="http://schemas.microsoft.com/office/powerpoint/2010/main" val="72361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6172200" cy="4499610"/>
          </a:xfrm>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11</a:t>
            </a:fld>
            <a:endParaRPr lang="en-US"/>
          </a:p>
        </p:txBody>
      </p:sp>
    </p:spTree>
    <p:extLst>
      <p:ext uri="{BB962C8B-B14F-4D97-AF65-F5344CB8AC3E}">
        <p14:creationId xmlns:p14="http://schemas.microsoft.com/office/powerpoint/2010/main" val="888048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400800" cy="4724400"/>
          </a:xfrm>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12</a:t>
            </a:fld>
            <a:endParaRPr lang="en-US"/>
          </a:p>
        </p:txBody>
      </p:sp>
    </p:spTree>
    <p:extLst>
      <p:ext uri="{BB962C8B-B14F-4D97-AF65-F5344CB8AC3E}">
        <p14:creationId xmlns:p14="http://schemas.microsoft.com/office/powerpoint/2010/main" val="2589687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13</a:t>
            </a:fld>
            <a:endParaRPr lang="en-US"/>
          </a:p>
        </p:txBody>
      </p:sp>
    </p:spTree>
    <p:extLst>
      <p:ext uri="{BB962C8B-B14F-4D97-AF65-F5344CB8AC3E}">
        <p14:creationId xmlns:p14="http://schemas.microsoft.com/office/powerpoint/2010/main" val="1677860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cs typeface="Times New Roman" pitchFamily="18" charset="0"/>
            </a:endParaRPr>
          </a:p>
          <a:p>
            <a:endParaRPr lang="en-US" altLang="en-US" dirty="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15</a:t>
            </a:fld>
            <a:endParaRPr lang="en-US"/>
          </a:p>
        </p:txBody>
      </p:sp>
    </p:spTree>
    <p:extLst>
      <p:ext uri="{BB962C8B-B14F-4D97-AF65-F5344CB8AC3E}">
        <p14:creationId xmlns:p14="http://schemas.microsoft.com/office/powerpoint/2010/main" val="223266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C28881-9BA9-45C7-9156-27A33D1D48E4}" type="slidenum">
              <a:rPr lang="en-US" smtClean="0"/>
              <a:t>16</a:t>
            </a:fld>
            <a:endParaRPr lang="en-US"/>
          </a:p>
        </p:txBody>
      </p:sp>
    </p:spTree>
    <p:extLst>
      <p:ext uri="{BB962C8B-B14F-4D97-AF65-F5344CB8AC3E}">
        <p14:creationId xmlns:p14="http://schemas.microsoft.com/office/powerpoint/2010/main" val="223043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9C28881-9BA9-45C7-9156-27A33D1D48E4}" type="slidenum">
              <a:rPr lang="en-US" smtClean="0"/>
              <a:t>17</a:t>
            </a:fld>
            <a:endParaRPr lang="en-US"/>
          </a:p>
        </p:txBody>
      </p:sp>
    </p:spTree>
    <p:extLst>
      <p:ext uri="{BB962C8B-B14F-4D97-AF65-F5344CB8AC3E}">
        <p14:creationId xmlns:p14="http://schemas.microsoft.com/office/powerpoint/2010/main" val="109590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99760" cy="4423410"/>
          </a:xfrm>
        </p:spPr>
        <p:txBody>
          <a:bodyPr/>
          <a:lstStyle/>
          <a:p>
            <a:endParaRPr lang="en-US" sz="1000" dirty="0"/>
          </a:p>
        </p:txBody>
      </p:sp>
      <p:sp>
        <p:nvSpPr>
          <p:cNvPr id="4" name="Slide Number Placeholder 3"/>
          <p:cNvSpPr>
            <a:spLocks noGrp="1"/>
          </p:cNvSpPr>
          <p:nvPr>
            <p:ph type="sldNum" sz="quarter" idx="10"/>
          </p:nvPr>
        </p:nvSpPr>
        <p:spPr/>
        <p:txBody>
          <a:bodyPr/>
          <a:lstStyle/>
          <a:p>
            <a:fld id="{39C28881-9BA9-45C7-9156-27A33D1D48E4}" type="slidenum">
              <a:rPr lang="en-US" smtClean="0"/>
              <a:t>18</a:t>
            </a:fld>
            <a:endParaRPr lang="en-US"/>
          </a:p>
        </p:txBody>
      </p:sp>
    </p:spTree>
    <p:extLst>
      <p:ext uri="{BB962C8B-B14F-4D97-AF65-F5344CB8AC3E}">
        <p14:creationId xmlns:p14="http://schemas.microsoft.com/office/powerpoint/2010/main" val="674675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91200" cy="4572000"/>
          </a:xfrm>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19</a:t>
            </a:fld>
            <a:endParaRPr lang="en-US"/>
          </a:p>
        </p:txBody>
      </p:sp>
    </p:spTree>
    <p:extLst>
      <p:ext uri="{BB962C8B-B14F-4D97-AF65-F5344CB8AC3E}">
        <p14:creationId xmlns:p14="http://schemas.microsoft.com/office/powerpoint/2010/main" val="3760105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20</a:t>
            </a:fld>
            <a:endParaRPr lang="en-US"/>
          </a:p>
        </p:txBody>
      </p:sp>
    </p:spTree>
    <p:extLst>
      <p:ext uri="{BB962C8B-B14F-4D97-AF65-F5344CB8AC3E}">
        <p14:creationId xmlns:p14="http://schemas.microsoft.com/office/powerpoint/2010/main" val="199747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10050"/>
            <a:ext cx="6000750" cy="4705350"/>
          </a:xfrm>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2</a:t>
            </a:fld>
            <a:endParaRPr lang="en-US"/>
          </a:p>
        </p:txBody>
      </p:sp>
    </p:spTree>
    <p:extLst>
      <p:ext uri="{BB962C8B-B14F-4D97-AF65-F5344CB8AC3E}">
        <p14:creationId xmlns:p14="http://schemas.microsoft.com/office/powerpoint/2010/main" val="3279417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21</a:t>
            </a:fld>
            <a:endParaRPr lang="en-US"/>
          </a:p>
        </p:txBody>
      </p:sp>
    </p:spTree>
    <p:extLst>
      <p:ext uri="{BB962C8B-B14F-4D97-AF65-F5344CB8AC3E}">
        <p14:creationId xmlns:p14="http://schemas.microsoft.com/office/powerpoint/2010/main" val="2968817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172200" cy="4572000"/>
          </a:xfrm>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22</a:t>
            </a:fld>
            <a:endParaRPr lang="en-US"/>
          </a:p>
        </p:txBody>
      </p:sp>
    </p:spTree>
    <p:extLst>
      <p:ext uri="{BB962C8B-B14F-4D97-AF65-F5344CB8AC3E}">
        <p14:creationId xmlns:p14="http://schemas.microsoft.com/office/powerpoint/2010/main" val="3721238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23</a:t>
            </a:fld>
            <a:endParaRPr lang="en-US"/>
          </a:p>
        </p:txBody>
      </p:sp>
    </p:spTree>
    <p:extLst>
      <p:ext uri="{BB962C8B-B14F-4D97-AF65-F5344CB8AC3E}">
        <p14:creationId xmlns:p14="http://schemas.microsoft.com/office/powerpoint/2010/main" val="4147816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24</a:t>
            </a:fld>
            <a:endParaRPr lang="en-US"/>
          </a:p>
        </p:txBody>
      </p:sp>
    </p:spTree>
    <p:extLst>
      <p:ext uri="{BB962C8B-B14F-4D97-AF65-F5344CB8AC3E}">
        <p14:creationId xmlns:p14="http://schemas.microsoft.com/office/powerpoint/2010/main" val="2054433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9C28881-9BA9-45C7-9156-27A33D1D48E4}" type="slidenum">
              <a:rPr lang="en-US" smtClean="0"/>
              <a:t>25</a:t>
            </a:fld>
            <a:endParaRPr lang="en-US"/>
          </a:p>
        </p:txBody>
      </p:sp>
    </p:spTree>
    <p:extLst>
      <p:ext uri="{BB962C8B-B14F-4D97-AF65-F5344CB8AC3E}">
        <p14:creationId xmlns:p14="http://schemas.microsoft.com/office/powerpoint/2010/main" val="2646784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26</a:t>
            </a:fld>
            <a:endParaRPr lang="en-US"/>
          </a:p>
        </p:txBody>
      </p:sp>
    </p:spTree>
    <p:extLst>
      <p:ext uri="{BB962C8B-B14F-4D97-AF65-F5344CB8AC3E}">
        <p14:creationId xmlns:p14="http://schemas.microsoft.com/office/powerpoint/2010/main" val="1183931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27</a:t>
            </a:fld>
            <a:endParaRPr lang="en-US"/>
          </a:p>
        </p:txBody>
      </p:sp>
    </p:spTree>
    <p:extLst>
      <p:ext uri="{BB962C8B-B14F-4D97-AF65-F5344CB8AC3E}">
        <p14:creationId xmlns:p14="http://schemas.microsoft.com/office/powerpoint/2010/main" val="2856516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9600"/>
            <a:ext cx="6172200" cy="4572000"/>
          </a:xfrm>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28</a:t>
            </a:fld>
            <a:endParaRPr lang="en-US"/>
          </a:p>
        </p:txBody>
      </p:sp>
    </p:spTree>
    <p:extLst>
      <p:ext uri="{BB962C8B-B14F-4D97-AF65-F5344CB8AC3E}">
        <p14:creationId xmlns:p14="http://schemas.microsoft.com/office/powerpoint/2010/main" val="1526006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29</a:t>
            </a:fld>
            <a:endParaRPr lang="en-US"/>
          </a:p>
        </p:txBody>
      </p:sp>
    </p:spTree>
    <p:extLst>
      <p:ext uri="{BB962C8B-B14F-4D97-AF65-F5344CB8AC3E}">
        <p14:creationId xmlns:p14="http://schemas.microsoft.com/office/powerpoint/2010/main" val="3363753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C28881-9BA9-45C7-9156-27A33D1D48E4}" type="slidenum">
              <a:rPr lang="en-US" smtClean="0"/>
              <a:t>30</a:t>
            </a:fld>
            <a:endParaRPr lang="en-US"/>
          </a:p>
        </p:txBody>
      </p:sp>
    </p:spTree>
    <p:extLst>
      <p:ext uri="{BB962C8B-B14F-4D97-AF65-F5344CB8AC3E}">
        <p14:creationId xmlns:p14="http://schemas.microsoft.com/office/powerpoint/2010/main" val="16899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3</a:t>
            </a:fld>
            <a:endParaRPr lang="en-US" dirty="0"/>
          </a:p>
        </p:txBody>
      </p:sp>
    </p:spTree>
    <p:extLst>
      <p:ext uri="{BB962C8B-B14F-4D97-AF65-F5344CB8AC3E}">
        <p14:creationId xmlns:p14="http://schemas.microsoft.com/office/powerpoint/2010/main" val="2172770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C28881-9BA9-45C7-9156-27A33D1D48E4}" type="slidenum">
              <a:rPr lang="en-US" smtClean="0"/>
              <a:t>31</a:t>
            </a:fld>
            <a:endParaRPr lang="en-US"/>
          </a:p>
        </p:txBody>
      </p:sp>
    </p:spTree>
    <p:extLst>
      <p:ext uri="{BB962C8B-B14F-4D97-AF65-F5344CB8AC3E}">
        <p14:creationId xmlns:p14="http://schemas.microsoft.com/office/powerpoint/2010/main" val="3336012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32</a:t>
            </a:fld>
            <a:endParaRPr lang="en-US"/>
          </a:p>
        </p:txBody>
      </p:sp>
    </p:spTree>
    <p:extLst>
      <p:ext uri="{BB962C8B-B14F-4D97-AF65-F5344CB8AC3E}">
        <p14:creationId xmlns:p14="http://schemas.microsoft.com/office/powerpoint/2010/main" val="2110550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33</a:t>
            </a:fld>
            <a:endParaRPr lang="en-US"/>
          </a:p>
        </p:txBody>
      </p:sp>
    </p:spTree>
    <p:extLst>
      <p:ext uri="{BB962C8B-B14F-4D97-AF65-F5344CB8AC3E}">
        <p14:creationId xmlns:p14="http://schemas.microsoft.com/office/powerpoint/2010/main" val="324075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699760" cy="4255770"/>
          </a:xfrm>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4</a:t>
            </a:fld>
            <a:endParaRPr lang="en-US"/>
          </a:p>
        </p:txBody>
      </p:sp>
    </p:spTree>
    <p:extLst>
      <p:ext uri="{BB962C8B-B14F-4D97-AF65-F5344CB8AC3E}">
        <p14:creationId xmlns:p14="http://schemas.microsoft.com/office/powerpoint/2010/main" val="427397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5</a:t>
            </a:fld>
            <a:endParaRPr lang="en-US"/>
          </a:p>
        </p:txBody>
      </p:sp>
    </p:spTree>
    <p:extLst>
      <p:ext uri="{BB962C8B-B14F-4D97-AF65-F5344CB8AC3E}">
        <p14:creationId xmlns:p14="http://schemas.microsoft.com/office/powerpoint/2010/main" val="232803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67200"/>
            <a:ext cx="6553200" cy="4724400"/>
          </a:xfrm>
        </p:spPr>
        <p:txBody>
          <a:bodyPr/>
          <a:lstStyle/>
          <a:p>
            <a:endParaRPr lang="en-US" sz="1100" dirty="0"/>
          </a:p>
        </p:txBody>
      </p:sp>
      <p:sp>
        <p:nvSpPr>
          <p:cNvPr id="4" name="Slide Number Placeholder 3"/>
          <p:cNvSpPr>
            <a:spLocks noGrp="1"/>
          </p:cNvSpPr>
          <p:nvPr>
            <p:ph type="sldNum" sz="quarter" idx="10"/>
          </p:nvPr>
        </p:nvSpPr>
        <p:spPr/>
        <p:txBody>
          <a:bodyPr/>
          <a:lstStyle/>
          <a:p>
            <a:fld id="{39C28881-9BA9-45C7-9156-27A33D1D48E4}" type="slidenum">
              <a:rPr lang="en-US" smtClean="0"/>
              <a:t>6</a:t>
            </a:fld>
            <a:endParaRPr lang="en-US"/>
          </a:p>
        </p:txBody>
      </p:sp>
    </p:spTree>
    <p:extLst>
      <p:ext uri="{BB962C8B-B14F-4D97-AF65-F5344CB8AC3E}">
        <p14:creationId xmlns:p14="http://schemas.microsoft.com/office/powerpoint/2010/main" val="402002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C28881-9BA9-45C7-9156-27A33D1D48E4}" type="slidenum">
              <a:rPr lang="en-US" smtClean="0"/>
              <a:t>7</a:t>
            </a:fld>
            <a:endParaRPr lang="en-US"/>
          </a:p>
        </p:txBody>
      </p:sp>
    </p:spTree>
    <p:extLst>
      <p:ext uri="{BB962C8B-B14F-4D97-AF65-F5344CB8AC3E}">
        <p14:creationId xmlns:p14="http://schemas.microsoft.com/office/powerpoint/2010/main" val="416496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4512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28881-9BA9-45C7-9156-27A33D1D48E4}" type="slidenum">
              <a:rPr lang="en-US" smtClean="0"/>
              <a:t>9</a:t>
            </a:fld>
            <a:endParaRPr lang="en-US"/>
          </a:p>
        </p:txBody>
      </p:sp>
    </p:spTree>
    <p:extLst>
      <p:ext uri="{BB962C8B-B14F-4D97-AF65-F5344CB8AC3E}">
        <p14:creationId xmlns:p14="http://schemas.microsoft.com/office/powerpoint/2010/main" val="414512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257329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3032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45508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238280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323632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41646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ensus.gov/topics/population/veterans/working-paper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census.gov/acs/www/methodology/questionnaire_archive/"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ensus.gov/2010census/about/interactive-form.ph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ensus.gov/2010census/news/press-kits/island-areas/island-area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quickfacts.census.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www.census.gov/easystat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census.gov/history/pdf/cff4.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census.gov/mycd/"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factfinder2.census.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www.census.gov/acs/www/guidance_for_data_users/estimat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census.gov/acs/www/guidance_for_data_users/subject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ataferrett.censu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www.census.gov/acs/www/data_documentation/pums_data/"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www.census.gov/geo/reference/puma.html" TargetMode="Externa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hyperlink" Target="http://www.census.gov/prod/techdoc/cps/cpsaug13.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census.gov/econ/sbo/about.html" TargetMode="External"/><Relationship Id="rId4" Type="http://schemas.openxmlformats.org/officeDocument/2006/relationships/hyperlink" Target="http://www.census.gov/programs-surveys/sipp/about.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ensus.gov/hhes/veteran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census.gov/acs/www/data_documentation/public_use_microdata_sample/" TargetMode="External"/><Relationship Id="rId5" Type="http://schemas.openxmlformats.org/officeDocument/2006/relationships/hyperlink" Target="http://www.census.gov/acs/www/guidance_for_data_users/subjects/" TargetMode="External"/><Relationship Id="rId4" Type="http://schemas.openxmlformats.org/officeDocument/2006/relationships/hyperlink" Target="http://www.census.gov/acs/www/methodology/questionnaire_archiv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onecpd.info/resource-library/coc-homeless-populations-and-subpopulations-reports/" TargetMode="External"/><Relationship Id="rId3" Type="http://schemas.openxmlformats.org/officeDocument/2006/relationships/hyperlink" Target="http://www.bls.gov/news.release/vet.toc.htm" TargetMode="External"/><Relationship Id="rId7" Type="http://schemas.openxmlformats.org/officeDocument/2006/relationships/hyperlink" Target="https://www.onecpd.info/resources/documents/ahar-2013-part1.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va.gov/homeless/chaleng.asp" TargetMode="External"/><Relationship Id="rId5" Type="http://schemas.openxmlformats.org/officeDocument/2006/relationships/hyperlink" Target="http://www.benefits.va.gov/reports/annual_performance_reports.asp" TargetMode="External"/><Relationship Id="rId4" Type="http://schemas.openxmlformats.org/officeDocument/2006/relationships/hyperlink" Target="http://www.va.gov/vetda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ensus.gov/acs/www/Downloads/ACS_Information_Guide.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Introduction to Veteran Statistics from the U.S. Census Bureau</a:t>
            </a:r>
            <a:endParaRPr lang="en-US" sz="3600" dirty="0"/>
          </a:p>
        </p:txBody>
      </p:sp>
      <p:sp>
        <p:nvSpPr>
          <p:cNvPr id="3" name="Subtitle 2"/>
          <p:cNvSpPr>
            <a:spLocks noGrp="1"/>
          </p:cNvSpPr>
          <p:nvPr>
            <p:ph type="subTitle" idx="1"/>
          </p:nvPr>
        </p:nvSpPr>
        <p:spPr>
          <a:xfrm>
            <a:off x="1066800" y="3886200"/>
            <a:ext cx="7010400" cy="1676400"/>
          </a:xfrm>
        </p:spPr>
        <p:txBody>
          <a:bodyPr>
            <a:normAutofit/>
          </a:bodyPr>
          <a:lstStyle/>
          <a:p>
            <a:r>
              <a:rPr lang="en-US" dirty="0" smtClean="0">
                <a:solidFill>
                  <a:schemeClr val="accent1">
                    <a:lumMod val="50000"/>
                  </a:schemeClr>
                </a:solidFill>
              </a:rPr>
              <a:t>August</a:t>
            </a:r>
            <a:r>
              <a:rPr lang="en-US" dirty="0" smtClean="0">
                <a:solidFill>
                  <a:schemeClr val="accent1">
                    <a:lumMod val="50000"/>
                  </a:schemeClr>
                </a:solidFill>
              </a:rPr>
              <a:t> </a:t>
            </a:r>
            <a:r>
              <a:rPr lang="en-US" dirty="0" smtClean="0">
                <a:solidFill>
                  <a:schemeClr val="accent1">
                    <a:lumMod val="50000"/>
                  </a:schemeClr>
                </a:solidFill>
              </a:rPr>
              <a:t>2014</a:t>
            </a:r>
          </a:p>
          <a:p>
            <a:endParaRPr lang="en-US" dirty="0" smtClean="0">
              <a:solidFill>
                <a:schemeClr val="accent1">
                  <a:lumMod val="50000"/>
                </a:schemeClr>
              </a:solidFill>
            </a:endParaRPr>
          </a:p>
          <a:p>
            <a:r>
              <a:rPr lang="en-US" sz="2600" dirty="0" smtClean="0"/>
              <a:t>Social, Economic, and Household Statistics Division</a:t>
            </a:r>
            <a:endParaRPr lang="en-US" sz="2600" dirty="0"/>
          </a:p>
        </p:txBody>
      </p:sp>
    </p:spTree>
    <p:extLst>
      <p:ext uri="{BB962C8B-B14F-4D97-AF65-F5344CB8AC3E}">
        <p14:creationId xmlns:p14="http://schemas.microsoft.com/office/powerpoint/2010/main" val="64078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82000" cy="4572000"/>
          </a:xfrm>
        </p:spPr>
        <p:txBody>
          <a:bodyPr>
            <a:normAutofit fontScale="92500" lnSpcReduction="20000"/>
          </a:bodyPr>
          <a:lstStyle/>
          <a:p>
            <a:pPr marL="0" indent="0">
              <a:spcBef>
                <a:spcPts val="0"/>
              </a:spcBef>
              <a:buNone/>
            </a:pPr>
            <a:r>
              <a:rPr lang="en-US" sz="2000" dirty="0" smtClean="0">
                <a:latin typeface="Arial" panose="020B0604020202020204" pitchFamily="34" charset="0"/>
                <a:cs typeface="Arial" panose="020B0604020202020204" pitchFamily="34" charset="0"/>
              </a:rPr>
              <a:t>For the 1999 to 2002 ACS, the veteran status question matched Census 2000</a:t>
            </a:r>
          </a:p>
          <a:p>
            <a:pPr>
              <a:spcBef>
                <a:spcPts val="0"/>
              </a:spcBef>
            </a:pPr>
            <a:endParaRPr lang="en-US" sz="2000" dirty="0" smtClean="0">
              <a:latin typeface="Arial" panose="020B0604020202020204" pitchFamily="34" charset="0"/>
              <a:cs typeface="Arial" panose="020B0604020202020204" pitchFamily="34" charset="0"/>
            </a:endParaRPr>
          </a:p>
          <a:p>
            <a:pPr marL="0" indent="0">
              <a:spcBef>
                <a:spcPts val="0"/>
              </a:spcBef>
              <a:buNone/>
            </a:pPr>
            <a:r>
              <a:rPr lang="en-US" sz="2000" dirty="0" smtClean="0">
                <a:latin typeface="Arial" panose="020B0604020202020204" pitchFamily="34" charset="0"/>
                <a:cs typeface="Arial" panose="020B0604020202020204" pitchFamily="34" charset="0"/>
              </a:rPr>
              <a:t>In 2003, several changes were made:</a:t>
            </a:r>
          </a:p>
          <a:p>
            <a:pPr lvl="1">
              <a:spcBef>
                <a:spcPts val="0"/>
              </a:spcBef>
            </a:pPr>
            <a:r>
              <a:rPr lang="en-US" sz="2000" dirty="0" smtClean="0">
                <a:latin typeface="Arial" panose="020B0604020202020204" pitchFamily="34" charset="0"/>
                <a:cs typeface="Arial" panose="020B0604020202020204" pitchFamily="34" charset="0"/>
              </a:rPr>
              <a:t>The “on active duty in the past” category was split into two groups to aid in VA research into veteran migration</a:t>
            </a:r>
          </a:p>
          <a:p>
            <a:pPr lvl="1">
              <a:spcBef>
                <a:spcPts val="0"/>
              </a:spcBef>
            </a:pPr>
            <a:r>
              <a:rPr lang="en-US" sz="2000" dirty="0" smtClean="0">
                <a:latin typeface="Arial" panose="020B0604020202020204" pitchFamily="34" charset="0"/>
                <a:cs typeface="Arial" panose="020B0604020202020204" pitchFamily="34" charset="0"/>
              </a:rPr>
              <a:t>The most recent period of service category was changed to reflect the era that began after the events of September 11, 2001</a:t>
            </a:r>
          </a:p>
          <a:p>
            <a:pPr lvl="1">
              <a:spcBef>
                <a:spcPts val="0"/>
              </a:spcBef>
            </a:pPr>
            <a:r>
              <a:rPr lang="en-US" sz="2000" dirty="0" smtClean="0">
                <a:latin typeface="Arial" panose="020B0604020202020204" pitchFamily="34" charset="0"/>
                <a:cs typeface="Arial" panose="020B0604020202020204" pitchFamily="34" charset="0"/>
              </a:rPr>
              <a:t>Some wartime dates were revised to match Title 38, U.S. Code</a:t>
            </a:r>
          </a:p>
          <a:p>
            <a:pPr lvl="1">
              <a:spcBef>
                <a:spcPts val="0"/>
              </a:spcBef>
            </a:pPr>
            <a:endParaRPr lang="en-US" sz="2000" dirty="0" smtClean="0">
              <a:latin typeface="Arial" panose="020B0604020202020204" pitchFamily="34" charset="0"/>
              <a:cs typeface="Arial" panose="020B0604020202020204" pitchFamily="34" charset="0"/>
            </a:endParaRPr>
          </a:p>
          <a:p>
            <a:pPr marL="0" indent="0">
              <a:spcBef>
                <a:spcPts val="0"/>
              </a:spcBef>
              <a:buNone/>
            </a:pPr>
            <a:r>
              <a:rPr lang="en-US" sz="2000" dirty="0" smtClean="0">
                <a:latin typeface="Arial" panose="020B0604020202020204" pitchFamily="34" charset="0"/>
                <a:cs typeface="Arial" panose="020B0604020202020204" pitchFamily="34" charset="0"/>
              </a:rPr>
              <a:t>In 2008, new content about service-connected disability was added to the questionnaire</a:t>
            </a:r>
          </a:p>
          <a:p>
            <a:pPr>
              <a:spcBef>
                <a:spcPts val="0"/>
              </a:spcBef>
            </a:pPr>
            <a:endParaRPr lang="en-US" sz="2000" dirty="0" smtClean="0">
              <a:latin typeface="Arial" panose="020B0604020202020204" pitchFamily="34" charset="0"/>
              <a:cs typeface="Arial" panose="020B0604020202020204" pitchFamily="34" charset="0"/>
            </a:endParaRPr>
          </a:p>
          <a:p>
            <a:pPr marL="0" indent="0">
              <a:spcBef>
                <a:spcPts val="0"/>
              </a:spcBef>
              <a:buNone/>
            </a:pPr>
            <a:r>
              <a:rPr lang="en-US" sz="2000" dirty="0" smtClean="0">
                <a:latin typeface="Arial" panose="020B0604020202020204" pitchFamily="34" charset="0"/>
                <a:cs typeface="Arial" panose="020B0604020202020204" pitchFamily="34" charset="0"/>
              </a:rPr>
              <a:t>In 2013, the veteran status question was simplified and the periods of military service categories were collapsed</a:t>
            </a:r>
          </a:p>
          <a:p>
            <a:pPr marL="0" indent="0">
              <a:spcBef>
                <a:spcPts val="0"/>
              </a:spcBef>
              <a:buNone/>
            </a:pPr>
            <a:endParaRPr lang="en-US" sz="2000" dirty="0" smtClean="0">
              <a:latin typeface="Arial" panose="020B0604020202020204" pitchFamily="34" charset="0"/>
              <a:cs typeface="Arial" panose="020B0604020202020204" pitchFamily="34" charset="0"/>
            </a:endParaRPr>
          </a:p>
          <a:p>
            <a:pPr marL="0" indent="0">
              <a:spcBef>
                <a:spcPts val="0"/>
              </a:spcBef>
              <a:buNone/>
            </a:pPr>
            <a:endParaRPr lang="en-US" sz="2000" dirty="0" smtClean="0">
              <a:latin typeface="Arial" panose="020B0604020202020204" pitchFamily="34" charset="0"/>
              <a:cs typeface="Arial" panose="020B0604020202020204" pitchFamily="34" charset="0"/>
            </a:endParaRPr>
          </a:p>
          <a:p>
            <a:pPr marL="0" indent="0" algn="ctr">
              <a:spcBef>
                <a:spcPts val="0"/>
              </a:spcBef>
              <a:buNone/>
            </a:pPr>
            <a:r>
              <a:rPr lang="en-US" sz="1700" dirty="0" smtClean="0">
                <a:latin typeface="Arial" panose="020B0604020202020204" pitchFamily="34" charset="0"/>
                <a:cs typeface="Arial" panose="020B0604020202020204" pitchFamily="34" charset="0"/>
              </a:rPr>
              <a:t>For </a:t>
            </a:r>
            <a:r>
              <a:rPr lang="en-US" sz="1700" dirty="0">
                <a:latin typeface="Arial" panose="020B0604020202020204" pitchFamily="34" charset="0"/>
                <a:cs typeface="Arial" panose="020B0604020202020204" pitchFamily="34" charset="0"/>
              </a:rPr>
              <a:t>more </a:t>
            </a:r>
            <a:r>
              <a:rPr lang="en-US" sz="1700" dirty="0" smtClean="0">
                <a:latin typeface="Arial" panose="020B0604020202020204" pitchFamily="34" charset="0"/>
                <a:cs typeface="Arial" panose="020B0604020202020204" pitchFamily="34" charset="0"/>
              </a:rPr>
              <a:t>information on the 2008 and 2013 changes: </a:t>
            </a:r>
          </a:p>
          <a:p>
            <a:pPr marL="0" indent="0" algn="ctr">
              <a:spcBef>
                <a:spcPts val="0"/>
              </a:spcBef>
              <a:buNone/>
            </a:pPr>
            <a:r>
              <a:rPr lang="en-US" sz="1700" dirty="0" smtClean="0">
                <a:latin typeface="Arial" panose="020B0604020202020204" pitchFamily="34" charset="0"/>
                <a:cs typeface="Arial" panose="020B0604020202020204" pitchFamily="34" charset="0"/>
                <a:hlinkClick r:id="rId3"/>
              </a:rPr>
              <a:t>http</a:t>
            </a:r>
            <a:r>
              <a:rPr lang="en-US" sz="1700" dirty="0">
                <a:latin typeface="Arial" panose="020B0604020202020204" pitchFamily="34" charset="0"/>
                <a:cs typeface="Arial" panose="020B0604020202020204" pitchFamily="34" charset="0"/>
                <a:hlinkClick r:id="rId3"/>
              </a:rPr>
              <a:t>://</a:t>
            </a:r>
            <a:r>
              <a:rPr lang="en-US" sz="1700" dirty="0" smtClean="0">
                <a:latin typeface="Arial" panose="020B0604020202020204" pitchFamily="34" charset="0"/>
                <a:cs typeface="Arial" panose="020B0604020202020204" pitchFamily="34" charset="0"/>
                <a:hlinkClick r:id="rId3"/>
              </a:rPr>
              <a:t>www.census.gov/topics/population/veterans/working-papers.html</a:t>
            </a:r>
            <a:r>
              <a:rPr lang="en-US" sz="1700" dirty="0" smtClean="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152400"/>
            <a:ext cx="8229600" cy="1143000"/>
          </a:xfrm>
        </p:spPr>
        <p:txBody>
          <a:bodyPr>
            <a:normAutofit fontScale="90000"/>
          </a:bodyPr>
          <a:lstStyle/>
          <a:p>
            <a:r>
              <a:rPr lang="en-US" dirty="0" smtClean="0"/>
              <a:t>History of Veteran Questions </a:t>
            </a:r>
            <a:r>
              <a:rPr lang="en-US" sz="2700" dirty="0" smtClean="0">
                <a:solidFill>
                  <a:schemeClr val="accent5"/>
                </a:solidFill>
              </a:rPr>
              <a:t>American Community Survey</a:t>
            </a:r>
            <a:endParaRPr lang="en-US" sz="2700" dirty="0">
              <a:solidFill>
                <a:schemeClr val="accent5"/>
              </a:solidFill>
            </a:endParaRPr>
          </a:p>
        </p:txBody>
      </p:sp>
    </p:spTree>
    <p:extLst>
      <p:ext uri="{BB962C8B-B14F-4D97-AF65-F5344CB8AC3E}">
        <p14:creationId xmlns:p14="http://schemas.microsoft.com/office/powerpoint/2010/main" val="237556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0" r="1"/>
          <a:stretch/>
        </p:blipFill>
        <p:spPr bwMode="auto">
          <a:xfrm>
            <a:off x="4800600" y="2246791"/>
            <a:ext cx="4131732" cy="204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American Community Survey</a:t>
            </a:r>
            <a:br>
              <a:rPr lang="en-US" dirty="0" smtClean="0"/>
            </a:br>
            <a:r>
              <a:rPr lang="en-US" sz="2700" dirty="0" smtClean="0">
                <a:solidFill>
                  <a:schemeClr val="accent5"/>
                </a:solidFill>
              </a:rPr>
              <a:t>Veteran Status</a:t>
            </a:r>
            <a:endParaRPr lang="en-US" sz="2700" dirty="0">
              <a:solidFill>
                <a:schemeClr val="accent5"/>
              </a:solidFill>
            </a:endParaRPr>
          </a:p>
        </p:txBody>
      </p:sp>
      <p:sp>
        <p:nvSpPr>
          <p:cNvPr id="7" name="TextBox 6"/>
          <p:cNvSpPr txBox="1"/>
          <p:nvPr/>
        </p:nvSpPr>
        <p:spPr>
          <a:xfrm>
            <a:off x="533400" y="1796534"/>
            <a:ext cx="3583032" cy="369332"/>
          </a:xfrm>
          <a:prstGeom prst="rect">
            <a:avLst/>
          </a:prstGeom>
          <a:noFill/>
        </p:spPr>
        <p:txBody>
          <a:bodyPr wrap="none" rtlCol="0">
            <a:spAutoFit/>
          </a:bodyPr>
          <a:lstStyle/>
          <a:p>
            <a:r>
              <a:rPr lang="en-US" b="1" dirty="0" smtClean="0">
                <a:solidFill>
                  <a:schemeClr val="accent1">
                    <a:lumMod val="50000"/>
                  </a:schemeClr>
                </a:solidFill>
                <a:latin typeface="Arial" panose="020B0604020202020204" pitchFamily="34" charset="0"/>
                <a:cs typeface="Arial" panose="020B0604020202020204" pitchFamily="34" charset="0"/>
              </a:rPr>
              <a:t>Question wording 2003 to 2013</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4826909" y="1796534"/>
            <a:ext cx="3749744" cy="369332"/>
          </a:xfrm>
          <a:prstGeom prst="rect">
            <a:avLst/>
          </a:prstGeom>
          <a:noFill/>
        </p:spPr>
        <p:txBody>
          <a:bodyPr wrap="none" rtlCol="0">
            <a:spAutoFit/>
          </a:bodyPr>
          <a:lstStyle/>
          <a:p>
            <a:r>
              <a:rPr lang="en-US" b="1" dirty="0" smtClean="0">
                <a:solidFill>
                  <a:schemeClr val="accent1">
                    <a:lumMod val="50000"/>
                  </a:schemeClr>
                </a:solidFill>
                <a:latin typeface="Arial" panose="020B0604020202020204" pitchFamily="34" charset="0"/>
                <a:cs typeface="Arial" panose="020B0604020202020204" pitchFamily="34" charset="0"/>
              </a:rPr>
              <a:t>Question wording 2013 and later</a:t>
            </a:r>
            <a:endParaRPr lang="en-US" b="1" dirty="0">
              <a:solidFill>
                <a:schemeClr val="accent1">
                  <a:lumMod val="50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03" r="1667" b="-884"/>
          <a:stretch/>
        </p:blipFill>
        <p:spPr bwMode="auto">
          <a:xfrm>
            <a:off x="72267" y="2246791"/>
            <a:ext cx="4401973" cy="2991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040541" y="4000941"/>
            <a:ext cx="3651849" cy="311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7330" y="3528007"/>
            <a:ext cx="3651849" cy="8768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48625" y="5349551"/>
            <a:ext cx="7171266"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hlinkClick r:id="rId5"/>
              </a:rPr>
              <a:t>http://www.census.gov/acs/www/methodology/questionnaire_archive/</a:t>
            </a:r>
            <a:r>
              <a:rPr lang="en-US" sz="1400" dirty="0">
                <a:latin typeface="Arial" panose="020B0604020202020204" pitchFamily="34" charset="0"/>
                <a:cs typeface="Arial" panose="020B0604020202020204" pitchFamily="34" charset="0"/>
              </a:rPr>
              <a:t> </a:t>
            </a:r>
          </a:p>
        </p:txBody>
      </p:sp>
      <p:cxnSp>
        <p:nvCxnSpPr>
          <p:cNvPr id="4" name="Straight Arrow Connector 3"/>
          <p:cNvCxnSpPr/>
          <p:nvPr/>
        </p:nvCxnSpPr>
        <p:spPr>
          <a:xfrm>
            <a:off x="4116432" y="3966434"/>
            <a:ext cx="710477" cy="19046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865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114" y="1981200"/>
            <a:ext cx="3823397" cy="310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p:txBody>
          <a:bodyPr>
            <a:normAutofit fontScale="90000"/>
          </a:bodyPr>
          <a:lstStyle/>
          <a:p>
            <a:r>
              <a:rPr lang="en-US" dirty="0" smtClean="0"/>
              <a:t>American Community Survey</a:t>
            </a:r>
            <a:br>
              <a:rPr lang="en-US" dirty="0" smtClean="0"/>
            </a:br>
            <a:r>
              <a:rPr lang="en-US" sz="2700" dirty="0" smtClean="0">
                <a:solidFill>
                  <a:schemeClr val="accent5"/>
                </a:solidFill>
              </a:rPr>
              <a:t>Period of Military Service</a:t>
            </a:r>
            <a:endParaRPr lang="en-US" sz="2700" dirty="0">
              <a:solidFill>
                <a:schemeClr val="accent5"/>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4038600" cy="364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25577" y="1502296"/>
            <a:ext cx="3583032" cy="369332"/>
          </a:xfrm>
          <a:prstGeom prst="rect">
            <a:avLst/>
          </a:prstGeom>
          <a:noFill/>
        </p:spPr>
        <p:txBody>
          <a:bodyPr wrap="none" rtlCol="0">
            <a:spAutoFit/>
          </a:bodyPr>
          <a:lstStyle/>
          <a:p>
            <a:r>
              <a:rPr lang="en-US" b="1" dirty="0" smtClean="0">
                <a:solidFill>
                  <a:schemeClr val="accent1">
                    <a:lumMod val="50000"/>
                  </a:schemeClr>
                </a:solidFill>
                <a:latin typeface="Arial" panose="020B0604020202020204" pitchFamily="34" charset="0"/>
                <a:cs typeface="Arial" panose="020B0604020202020204" pitchFamily="34" charset="0"/>
              </a:rPr>
              <a:t>Question wording 2003 to 2013</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5098555" y="1502296"/>
            <a:ext cx="3749744" cy="369332"/>
          </a:xfrm>
          <a:prstGeom prst="rect">
            <a:avLst/>
          </a:prstGeom>
          <a:noFill/>
        </p:spPr>
        <p:txBody>
          <a:bodyPr wrap="none" rtlCol="0">
            <a:spAutoFit/>
          </a:bodyPr>
          <a:lstStyle/>
          <a:p>
            <a:r>
              <a:rPr lang="en-US" b="1" dirty="0" smtClean="0">
                <a:solidFill>
                  <a:schemeClr val="accent1">
                    <a:lumMod val="50000"/>
                  </a:schemeClr>
                </a:solidFill>
                <a:latin typeface="Arial" panose="020B0604020202020204" pitchFamily="34" charset="0"/>
                <a:cs typeface="Arial" panose="020B0604020202020204" pitchFamily="34" charset="0"/>
              </a:rPr>
              <a:t>Question wording 2013 and later</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546340" y="3311105"/>
            <a:ext cx="2926080" cy="525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6340" y="4079358"/>
            <a:ext cx="2926080" cy="525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3472420" y="3467819"/>
            <a:ext cx="1841452" cy="1061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472420" y="3950898"/>
            <a:ext cx="1910463" cy="3913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92372" y="5592710"/>
            <a:ext cx="4053469"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Wartime dates are defined in Title 38 U.S. Code.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775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381000" y="228600"/>
            <a:ext cx="8229600" cy="1143000"/>
          </a:xfrm>
        </p:spPr>
        <p:txBody>
          <a:bodyPr>
            <a:normAutofit fontScale="90000"/>
          </a:bodyPr>
          <a:lstStyle/>
          <a:p>
            <a:r>
              <a:rPr lang="en-US" dirty="0" smtClean="0"/>
              <a:t>American Community Survey</a:t>
            </a:r>
            <a:br>
              <a:rPr lang="en-US" dirty="0" smtClean="0"/>
            </a:br>
            <a:r>
              <a:rPr lang="en-US" sz="2700" dirty="0" smtClean="0">
                <a:solidFill>
                  <a:schemeClr val="accent5"/>
                </a:solidFill>
              </a:rPr>
              <a:t>Service-Connected Disability Status and Rating</a:t>
            </a:r>
            <a:endParaRPr lang="en-US" sz="2700" dirty="0">
              <a:solidFill>
                <a:schemeClr val="accent5"/>
              </a:solidFill>
            </a:endParaRPr>
          </a:p>
        </p:txBody>
      </p:sp>
      <p:sp>
        <p:nvSpPr>
          <p:cNvPr id="6" name="TextBox 5"/>
          <p:cNvSpPr txBox="1"/>
          <p:nvPr/>
        </p:nvSpPr>
        <p:spPr>
          <a:xfrm>
            <a:off x="352168" y="5321989"/>
            <a:ext cx="8534400" cy="307777"/>
          </a:xfrm>
          <a:prstGeom prst="rect">
            <a:avLst/>
          </a:prstGeom>
          <a:noFill/>
        </p:spPr>
        <p:txBody>
          <a:bodyPr wrap="square" rtlCol="0">
            <a:spAutoFit/>
          </a:bodyPr>
          <a:lstStyle/>
          <a:p>
            <a:r>
              <a:rPr lang="en-US" sz="1400" dirty="0" smtClean="0">
                <a:solidFill>
                  <a:schemeClr val="tx2"/>
                </a:solidFill>
                <a:latin typeface="Arial" panose="020B0604020202020204" pitchFamily="34" charset="0"/>
                <a:cs typeface="Arial" panose="020B0604020202020204" pitchFamily="34" charset="0"/>
              </a:rPr>
              <a:t>The years of service question from Census 2000 was deleted to make room for this new question in 2008.</a:t>
            </a:r>
            <a:endParaRPr lang="en-US" sz="1400" dirty="0">
              <a:solidFill>
                <a:schemeClr val="tx2"/>
              </a:solidFill>
              <a:latin typeface="Arial" panose="020B0604020202020204" pitchFamily="34" charset="0"/>
              <a:cs typeface="Arial" panose="020B0604020202020204" pitchFamily="34" charset="0"/>
            </a:endParaRPr>
          </a:p>
        </p:txBody>
      </p:sp>
      <p:sp>
        <p:nvSpPr>
          <p:cNvPr id="7" name="TextBox 6"/>
          <p:cNvSpPr txBox="1"/>
          <p:nvPr/>
        </p:nvSpPr>
        <p:spPr>
          <a:xfrm>
            <a:off x="2362200" y="1522149"/>
            <a:ext cx="3749744" cy="369332"/>
          </a:xfrm>
          <a:prstGeom prst="rect">
            <a:avLst/>
          </a:prstGeom>
          <a:noFill/>
        </p:spPr>
        <p:txBody>
          <a:bodyPr wrap="none" rtlCol="0">
            <a:spAutoFit/>
          </a:bodyPr>
          <a:lstStyle/>
          <a:p>
            <a:r>
              <a:rPr lang="en-US" b="1" dirty="0" smtClean="0">
                <a:solidFill>
                  <a:schemeClr val="accent1">
                    <a:lumMod val="50000"/>
                  </a:schemeClr>
                </a:solidFill>
                <a:latin typeface="Arial" panose="020B0604020202020204" pitchFamily="34" charset="0"/>
                <a:cs typeface="Arial" panose="020B0604020202020204" pitchFamily="34" charset="0"/>
              </a:rPr>
              <a:t>Question wording 2008 and later</a:t>
            </a:r>
            <a:endParaRPr lang="en-US" b="1" dirty="0">
              <a:solidFill>
                <a:schemeClr val="accent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090" y="1872431"/>
            <a:ext cx="4271963" cy="312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486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Census 2010</a:t>
            </a:r>
            <a:r>
              <a:rPr lang="en-US" sz="4000" dirty="0"/>
              <a:t/>
            </a:r>
            <a:br>
              <a:rPr lang="en-US" sz="4000" dirty="0"/>
            </a:br>
            <a:r>
              <a:rPr lang="en-US" sz="2400" dirty="0" smtClean="0">
                <a:solidFill>
                  <a:schemeClr val="accent5"/>
                </a:solidFill>
              </a:rPr>
              <a:t>What changed?</a:t>
            </a:r>
            <a:endParaRPr lang="en-US" sz="2400" dirty="0">
              <a:solidFill>
                <a:schemeClr val="accent5"/>
              </a:solidFill>
            </a:endParaRPr>
          </a:p>
        </p:txBody>
      </p:sp>
      <p:sp>
        <p:nvSpPr>
          <p:cNvPr id="3" name="Content Placeholder 2"/>
          <p:cNvSpPr>
            <a:spLocks noGrp="1"/>
          </p:cNvSpPr>
          <p:nvPr>
            <p:ph idx="1"/>
          </p:nvPr>
        </p:nvSpPr>
        <p:spPr>
          <a:xfrm>
            <a:off x="381000" y="1371600"/>
            <a:ext cx="8305800" cy="4906963"/>
          </a:xfrm>
        </p:spPr>
        <p:txBody>
          <a:bodyPr>
            <a:normAutofit/>
          </a:bodyPr>
          <a:lstStyle/>
          <a:p>
            <a:pPr marL="0" indent="0">
              <a:buNone/>
            </a:pPr>
            <a:r>
              <a:rPr lang="en-US" sz="2000" dirty="0">
                <a:latin typeface="Arial" panose="020B0604020202020204" pitchFamily="34" charset="0"/>
                <a:cs typeface="Arial" panose="020B0604020202020204" pitchFamily="34" charset="0"/>
              </a:rPr>
              <a:t>Prior to the 2010 Census, decennial censuses included two types of questionnaires:</a:t>
            </a:r>
          </a:p>
          <a:p>
            <a:pPr marL="685800" lvl="1"/>
            <a:r>
              <a:rPr lang="en-US" sz="1600" dirty="0" smtClean="0">
                <a:latin typeface="Arial" panose="020B0604020202020204" pitchFamily="34" charset="0"/>
                <a:cs typeface="Arial" panose="020B0604020202020204" pitchFamily="34" charset="0"/>
              </a:rPr>
              <a:t>A </a:t>
            </a:r>
            <a:r>
              <a:rPr lang="en-US" sz="1600" i="1" dirty="0">
                <a:latin typeface="Arial" panose="020B0604020202020204" pitchFamily="34" charset="0"/>
                <a:cs typeface="Arial" panose="020B0604020202020204" pitchFamily="34" charset="0"/>
              </a:rPr>
              <a:t>short form </a:t>
            </a:r>
            <a:r>
              <a:rPr lang="en-US" sz="1600" dirty="0">
                <a:latin typeface="Arial" panose="020B0604020202020204" pitchFamily="34" charset="0"/>
                <a:cs typeface="Arial" panose="020B0604020202020204" pitchFamily="34" charset="0"/>
              </a:rPr>
              <a:t>on which most people were enumerated and that counted the population and asked only a few basic questions.</a:t>
            </a:r>
          </a:p>
          <a:p>
            <a:pPr marL="685800" lvl="1"/>
            <a:r>
              <a:rPr lang="en-US" sz="1600" dirty="0" smtClean="0">
                <a:latin typeface="Arial" panose="020B0604020202020204" pitchFamily="34" charset="0"/>
                <a:cs typeface="Arial" panose="020B0604020202020204" pitchFamily="34" charset="0"/>
              </a:rPr>
              <a:t>A </a:t>
            </a:r>
            <a:r>
              <a:rPr lang="en-US" sz="1600" i="1" dirty="0">
                <a:latin typeface="Arial" panose="020B0604020202020204" pitchFamily="34" charset="0"/>
                <a:cs typeface="Arial" panose="020B0604020202020204" pitchFamily="34" charset="0"/>
              </a:rPr>
              <a:t>long form </a:t>
            </a:r>
            <a:r>
              <a:rPr lang="en-US" sz="1600" dirty="0">
                <a:latin typeface="Arial" panose="020B0604020202020204" pitchFamily="34" charset="0"/>
                <a:cs typeface="Arial" panose="020B0604020202020204" pitchFamily="34" charset="0"/>
              </a:rPr>
              <a:t>on which a </a:t>
            </a:r>
            <a:r>
              <a:rPr lang="en-US" sz="1600" u="sng" dirty="0">
                <a:latin typeface="Arial" panose="020B0604020202020204" pitchFamily="34" charset="0"/>
                <a:cs typeface="Arial" panose="020B0604020202020204" pitchFamily="34" charset="0"/>
              </a:rPr>
              <a:t>sample</a:t>
            </a:r>
            <a:r>
              <a:rPr lang="en-US" sz="1600" dirty="0">
                <a:latin typeface="Arial" panose="020B0604020202020204" pitchFamily="34" charset="0"/>
                <a:cs typeface="Arial" panose="020B0604020202020204" pitchFamily="34" charset="0"/>
              </a:rPr>
              <a:t> of people were enumerated. In 2000, that sample was approximately 1 in 6 households. The long form gathered a wide range of information about demographic, economic, social, and housing characteristics and also included all of the questions asked on the short form</a:t>
            </a:r>
            <a:r>
              <a:rPr lang="en-US" sz="1600" dirty="0" smtClean="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With the publication of the first five-year ACS estimates in 2010 the Census Bureau met its goal of replacing the decennial census long form with the ACS since those estimates were designed to be comparable to the long form estimates produced following each decennial census. </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626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smtClean="0"/>
              <a:t>Census 2010 </a:t>
            </a:r>
            <a:r>
              <a:rPr lang="en-US" sz="4000" dirty="0" smtClean="0"/>
              <a:t/>
            </a:r>
            <a:br>
              <a:rPr lang="en-US" sz="4000" dirty="0" smtClean="0"/>
            </a:br>
            <a:r>
              <a:rPr lang="en-US" sz="2700" dirty="0" smtClean="0">
                <a:solidFill>
                  <a:schemeClr val="accent5"/>
                </a:solidFill>
              </a:rPr>
              <a:t>Stateside</a:t>
            </a:r>
            <a:endParaRPr lang="en-US" sz="2700" dirty="0">
              <a:solidFill>
                <a:schemeClr val="accent5"/>
              </a:solidFill>
            </a:endParaRPr>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pPr marL="0" indent="0">
              <a:buNone/>
            </a:pPr>
            <a:r>
              <a:rPr lang="en-US" sz="2400" dirty="0" smtClean="0">
                <a:latin typeface="Arial" panose="020B0604020202020204" pitchFamily="34" charset="0"/>
                <a:cs typeface="Arial" panose="020B0604020202020204" pitchFamily="34" charset="0"/>
              </a:rPr>
              <a:t>One </a:t>
            </a:r>
            <a:r>
              <a:rPr lang="en-US" sz="2400" dirty="0">
                <a:latin typeface="Arial" panose="020B0604020202020204" pitchFamily="34" charset="0"/>
                <a:cs typeface="Arial" panose="020B0604020202020204" pitchFamily="34" charset="0"/>
              </a:rPr>
              <a:t>of the shortest </a:t>
            </a:r>
            <a:r>
              <a:rPr lang="en-US" sz="2400" dirty="0" smtClean="0">
                <a:latin typeface="Arial" panose="020B0604020202020204" pitchFamily="34" charset="0"/>
                <a:cs typeface="Arial" panose="020B0604020202020204" pitchFamily="34" charset="0"/>
              </a:rPr>
              <a:t>questionnaires in history</a:t>
            </a:r>
          </a:p>
          <a:p>
            <a:pPr marL="0" indent="0">
              <a:buNone/>
            </a:pPr>
            <a:r>
              <a:rPr lang="en-US" sz="2400" dirty="0" smtClean="0">
                <a:latin typeface="Arial" panose="020B0604020202020204" pitchFamily="34" charset="0"/>
                <a:cs typeface="Arial" panose="020B0604020202020204" pitchFamily="34" charset="0"/>
              </a:rPr>
              <a:t>Very </a:t>
            </a:r>
            <a:r>
              <a:rPr lang="en-US" sz="2400" dirty="0">
                <a:latin typeface="Arial" panose="020B0604020202020204" pitchFamily="34" charset="0"/>
                <a:cs typeface="Arial" panose="020B0604020202020204" pitchFamily="34" charset="0"/>
              </a:rPr>
              <a:t>close to the length and scope of inquiries asked in </a:t>
            </a:r>
            <a:r>
              <a:rPr lang="en-US" sz="2400" dirty="0" smtClean="0">
                <a:latin typeface="Arial" panose="020B0604020202020204" pitchFamily="34" charset="0"/>
                <a:cs typeface="Arial" panose="020B0604020202020204" pitchFamily="34" charset="0"/>
              </a:rPr>
              <a:t>1790</a:t>
            </a:r>
          </a:p>
          <a:p>
            <a:pPr marL="0" indent="0">
              <a:buNone/>
            </a:pPr>
            <a:r>
              <a:rPr lang="en-US" sz="2400" dirty="0" smtClean="0">
                <a:latin typeface="Arial" panose="020B0604020202020204" pitchFamily="34" charset="0"/>
                <a:cs typeface="Arial" panose="020B0604020202020204" pitchFamily="34" charset="0"/>
              </a:rPr>
              <a:t> </a:t>
            </a:r>
          </a:p>
          <a:p>
            <a:pPr marL="0" indent="0">
              <a:buNone/>
            </a:pPr>
            <a:r>
              <a:rPr lang="en-US" sz="2400" dirty="0" smtClean="0">
                <a:latin typeface="Arial" panose="020B0604020202020204" pitchFamily="34" charset="0"/>
                <a:cs typeface="Arial" panose="020B0604020202020204" pitchFamily="34" charset="0"/>
              </a:rPr>
              <a:t>Everyone </a:t>
            </a:r>
            <a:r>
              <a:rPr lang="en-US" sz="2400" dirty="0">
                <a:latin typeface="Arial" panose="020B0604020202020204" pitchFamily="34" charset="0"/>
                <a:cs typeface="Arial" panose="020B0604020202020204" pitchFamily="34" charset="0"/>
              </a:rPr>
              <a:t>in the household </a:t>
            </a:r>
            <a:r>
              <a:rPr lang="en-US" sz="2400" dirty="0" smtClean="0">
                <a:latin typeface="Arial" panose="020B0604020202020204" pitchFamily="34" charset="0"/>
                <a:cs typeface="Arial" panose="020B0604020202020204" pitchFamily="34" charset="0"/>
              </a:rPr>
              <a:t>answered </a:t>
            </a:r>
            <a:r>
              <a:rPr lang="en-US" sz="2400" dirty="0">
                <a:latin typeface="Arial" panose="020B0604020202020204" pitchFamily="34" charset="0"/>
                <a:cs typeface="Arial" panose="020B0604020202020204" pitchFamily="34" charset="0"/>
              </a:rPr>
              <a:t>seven questions: </a:t>
            </a:r>
            <a:endParaRPr lang="en-US" sz="24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name</a:t>
            </a:r>
          </a:p>
          <a:p>
            <a:pPr lvl="1"/>
            <a:r>
              <a:rPr lang="en-US" sz="2000" dirty="0" smtClean="0">
                <a:latin typeface="Arial" panose="020B0604020202020204" pitchFamily="34" charset="0"/>
                <a:cs typeface="Arial" panose="020B0604020202020204" pitchFamily="34" charset="0"/>
              </a:rPr>
              <a:t>gender</a:t>
            </a:r>
          </a:p>
          <a:p>
            <a:pPr lvl="1"/>
            <a:r>
              <a:rPr lang="en-US" sz="2000" dirty="0" smtClean="0">
                <a:latin typeface="Arial" panose="020B0604020202020204" pitchFamily="34" charset="0"/>
                <a:cs typeface="Arial" panose="020B0604020202020204" pitchFamily="34" charset="0"/>
              </a:rPr>
              <a:t>race</a:t>
            </a:r>
          </a:p>
          <a:p>
            <a:pPr lvl="1"/>
            <a:r>
              <a:rPr lang="en-US" sz="2000" dirty="0" smtClean="0">
                <a:latin typeface="Arial" panose="020B0604020202020204" pitchFamily="34" charset="0"/>
                <a:cs typeface="Arial" panose="020B0604020202020204" pitchFamily="34" charset="0"/>
              </a:rPr>
              <a:t>ethnicity </a:t>
            </a:r>
          </a:p>
          <a:p>
            <a:pPr lvl="1"/>
            <a:r>
              <a:rPr lang="en-US" sz="2000" dirty="0" smtClean="0">
                <a:latin typeface="Arial" panose="020B0604020202020204" pitchFamily="34" charset="0"/>
                <a:cs typeface="Arial" panose="020B0604020202020204" pitchFamily="34" charset="0"/>
              </a:rPr>
              <a:t>whether </a:t>
            </a:r>
            <a:r>
              <a:rPr lang="en-US" sz="2000" dirty="0">
                <a:latin typeface="Arial" panose="020B0604020202020204" pitchFamily="34" charset="0"/>
                <a:cs typeface="Arial" panose="020B0604020202020204" pitchFamily="34" charset="0"/>
              </a:rPr>
              <a:t>they sometimes live somewhere </a:t>
            </a:r>
            <a:r>
              <a:rPr lang="en-US" sz="2000" dirty="0" smtClean="0">
                <a:latin typeface="Arial" panose="020B0604020202020204" pitchFamily="34" charset="0"/>
                <a:cs typeface="Arial" panose="020B0604020202020204" pitchFamily="34" charset="0"/>
              </a:rPr>
              <a:t>else</a:t>
            </a:r>
          </a:p>
          <a:p>
            <a:pPr lvl="1"/>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people live in the </a:t>
            </a:r>
            <a:r>
              <a:rPr lang="en-US" sz="2000" dirty="0" smtClean="0">
                <a:latin typeface="Arial" panose="020B0604020202020204" pitchFamily="34" charset="0"/>
                <a:cs typeface="Arial" panose="020B0604020202020204" pitchFamily="34" charset="0"/>
              </a:rPr>
              <a:t>residence</a:t>
            </a:r>
          </a:p>
          <a:p>
            <a:pPr lvl="1"/>
            <a:r>
              <a:rPr lang="en-US" sz="2000" dirty="0" smtClean="0">
                <a:latin typeface="Arial" panose="020B0604020202020204" pitchFamily="34" charset="0"/>
                <a:cs typeface="Arial" panose="020B0604020202020204" pitchFamily="34" charset="0"/>
              </a:rPr>
              <a:t>whether </a:t>
            </a:r>
            <a:r>
              <a:rPr lang="en-US" sz="2000" dirty="0">
                <a:latin typeface="Arial" panose="020B0604020202020204" pitchFamily="34" charset="0"/>
                <a:cs typeface="Arial" panose="020B0604020202020204" pitchFamily="34" charset="0"/>
              </a:rPr>
              <a:t>it is a house, apartment, or mobile </a:t>
            </a:r>
            <a:r>
              <a:rPr lang="en-US" sz="2000" dirty="0" smtClean="0">
                <a:latin typeface="Arial" panose="020B0604020202020204" pitchFamily="34" charset="0"/>
                <a:cs typeface="Arial" panose="020B0604020202020204" pitchFamily="34" charset="0"/>
              </a:rPr>
              <a:t>home</a:t>
            </a:r>
          </a:p>
          <a:p>
            <a:pPr lvl="1"/>
            <a:endParaRPr lang="en-US" sz="2000" dirty="0" smtClean="0">
              <a:latin typeface="Arial" panose="020B0604020202020204" pitchFamily="34" charset="0"/>
              <a:cs typeface="Arial" panose="020B0604020202020204" pitchFamily="34" charset="0"/>
            </a:endParaRPr>
          </a:p>
          <a:p>
            <a:pPr marL="457200" lvl="1" indent="0" algn="ctr">
              <a:buNone/>
            </a:pPr>
            <a:r>
              <a:rPr lang="en-US" sz="1700" dirty="0">
                <a:latin typeface="Arial" panose="020B0604020202020204" pitchFamily="34" charset="0"/>
                <a:cs typeface="Arial" panose="020B0604020202020204" pitchFamily="34" charset="0"/>
                <a:hlinkClick r:id="rId3"/>
              </a:rPr>
              <a:t>http://www.census.gov/2010census/about/interactive-form.php</a:t>
            </a:r>
            <a:endParaRPr lang="en-US" sz="17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754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
            <a:ext cx="8229600" cy="1143000"/>
          </a:xfrm>
        </p:spPr>
        <p:txBody>
          <a:bodyPr>
            <a:normAutofit/>
          </a:bodyPr>
          <a:lstStyle/>
          <a:p>
            <a:r>
              <a:rPr lang="en-US" sz="4000" dirty="0" smtClean="0"/>
              <a:t>Census 2010 </a:t>
            </a:r>
            <a:br>
              <a:rPr lang="en-US" sz="4000" dirty="0" smtClean="0"/>
            </a:br>
            <a:r>
              <a:rPr lang="en-US" sz="2400" dirty="0" smtClean="0">
                <a:solidFill>
                  <a:schemeClr val="accent5"/>
                </a:solidFill>
              </a:rPr>
              <a:t>Island Areas</a:t>
            </a:r>
            <a:endParaRPr lang="en-US" sz="2400" dirty="0">
              <a:solidFill>
                <a:schemeClr val="accent5"/>
              </a:solidFill>
            </a:endParaRPr>
          </a:p>
        </p:txBody>
      </p:sp>
      <p:sp>
        <p:nvSpPr>
          <p:cNvPr id="3" name="Content Placeholder 2"/>
          <p:cNvSpPr>
            <a:spLocks noGrp="1"/>
          </p:cNvSpPr>
          <p:nvPr>
            <p:ph idx="1"/>
          </p:nvPr>
        </p:nvSpPr>
        <p:spPr>
          <a:xfrm>
            <a:off x="304800" y="1219200"/>
            <a:ext cx="8610600" cy="4800600"/>
          </a:xfrm>
        </p:spPr>
        <p:txBody>
          <a:bodyPr>
            <a:normAutofit lnSpcReduction="10000"/>
          </a:bodyPr>
          <a:lstStyle/>
          <a:p>
            <a:pPr marL="0" indent="0">
              <a:buNone/>
            </a:pPr>
            <a:r>
              <a:rPr lang="en-US" sz="1600" dirty="0">
                <a:latin typeface="Arial" panose="020B0604020202020204" pitchFamily="34" charset="0"/>
                <a:cs typeface="Arial" panose="020B0604020202020204" pitchFamily="34" charset="0"/>
              </a:rPr>
              <a:t>In addition to the 50 states and District of Columbia, the U.S. Census Bureau also conducts censuses and surveys in the </a:t>
            </a:r>
            <a:r>
              <a:rPr lang="en-US" sz="1600" dirty="0" smtClean="0">
                <a:latin typeface="Arial" panose="020B0604020202020204" pitchFamily="34" charset="0"/>
                <a:cs typeface="Arial" panose="020B0604020202020204" pitchFamily="34" charset="0"/>
              </a:rPr>
              <a:t>U.S. territories  </a:t>
            </a: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Census </a:t>
            </a:r>
            <a:r>
              <a:rPr lang="en-US" sz="1600" dirty="0">
                <a:latin typeface="Arial" panose="020B0604020202020204" pitchFamily="34" charset="0"/>
                <a:cs typeface="Arial" panose="020B0604020202020204" pitchFamily="34" charset="0"/>
              </a:rPr>
              <a:t>and survey operations are conducted in cooperation with the governments of the </a:t>
            </a:r>
            <a:r>
              <a:rPr lang="en-US" sz="1600" dirty="0" smtClean="0">
                <a:latin typeface="Arial" panose="020B0604020202020204" pitchFamily="34" charset="0"/>
                <a:cs typeface="Arial" panose="020B0604020202020204" pitchFamily="34" charset="0"/>
              </a:rPr>
              <a:t>Island </a:t>
            </a:r>
            <a:r>
              <a:rPr lang="en-US" sz="1600" dirty="0">
                <a:latin typeface="Arial" panose="020B0604020202020204" pitchFamily="34" charset="0"/>
                <a:cs typeface="Arial" panose="020B0604020202020204" pitchFamily="34" charset="0"/>
              </a:rPr>
              <a:t>Areas and frequently include modifications to the questionnaires to help the local and federal governments better understand the populations being </a:t>
            </a:r>
            <a:r>
              <a:rPr lang="en-US" sz="1600" dirty="0" smtClean="0">
                <a:latin typeface="Arial" panose="020B0604020202020204" pitchFamily="34" charset="0"/>
                <a:cs typeface="Arial" panose="020B0604020202020204" pitchFamily="34" charset="0"/>
              </a:rPr>
              <a:t>counted</a:t>
            </a: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The Island Areas include:</a:t>
            </a:r>
          </a:p>
          <a:p>
            <a:pPr lvl="1"/>
            <a:r>
              <a:rPr lang="en-US" sz="1400" dirty="0" smtClean="0">
                <a:latin typeface="Arial" panose="020B0604020202020204" pitchFamily="34" charset="0"/>
                <a:cs typeface="Arial" panose="020B0604020202020204" pitchFamily="34" charset="0"/>
              </a:rPr>
              <a:t>U.S. Virgin Islands</a:t>
            </a:r>
          </a:p>
          <a:p>
            <a:pPr lvl="1"/>
            <a:r>
              <a:rPr lang="en-US" sz="1400" dirty="0" smtClean="0">
                <a:latin typeface="Arial" panose="020B0604020202020204" pitchFamily="34" charset="0"/>
                <a:cs typeface="Arial" panose="020B0604020202020204" pitchFamily="34" charset="0"/>
              </a:rPr>
              <a:t>Commonwealth of the Northern Mariana Islands</a:t>
            </a:r>
          </a:p>
          <a:p>
            <a:pPr lvl="1"/>
            <a:r>
              <a:rPr lang="en-US" sz="1400" dirty="0" smtClean="0">
                <a:latin typeface="Arial" panose="020B0604020202020204" pitchFamily="34" charset="0"/>
                <a:cs typeface="Arial" panose="020B0604020202020204" pitchFamily="34" charset="0"/>
              </a:rPr>
              <a:t>American Samoa</a:t>
            </a:r>
          </a:p>
          <a:p>
            <a:pPr lvl="1"/>
            <a:r>
              <a:rPr lang="en-US" sz="1400" dirty="0" smtClean="0">
                <a:latin typeface="Arial" panose="020B0604020202020204" pitchFamily="34" charset="0"/>
                <a:cs typeface="Arial" panose="020B0604020202020204" pitchFamily="34" charset="0"/>
              </a:rPr>
              <a:t>Guam</a:t>
            </a: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The 2010 census of the Island Areas was a 100% enumeration of the population</a:t>
            </a: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Long-form questions, similar to those on ACS were asked, including the series on veteran status, period of service, and service-connected disability</a:t>
            </a:r>
            <a:endParaRPr lang="en-US" sz="16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marL="457200" lvl="1" indent="0" algn="ctr">
              <a:buNone/>
            </a:pPr>
            <a:r>
              <a:rPr lang="en-US" sz="1200" dirty="0">
                <a:latin typeface="Arial" panose="020B0604020202020204" pitchFamily="34" charset="0"/>
                <a:cs typeface="Arial" panose="020B0604020202020204" pitchFamily="34" charset="0"/>
                <a:hlinkClick r:id="rId3"/>
              </a:rPr>
              <a:t>http://</a:t>
            </a:r>
            <a:r>
              <a:rPr lang="en-US" sz="1200" dirty="0" smtClean="0">
                <a:latin typeface="Arial" panose="020B0604020202020204" pitchFamily="34" charset="0"/>
                <a:cs typeface="Arial" panose="020B0604020202020204" pitchFamily="34" charset="0"/>
                <a:hlinkClick r:id="rId3"/>
              </a:rPr>
              <a:t>www.census.gov/2010census/news/press-kits/island-areas/island-areas.html</a:t>
            </a:r>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31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How to Access Data</a:t>
            </a:r>
            <a:endParaRPr lang="en-US" sz="4000" dirty="0"/>
          </a:p>
        </p:txBody>
      </p:sp>
      <p:sp>
        <p:nvSpPr>
          <p:cNvPr id="3" name="Content Placeholder 2"/>
          <p:cNvSpPr>
            <a:spLocks noGrp="1"/>
          </p:cNvSpPr>
          <p:nvPr>
            <p:ph idx="1"/>
          </p:nvPr>
        </p:nvSpPr>
        <p:spPr>
          <a:xfrm>
            <a:off x="762000" y="1295400"/>
            <a:ext cx="7924800" cy="4191000"/>
          </a:xfrm>
        </p:spPr>
        <p:txBody>
          <a:bodyPr>
            <a:normAutofit/>
          </a:bodyPr>
          <a:lstStyle/>
          <a:p>
            <a:pPr marL="0" indent="0">
              <a:buNone/>
            </a:pPr>
            <a:r>
              <a:rPr lang="en-US" altLang="en-US" sz="2800" dirty="0" smtClean="0">
                <a:latin typeface="Arial" charset="0"/>
              </a:rPr>
              <a:t>Statistics on the veteran population can be found in many of our online data tools:</a:t>
            </a:r>
            <a:endParaRPr lang="en-US" altLang="en-US" dirty="0" smtClean="0">
              <a:latin typeface="Arial" charset="0"/>
            </a:endParaRPr>
          </a:p>
          <a:p>
            <a:pPr lvl="1"/>
            <a:r>
              <a:rPr lang="en-US" altLang="en-US" sz="2600" dirty="0" err="1" smtClean="0">
                <a:latin typeface="Arial" charset="0"/>
              </a:rPr>
              <a:t>QuickFacts</a:t>
            </a:r>
            <a:endParaRPr lang="en-US" altLang="en-US" sz="2600" dirty="0">
              <a:latin typeface="Arial" charset="0"/>
            </a:endParaRPr>
          </a:p>
          <a:p>
            <a:pPr lvl="1"/>
            <a:r>
              <a:rPr lang="en-US" altLang="en-US" sz="2600" dirty="0" err="1" smtClean="0">
                <a:latin typeface="Arial" charset="0"/>
              </a:rPr>
              <a:t>EasyStats</a:t>
            </a:r>
            <a:endParaRPr lang="en-US" altLang="en-US" sz="2600" dirty="0" smtClean="0">
              <a:latin typeface="Arial" charset="0"/>
            </a:endParaRPr>
          </a:p>
          <a:p>
            <a:pPr lvl="1"/>
            <a:r>
              <a:rPr lang="en-US" altLang="en-US" sz="2600" dirty="0" smtClean="0">
                <a:latin typeface="Arial" charset="0"/>
              </a:rPr>
              <a:t>My Congressional District</a:t>
            </a:r>
            <a:endParaRPr lang="en-US" altLang="en-US" sz="2600" dirty="0">
              <a:latin typeface="Arial" charset="0"/>
            </a:endParaRPr>
          </a:p>
          <a:p>
            <a:pPr lvl="1"/>
            <a:r>
              <a:rPr lang="en-US" altLang="en-US" sz="2600" dirty="0" smtClean="0">
                <a:latin typeface="Arial" charset="0"/>
              </a:rPr>
              <a:t>American </a:t>
            </a:r>
            <a:r>
              <a:rPr lang="en-US" altLang="en-US" sz="2600" dirty="0" err="1">
                <a:latin typeface="Arial" charset="0"/>
              </a:rPr>
              <a:t>FactFinder</a:t>
            </a:r>
            <a:endParaRPr lang="en-US" altLang="en-US" sz="2600" dirty="0">
              <a:latin typeface="Arial" charset="0"/>
            </a:endParaRPr>
          </a:p>
          <a:p>
            <a:pPr lvl="1"/>
            <a:r>
              <a:rPr lang="en-US" altLang="en-US" sz="2600" dirty="0" err="1" smtClean="0">
                <a:latin typeface="Arial" charset="0"/>
              </a:rPr>
              <a:t>DataFerrett</a:t>
            </a:r>
            <a:endParaRPr lang="en-US" altLang="en-US" sz="2600" dirty="0">
              <a:latin typeface="Arial" charset="0"/>
            </a:endParaRPr>
          </a:p>
          <a:p>
            <a:pPr lvl="1"/>
            <a:r>
              <a:rPr lang="en-US" altLang="en-US" sz="2600" dirty="0">
                <a:latin typeface="Arial" charset="0"/>
              </a:rPr>
              <a:t>Public Use </a:t>
            </a:r>
            <a:r>
              <a:rPr lang="en-US" altLang="en-US" sz="2600" dirty="0" err="1">
                <a:latin typeface="Arial" charset="0"/>
              </a:rPr>
              <a:t>Microdata</a:t>
            </a:r>
            <a:r>
              <a:rPr lang="en-US" altLang="en-US" sz="2600" dirty="0">
                <a:latin typeface="Arial" charset="0"/>
              </a:rPr>
              <a:t> Sample (PUMS)</a:t>
            </a:r>
          </a:p>
          <a:p>
            <a:endParaRPr lang="en-US" dirty="0"/>
          </a:p>
        </p:txBody>
      </p:sp>
    </p:spTree>
    <p:extLst>
      <p:ext uri="{BB962C8B-B14F-4D97-AF65-F5344CB8AC3E}">
        <p14:creationId xmlns:p14="http://schemas.microsoft.com/office/powerpoint/2010/main" val="1901148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err="1" smtClean="0"/>
              <a:t>QuickFacts</a:t>
            </a:r>
            <a:r>
              <a:rPr lang="en-US" sz="2800" dirty="0" smtClean="0"/>
              <a:t/>
            </a:r>
            <a:br>
              <a:rPr lang="en-US" sz="2800" dirty="0" smtClean="0"/>
            </a:br>
            <a:r>
              <a:rPr lang="en-US" sz="2000" dirty="0" smtClean="0"/>
              <a:t>When to use</a:t>
            </a:r>
            <a:r>
              <a:rPr lang="en-US" sz="2000" b="0" dirty="0" smtClean="0"/>
              <a:t>: If you need an estimate of veterans in a state, county, </a:t>
            </a:r>
            <a:r>
              <a:rPr lang="en-US" sz="2000" b="0" dirty="0"/>
              <a:t>or </a:t>
            </a:r>
            <a:r>
              <a:rPr lang="en-US" sz="2000" b="0" dirty="0" smtClean="0"/>
              <a:t>city</a:t>
            </a:r>
            <a:r>
              <a:rPr lang="en-US" sz="2000" b="0" dirty="0"/>
              <a:t/>
            </a:r>
            <a:br>
              <a:rPr lang="en-US" sz="2000" b="0" dirty="0"/>
            </a:br>
            <a:r>
              <a:rPr lang="en-US" sz="1600" b="0" dirty="0">
                <a:hlinkClick r:id="rId3"/>
              </a:rPr>
              <a:t>http://quickfacts.census.gov</a:t>
            </a:r>
            <a:r>
              <a:rPr lang="en-US" sz="1600" b="0" dirty="0" smtClean="0">
                <a:hlinkClick r:id="rId3"/>
              </a:rPr>
              <a:t>/</a:t>
            </a:r>
            <a:r>
              <a:rPr lang="en-US" sz="2000" b="0" dirty="0" smtClean="0">
                <a:hlinkClick r:id="rId3"/>
              </a:rPr>
              <a:t/>
            </a:r>
            <a:br>
              <a:rPr lang="en-US" sz="2000" b="0" dirty="0" smtClean="0">
                <a:hlinkClick r:id="rId3"/>
              </a:rPr>
            </a:br>
            <a:r>
              <a:rPr lang="en-US" sz="2000" b="0" dirty="0" smtClean="0"/>
              <a:t/>
            </a:r>
            <a:br>
              <a:rPr lang="en-US" sz="2000" b="0" dirty="0" smtClean="0"/>
            </a:br>
            <a:endParaRPr lang="en-US" sz="2000" b="0" dirty="0"/>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4400" y="1142999"/>
            <a:ext cx="7467600" cy="4661117"/>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9234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Easy Stats</a:t>
            </a:r>
            <a:r>
              <a:rPr lang="en-US" dirty="0" smtClean="0"/>
              <a:t/>
            </a:r>
            <a:br>
              <a:rPr lang="en-US" dirty="0" smtClean="0"/>
            </a:br>
            <a:r>
              <a:rPr lang="en-US" sz="2000" dirty="0" smtClean="0"/>
              <a:t>When to </a:t>
            </a:r>
            <a:r>
              <a:rPr lang="en-US" sz="2000" dirty="0"/>
              <a:t>use</a:t>
            </a:r>
            <a:r>
              <a:rPr lang="en-US" sz="2000" dirty="0" smtClean="0"/>
              <a:t>: </a:t>
            </a:r>
            <a:r>
              <a:rPr lang="en-US" sz="2000" b="0" dirty="0" smtClean="0"/>
              <a:t>If you need simple statistics about veterans by race and Hispanic origin for a county or place</a:t>
            </a:r>
            <a:r>
              <a:rPr lang="en-US" sz="2000" b="0" dirty="0"/>
              <a:t/>
            </a:r>
            <a:br>
              <a:rPr lang="en-US" sz="2000" b="0" dirty="0"/>
            </a:br>
            <a:r>
              <a:rPr lang="en-US" sz="1600" b="0" dirty="0">
                <a:hlinkClick r:id="rId3"/>
              </a:rPr>
              <a:t>http://www.census.gov/easystats</a:t>
            </a:r>
            <a:r>
              <a:rPr lang="en-US" sz="1600" b="0" dirty="0" smtClean="0">
                <a:hlinkClick r:id="rId3"/>
              </a:rPr>
              <a:t>/</a:t>
            </a:r>
            <a:r>
              <a:rPr lang="en-US" sz="1600" b="0" dirty="0" smtClean="0"/>
              <a:t> </a:t>
            </a:r>
            <a:endParaRPr lang="en-US" sz="1600" b="0"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657" r="2754"/>
          <a:stretch/>
        </p:blipFill>
        <p:spPr bwMode="auto">
          <a:xfrm>
            <a:off x="1515979" y="1442987"/>
            <a:ext cx="6157826"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01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5"/>
            <a:ext cx="8229600" cy="1143000"/>
          </a:xfrm>
        </p:spPr>
        <p:txBody>
          <a:bodyPr>
            <a:normAutofit/>
          </a:bodyPr>
          <a:lstStyle/>
          <a:p>
            <a:r>
              <a:rPr lang="en-US" sz="4000" dirty="0" smtClean="0"/>
              <a:t>Decennial Census History</a:t>
            </a:r>
            <a:endParaRPr lang="en-US" sz="4000" dirty="0"/>
          </a:p>
        </p:txBody>
      </p:sp>
      <p:sp>
        <p:nvSpPr>
          <p:cNvPr id="4" name="Content Placeholder 4"/>
          <p:cNvSpPr>
            <a:spLocks noGrp="1"/>
          </p:cNvSpPr>
          <p:nvPr>
            <p:ph idx="1"/>
          </p:nvPr>
        </p:nvSpPr>
        <p:spPr>
          <a:xfrm>
            <a:off x="304799" y="1219200"/>
            <a:ext cx="8641353" cy="4419600"/>
          </a:xfrm>
        </p:spPr>
        <p:txBody>
          <a:bodyPr rtlCol="0">
            <a:normAutofit fontScale="92500" lnSpcReduction="10000"/>
          </a:bodyPr>
          <a:lstStyle/>
          <a:p>
            <a:pPr marL="0" indent="0" fontAlgn="auto">
              <a:lnSpc>
                <a:spcPct val="80000"/>
              </a:lnSpc>
              <a:spcAft>
                <a:spcPts val="0"/>
              </a:spcAft>
              <a:buNone/>
              <a:defRPr/>
            </a:pPr>
            <a:r>
              <a:rPr lang="en-US" sz="2000" b="1" dirty="0" smtClean="0">
                <a:solidFill>
                  <a:schemeClr val="accent5"/>
                </a:solidFill>
                <a:latin typeface="Arial" charset="0"/>
              </a:rPr>
              <a:t>1790-1930</a:t>
            </a:r>
          </a:p>
          <a:p>
            <a:pPr marL="0" indent="0">
              <a:lnSpc>
                <a:spcPct val="80000"/>
              </a:lnSpc>
              <a:buNone/>
              <a:defRPr/>
            </a:pPr>
            <a:r>
              <a:rPr lang="en-US" sz="2000" dirty="0" smtClean="0">
                <a:latin typeface="Arial" charset="0"/>
              </a:rPr>
              <a:t>	</a:t>
            </a:r>
            <a:r>
              <a:rPr lang="en-US" sz="2000" u="sng" dirty="0" smtClean="0">
                <a:latin typeface="Arial" charset="0"/>
              </a:rPr>
              <a:t>Census</a:t>
            </a:r>
            <a:r>
              <a:rPr lang="en-US" sz="2000" dirty="0" smtClean="0">
                <a:latin typeface="Arial" charset="0"/>
              </a:rPr>
              <a:t>: one form to all households </a:t>
            </a:r>
          </a:p>
          <a:p>
            <a:pPr marL="0" indent="0">
              <a:lnSpc>
                <a:spcPct val="80000"/>
              </a:lnSpc>
              <a:buNone/>
              <a:defRPr/>
            </a:pPr>
            <a:endParaRPr lang="en-US" sz="1600" dirty="0" smtClean="0">
              <a:solidFill>
                <a:schemeClr val="accent5">
                  <a:lumMod val="75000"/>
                </a:schemeClr>
              </a:solidFill>
              <a:latin typeface="Arial" charset="0"/>
            </a:endParaRPr>
          </a:p>
          <a:p>
            <a:pPr marL="0" indent="0" fontAlgn="auto">
              <a:lnSpc>
                <a:spcPct val="80000"/>
              </a:lnSpc>
              <a:spcAft>
                <a:spcPts val="0"/>
              </a:spcAft>
              <a:buNone/>
              <a:defRPr/>
            </a:pPr>
            <a:r>
              <a:rPr lang="en-US" sz="2000" b="1" dirty="0" smtClean="0">
                <a:solidFill>
                  <a:schemeClr val="accent5"/>
                </a:solidFill>
                <a:latin typeface="Arial" charset="0"/>
              </a:rPr>
              <a:t>1940-2000</a:t>
            </a:r>
          </a:p>
          <a:p>
            <a:pPr marL="0" indent="0">
              <a:lnSpc>
                <a:spcPct val="80000"/>
              </a:lnSpc>
              <a:buNone/>
              <a:defRPr/>
            </a:pPr>
            <a:r>
              <a:rPr lang="en-US" sz="2000" b="1" dirty="0" smtClean="0">
                <a:latin typeface="Arial" charset="0"/>
              </a:rPr>
              <a:t>	</a:t>
            </a:r>
            <a:r>
              <a:rPr lang="en-US" sz="2000" u="sng" dirty="0" smtClean="0">
                <a:latin typeface="Arial" charset="0"/>
              </a:rPr>
              <a:t>Census</a:t>
            </a:r>
            <a:r>
              <a:rPr lang="en-US" sz="2000" dirty="0" smtClean="0">
                <a:latin typeface="Arial" charset="0"/>
              </a:rPr>
              <a:t>: short form (100% enumeration), </a:t>
            </a:r>
          </a:p>
          <a:p>
            <a:pPr marL="0" indent="0">
              <a:lnSpc>
                <a:spcPct val="80000"/>
              </a:lnSpc>
              <a:buNone/>
              <a:defRPr/>
            </a:pPr>
            <a:r>
              <a:rPr lang="en-US" sz="2000" dirty="0">
                <a:latin typeface="Arial" charset="0"/>
              </a:rPr>
              <a:t> </a:t>
            </a:r>
            <a:r>
              <a:rPr lang="en-US" sz="2000" dirty="0" smtClean="0">
                <a:latin typeface="Arial" charset="0"/>
              </a:rPr>
              <a:t>             long form (sample of 1 in 6 households)</a:t>
            </a:r>
          </a:p>
          <a:p>
            <a:pPr marL="0" indent="0">
              <a:lnSpc>
                <a:spcPct val="80000"/>
              </a:lnSpc>
              <a:buNone/>
              <a:defRPr/>
            </a:pPr>
            <a:endParaRPr lang="en-US" sz="1600" dirty="0" smtClean="0">
              <a:latin typeface="Arial" charset="0"/>
            </a:endParaRPr>
          </a:p>
          <a:p>
            <a:pPr marL="0" indent="0" fontAlgn="auto">
              <a:lnSpc>
                <a:spcPct val="80000"/>
              </a:lnSpc>
              <a:spcAft>
                <a:spcPts val="0"/>
              </a:spcAft>
              <a:buNone/>
              <a:defRPr/>
            </a:pPr>
            <a:r>
              <a:rPr lang="en-US" sz="2000" b="1" dirty="0" smtClean="0">
                <a:solidFill>
                  <a:schemeClr val="accent5"/>
                </a:solidFill>
                <a:latin typeface="Arial" charset="0"/>
              </a:rPr>
              <a:t>2000</a:t>
            </a:r>
            <a:endParaRPr lang="en-US" sz="1900" b="1" dirty="0" smtClean="0">
              <a:solidFill>
                <a:schemeClr val="accent5"/>
              </a:solidFill>
              <a:latin typeface="Arial" charset="0"/>
            </a:endParaRPr>
          </a:p>
          <a:p>
            <a:pPr marL="0" indent="0">
              <a:lnSpc>
                <a:spcPct val="80000"/>
              </a:lnSpc>
              <a:buNone/>
              <a:defRPr/>
            </a:pPr>
            <a:r>
              <a:rPr lang="en-US" sz="2000" dirty="0" smtClean="0">
                <a:latin typeface="Arial" charset="0"/>
              </a:rPr>
              <a:t>	</a:t>
            </a:r>
            <a:r>
              <a:rPr lang="en-US" sz="2000" u="sng" dirty="0" smtClean="0">
                <a:latin typeface="Arial" charset="0"/>
              </a:rPr>
              <a:t>American Community Survey</a:t>
            </a:r>
            <a:r>
              <a:rPr lang="en-US" sz="2000" dirty="0" smtClean="0">
                <a:latin typeface="Arial" charset="0"/>
              </a:rPr>
              <a:t>: </a:t>
            </a:r>
          </a:p>
          <a:p>
            <a:pPr marL="0" indent="0">
              <a:lnSpc>
                <a:spcPct val="80000"/>
              </a:lnSpc>
              <a:buNone/>
              <a:defRPr/>
            </a:pPr>
            <a:r>
              <a:rPr lang="en-US" sz="2000" dirty="0">
                <a:latin typeface="Arial" charset="0"/>
              </a:rPr>
              <a:t> </a:t>
            </a:r>
            <a:r>
              <a:rPr lang="en-US" sz="2000" dirty="0" smtClean="0">
                <a:latin typeface="Arial" charset="0"/>
              </a:rPr>
              <a:t>             large-scale demonstration</a:t>
            </a:r>
          </a:p>
          <a:p>
            <a:pPr marL="0" indent="0">
              <a:lnSpc>
                <a:spcPct val="80000"/>
              </a:lnSpc>
              <a:buNone/>
              <a:defRPr/>
            </a:pPr>
            <a:endParaRPr lang="en-US" sz="1600" dirty="0" smtClean="0">
              <a:latin typeface="Arial" charset="0"/>
            </a:endParaRPr>
          </a:p>
          <a:p>
            <a:pPr marL="0" indent="0" fontAlgn="auto">
              <a:lnSpc>
                <a:spcPct val="80000"/>
              </a:lnSpc>
              <a:spcAft>
                <a:spcPts val="0"/>
              </a:spcAft>
              <a:buNone/>
              <a:defRPr/>
            </a:pPr>
            <a:r>
              <a:rPr lang="en-US" sz="2000" b="1" dirty="0" smtClean="0">
                <a:solidFill>
                  <a:schemeClr val="accent5"/>
                </a:solidFill>
                <a:latin typeface="Arial" charset="0"/>
              </a:rPr>
              <a:t>2005-present</a:t>
            </a:r>
          </a:p>
          <a:p>
            <a:pPr marL="0" indent="0">
              <a:lnSpc>
                <a:spcPct val="80000"/>
              </a:lnSpc>
              <a:buNone/>
              <a:defRPr/>
            </a:pPr>
            <a:r>
              <a:rPr lang="en-US" sz="2000" dirty="0" smtClean="0">
                <a:latin typeface="Arial" charset="0"/>
              </a:rPr>
              <a:t>	</a:t>
            </a:r>
            <a:r>
              <a:rPr lang="en-US" sz="2000" u="sng" dirty="0" smtClean="0">
                <a:latin typeface="Arial" charset="0"/>
              </a:rPr>
              <a:t>American Community Survey*</a:t>
            </a:r>
            <a:r>
              <a:rPr lang="en-US" sz="2000" dirty="0" smtClean="0">
                <a:latin typeface="Arial" charset="0"/>
              </a:rPr>
              <a:t>: </a:t>
            </a:r>
          </a:p>
          <a:p>
            <a:pPr marL="0" indent="0">
              <a:lnSpc>
                <a:spcPct val="80000"/>
              </a:lnSpc>
              <a:buNone/>
              <a:defRPr/>
            </a:pPr>
            <a:r>
              <a:rPr lang="en-US" sz="2000" dirty="0">
                <a:latin typeface="Arial" charset="0"/>
              </a:rPr>
              <a:t> </a:t>
            </a:r>
            <a:r>
              <a:rPr lang="en-US" sz="2000" dirty="0" smtClean="0">
                <a:latin typeface="Arial" charset="0"/>
              </a:rPr>
              <a:t>             full implementation in all counties</a:t>
            </a:r>
          </a:p>
          <a:p>
            <a:pPr marL="0" indent="0">
              <a:lnSpc>
                <a:spcPct val="80000"/>
              </a:lnSpc>
              <a:buNone/>
              <a:defRPr/>
            </a:pPr>
            <a:r>
              <a:rPr lang="en-US" sz="2000" b="1" dirty="0" smtClean="0">
                <a:latin typeface="Arial" charset="0"/>
              </a:rPr>
              <a:t>	</a:t>
            </a:r>
            <a:endParaRPr lang="en-US" sz="1300" dirty="0" smtClean="0">
              <a:latin typeface="Arial" charset="0"/>
            </a:endParaRPr>
          </a:p>
          <a:p>
            <a:pPr marL="0" indent="0" fontAlgn="auto">
              <a:lnSpc>
                <a:spcPct val="80000"/>
              </a:lnSpc>
              <a:spcAft>
                <a:spcPts val="0"/>
              </a:spcAft>
              <a:buNone/>
              <a:defRPr/>
            </a:pPr>
            <a:r>
              <a:rPr lang="en-US" sz="2000" b="1" dirty="0" smtClean="0">
                <a:solidFill>
                  <a:schemeClr val="accent5"/>
                </a:solidFill>
                <a:latin typeface="Arial" charset="0"/>
              </a:rPr>
              <a:t>2010</a:t>
            </a:r>
          </a:p>
          <a:p>
            <a:pPr marL="0" indent="0">
              <a:lnSpc>
                <a:spcPct val="80000"/>
              </a:lnSpc>
              <a:buNone/>
              <a:defRPr/>
            </a:pPr>
            <a:r>
              <a:rPr lang="en-US" sz="2000" dirty="0" smtClean="0">
                <a:latin typeface="Arial" charset="0"/>
              </a:rPr>
              <a:t>	</a:t>
            </a:r>
            <a:r>
              <a:rPr lang="en-US" sz="2000" u="sng" dirty="0" smtClean="0">
                <a:latin typeface="Arial" charset="0"/>
              </a:rPr>
              <a:t>Census</a:t>
            </a:r>
            <a:r>
              <a:rPr lang="en-US" sz="2000" dirty="0" smtClean="0">
                <a:latin typeface="Arial" charset="0"/>
              </a:rPr>
              <a:t>: short form only (stateside)</a:t>
            </a:r>
          </a:p>
        </p:txBody>
      </p:sp>
      <p:sp>
        <p:nvSpPr>
          <p:cNvPr id="6" name="TextBox 5"/>
          <p:cNvSpPr txBox="1"/>
          <p:nvPr/>
        </p:nvSpPr>
        <p:spPr>
          <a:xfrm>
            <a:off x="7396480" y="5636600"/>
            <a:ext cx="1752600" cy="461665"/>
          </a:xfrm>
          <a:prstGeom prst="rect">
            <a:avLst/>
          </a:prstGeom>
          <a:noFill/>
        </p:spPr>
        <p:txBody>
          <a:bodyPr wrap="square" rtlCol="0">
            <a:spAutoFit/>
          </a:bodyPr>
          <a:lstStyle/>
          <a:p>
            <a:r>
              <a:rPr lang="en-US" sz="1200" dirty="0" smtClean="0">
                <a:solidFill>
                  <a:schemeClr val="tx2"/>
                </a:solidFill>
                <a:latin typeface="Arial" panose="020B0604020202020204" pitchFamily="34" charset="0"/>
                <a:cs typeface="Arial" panose="020B0604020202020204" pitchFamily="34" charset="0"/>
              </a:rPr>
              <a:t>*Includes Puerto Rico Community Survey</a:t>
            </a:r>
            <a:endParaRPr lang="en-US" sz="12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042920" y="5627689"/>
            <a:ext cx="3010761" cy="461665"/>
          </a:xfrm>
          <a:prstGeom prst="rect">
            <a:avLst/>
          </a:prstGeom>
        </p:spPr>
        <p:txBody>
          <a:bodyPr wrap="none">
            <a:spAutoFit/>
          </a:bodyPr>
          <a:lstStyle/>
          <a:p>
            <a:r>
              <a:rPr lang="en-US" sz="1200" dirty="0">
                <a:solidFill>
                  <a:schemeClr val="tx2"/>
                </a:solidFill>
                <a:latin typeface="Arial" panose="020B0604020202020204" pitchFamily="34" charset="0"/>
                <a:cs typeface="Arial" panose="020B0604020202020204" pitchFamily="34" charset="0"/>
                <a:hlinkClick r:id="rId3"/>
              </a:rPr>
              <a:t>http://</a:t>
            </a:r>
            <a:r>
              <a:rPr lang="en-US" sz="1200" dirty="0" smtClean="0">
                <a:solidFill>
                  <a:schemeClr val="tx2"/>
                </a:solidFill>
                <a:latin typeface="Arial" panose="020B0604020202020204" pitchFamily="34" charset="0"/>
                <a:cs typeface="Arial" panose="020B0604020202020204" pitchFamily="34" charset="0"/>
                <a:hlinkClick r:id="rId3"/>
              </a:rPr>
              <a:t>www.census.gov/history/pdf/cff4.pdf</a:t>
            </a:r>
            <a:endParaRPr lang="en-US" sz="1200" dirty="0" smtClean="0">
              <a:solidFill>
                <a:schemeClr val="tx2"/>
              </a:solidFill>
              <a:latin typeface="Arial" panose="020B0604020202020204" pitchFamily="34" charset="0"/>
              <a:cs typeface="Arial" panose="020B0604020202020204" pitchFamily="34" charset="0"/>
            </a:endParaRPr>
          </a:p>
          <a:p>
            <a:endParaRPr lang="en-US" sz="1200" dirty="0">
              <a:solidFill>
                <a:schemeClr val="tx2"/>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681" y="1447799"/>
            <a:ext cx="2861719" cy="376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938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600" dirty="0" smtClean="0"/>
              <a:t>My Congressional District</a:t>
            </a:r>
            <a:br>
              <a:rPr lang="en-US" sz="3600" dirty="0" smtClean="0"/>
            </a:br>
            <a:r>
              <a:rPr lang="en-US" sz="2000" dirty="0" smtClean="0"/>
              <a:t>When to </a:t>
            </a:r>
            <a:r>
              <a:rPr lang="en-US" sz="2000" dirty="0"/>
              <a:t>use</a:t>
            </a:r>
            <a:r>
              <a:rPr lang="en-US" sz="2000" dirty="0" smtClean="0"/>
              <a:t>: </a:t>
            </a:r>
            <a:r>
              <a:rPr lang="en-US" sz="2000" b="0" dirty="0" smtClean="0"/>
              <a:t>If you need an estimate of how many veterans live in your Congressional District</a:t>
            </a:r>
            <a:br>
              <a:rPr lang="en-US" sz="2000" b="0" dirty="0" smtClean="0"/>
            </a:br>
            <a:r>
              <a:rPr lang="en-US" sz="1600" b="0" dirty="0" smtClean="0">
                <a:hlinkClick r:id="rId3"/>
              </a:rPr>
              <a:t>http</a:t>
            </a:r>
            <a:r>
              <a:rPr lang="en-US" sz="1600" b="0" dirty="0">
                <a:hlinkClick r:id="rId3"/>
              </a:rPr>
              <a:t>://www.census.gov/mycd</a:t>
            </a:r>
            <a:r>
              <a:rPr lang="en-US" sz="1600" b="0" dirty="0" smtClean="0">
                <a:hlinkClick r:id="rId3"/>
              </a:rPr>
              <a:t>/</a:t>
            </a:r>
            <a:r>
              <a:rPr lang="en-US" sz="1600" b="0" dirty="0" smtClean="0"/>
              <a:t>  </a:t>
            </a:r>
            <a:endParaRPr lang="en-US" sz="1600" b="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6124483"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434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ctr" rtl="0">
              <a:spcBef>
                <a:spcPct val="0"/>
              </a:spcBef>
            </a:pPr>
            <a:r>
              <a:rPr lang="en-US" sz="3600" b="1" dirty="0" smtClean="0">
                <a:solidFill>
                  <a:schemeClr val="tx2"/>
                </a:solidFill>
                <a:latin typeface="Arial" panose="020B0604020202020204" pitchFamily="34" charset="0"/>
                <a:cs typeface="Arial" panose="020B0604020202020204" pitchFamily="34" charset="0"/>
              </a:rPr>
              <a:t>American </a:t>
            </a:r>
            <a:r>
              <a:rPr lang="en-US" sz="3600" b="1" dirty="0" err="1" smtClean="0">
                <a:solidFill>
                  <a:schemeClr val="tx2"/>
                </a:solidFill>
                <a:latin typeface="Arial" panose="020B0604020202020204" pitchFamily="34" charset="0"/>
                <a:cs typeface="Arial" panose="020B0604020202020204" pitchFamily="34" charset="0"/>
              </a:rPr>
              <a:t>FactFinder</a:t>
            </a:r>
            <a:r>
              <a:rPr lang="en-US" sz="3600" b="1" dirty="0" smtClean="0">
                <a:solidFill>
                  <a:schemeClr val="tx2"/>
                </a:solidFill>
                <a:latin typeface="Arial" panose="020B0604020202020204" pitchFamily="34" charset="0"/>
                <a:cs typeface="Arial" panose="020B0604020202020204" pitchFamily="34" charset="0"/>
              </a:rPr>
              <a:t/>
            </a:r>
            <a:br>
              <a:rPr lang="en-US" sz="3600" b="1" dirty="0" smtClean="0">
                <a:solidFill>
                  <a:schemeClr val="tx2"/>
                </a:solidFill>
                <a:latin typeface="Arial" panose="020B0604020202020204" pitchFamily="34" charset="0"/>
                <a:cs typeface="Arial" panose="020B0604020202020204" pitchFamily="34" charset="0"/>
              </a:rPr>
            </a:br>
            <a:r>
              <a:rPr lang="en-US" sz="2000" b="1" dirty="0" smtClean="0">
                <a:solidFill>
                  <a:schemeClr val="tx2"/>
                </a:solidFill>
                <a:latin typeface="Arial" panose="020B0604020202020204" pitchFamily="34" charset="0"/>
                <a:cs typeface="Arial" panose="020B0604020202020204" pitchFamily="34" charset="0"/>
              </a:rPr>
              <a:t>When to use: </a:t>
            </a:r>
            <a:r>
              <a:rPr lang="en-US" sz="2000" b="0" dirty="0" smtClean="0">
                <a:solidFill>
                  <a:schemeClr val="tx2"/>
                </a:solidFill>
                <a:latin typeface="Arial" panose="020B0604020202020204" pitchFamily="34" charset="0"/>
                <a:cs typeface="Arial" panose="020B0604020202020204" pitchFamily="34" charset="0"/>
              </a:rPr>
              <a:t>If you need detailed demographic, social, or economic statistics about veterans in a specific geography</a:t>
            </a:r>
            <a:br>
              <a:rPr lang="en-US" sz="2000" b="0" dirty="0" smtClean="0">
                <a:solidFill>
                  <a:schemeClr val="tx2"/>
                </a:solidFill>
                <a:latin typeface="Arial" panose="020B0604020202020204" pitchFamily="34" charset="0"/>
                <a:cs typeface="Arial" panose="020B0604020202020204" pitchFamily="34" charset="0"/>
              </a:rPr>
            </a:br>
            <a:r>
              <a:rPr lang="en-US" sz="1600" dirty="0" smtClean="0">
                <a:solidFill>
                  <a:schemeClr val="tx2"/>
                </a:solidFill>
                <a:latin typeface="Arial" panose="020B0604020202020204" pitchFamily="34" charset="0"/>
                <a:cs typeface="Arial" panose="020B0604020202020204" pitchFamily="34" charset="0"/>
                <a:hlinkClick r:id="rId3"/>
              </a:rPr>
              <a:t>http://factfinder2.census.gov</a:t>
            </a:r>
            <a:r>
              <a:rPr lang="en-US" sz="1800" dirty="0" smtClean="0">
                <a:solidFill>
                  <a:schemeClr val="tx2"/>
                </a:solidFill>
                <a:latin typeface="Arial" panose="020B0604020202020204" pitchFamily="34" charset="0"/>
                <a:cs typeface="Arial" panose="020B0604020202020204" pitchFamily="34" charset="0"/>
              </a:rPr>
              <a:t/>
            </a:r>
            <a:br>
              <a:rPr lang="en-US" sz="1800" dirty="0" smtClean="0">
                <a:solidFill>
                  <a:schemeClr val="tx2"/>
                </a:solidFill>
                <a:latin typeface="Arial" panose="020B0604020202020204" pitchFamily="34" charset="0"/>
                <a:cs typeface="Arial" panose="020B0604020202020204" pitchFamily="34" charset="0"/>
              </a:rPr>
            </a:br>
            <a:endParaRPr lang="en-US" sz="2000" dirty="0">
              <a:solidFill>
                <a:schemeClr val="tx2"/>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1905000"/>
            <a:ext cx="8534400" cy="328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441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t>ACS Population Thresholds for </a:t>
            </a:r>
            <a:br>
              <a:rPr lang="en-US" sz="3200" dirty="0" smtClean="0"/>
            </a:br>
            <a:r>
              <a:rPr lang="en-US" sz="3200" dirty="0" smtClean="0"/>
              <a:t>Data Products in American </a:t>
            </a:r>
            <a:r>
              <a:rPr lang="en-US" sz="3200" dirty="0" err="1" smtClean="0"/>
              <a:t>FactFinder</a:t>
            </a:r>
            <a:endParaRPr lang="en-US" sz="3200" dirty="0"/>
          </a:p>
        </p:txBody>
      </p:sp>
      <p:graphicFrame>
        <p:nvGraphicFramePr>
          <p:cNvPr id="4" name="Group 25"/>
          <p:cNvGraphicFramePr>
            <a:graphicFrameLocks noGrp="1"/>
          </p:cNvGraphicFramePr>
          <p:nvPr>
            <p:ph idx="1"/>
            <p:extLst>
              <p:ext uri="{D42A27DB-BD31-4B8C-83A1-F6EECF244321}">
                <p14:modId xmlns:p14="http://schemas.microsoft.com/office/powerpoint/2010/main" val="266061756"/>
              </p:ext>
            </p:extLst>
          </p:nvPr>
        </p:nvGraphicFramePr>
        <p:xfrm>
          <a:off x="457200" y="1600200"/>
          <a:ext cx="8305800" cy="3278189"/>
        </p:xfrm>
        <a:graphic>
          <a:graphicData uri="http://schemas.openxmlformats.org/drawingml/2006/table">
            <a:tbl>
              <a:tblPr/>
              <a:tblGrid>
                <a:gridCol w="4152900"/>
                <a:gridCol w="4152900"/>
              </a:tblGrid>
              <a:tr h="1120775">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2400" b="1" i="0" u="none" strike="noStrike" cap="none" normalizeH="0" baseline="0" dirty="0" smtClean="0">
                          <a:ln>
                            <a:noFill/>
                          </a:ln>
                          <a:solidFill>
                            <a:schemeClr val="accent1">
                              <a:lumMod val="75000"/>
                            </a:schemeClr>
                          </a:solidFill>
                          <a:effectLst/>
                          <a:latin typeface="Arial" pitchFamily="34" charset="0"/>
                          <a:cs typeface="Arial" pitchFamily="34" charset="0"/>
                        </a:rPr>
                        <a:t>Estimated Population of Geographic 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2400" b="1" i="0" u="none" strike="noStrike" cap="none" normalizeH="0" baseline="0" dirty="0" smtClean="0">
                          <a:ln>
                            <a:noFill/>
                          </a:ln>
                          <a:solidFill>
                            <a:schemeClr val="accent1">
                              <a:lumMod val="75000"/>
                            </a:schemeClr>
                          </a:solidFill>
                          <a:effectLst/>
                          <a:latin typeface="Arial" pitchFamily="34" charset="0"/>
                          <a:cs typeface="Arial" pitchFamily="34" charset="0"/>
                        </a:rPr>
                        <a:t>Type of ACS Estimates Released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776288">
                <a:tc>
                  <a:txBody>
                    <a:bodyPr/>
                    <a:lstStyle/>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65,000 or more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1-year, 3-year, 5-year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20,000 to 64,999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3-year, 5-year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Less than 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474453" y="5290066"/>
            <a:ext cx="8229600" cy="646331"/>
          </a:xfrm>
          <a:prstGeom prst="rect">
            <a:avLst/>
          </a:prstGeom>
        </p:spPr>
        <p:txBody>
          <a:bodyPr wrap="square">
            <a:spAutoFit/>
          </a:bodyPr>
          <a:lstStyle/>
          <a:p>
            <a:pPr algn="ctr"/>
            <a:r>
              <a:rPr lang="en-US" dirty="0">
                <a:hlinkClick r:id="rId3"/>
              </a:rPr>
              <a:t>http://www.census.gov/acs/www/guidance_for_data_users/estimates</a:t>
            </a:r>
            <a:r>
              <a:rPr lang="en-US" dirty="0" smtClean="0">
                <a:hlinkClick r:id="rId3"/>
              </a:rPr>
              <a:t>/</a:t>
            </a:r>
            <a:endParaRPr lang="en-US" dirty="0" smtClean="0"/>
          </a:p>
          <a:p>
            <a:pPr algn="ctr"/>
            <a:endParaRPr lang="en-US" dirty="0"/>
          </a:p>
        </p:txBody>
      </p:sp>
    </p:spTree>
    <p:extLst>
      <p:ext uri="{BB962C8B-B14F-4D97-AF65-F5344CB8AC3E}">
        <p14:creationId xmlns:p14="http://schemas.microsoft.com/office/powerpoint/2010/main" val="2789665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8" y="2286000"/>
            <a:ext cx="8716985"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fontScale="90000"/>
          </a:bodyPr>
          <a:lstStyle/>
          <a:p>
            <a:r>
              <a:rPr lang="en-US" dirty="0" smtClean="0"/>
              <a:t>American </a:t>
            </a:r>
            <a:r>
              <a:rPr lang="en-US" dirty="0" err="1" smtClean="0"/>
              <a:t>FactFinder</a:t>
            </a:r>
            <a:r>
              <a:rPr lang="en-US" dirty="0" smtClean="0"/>
              <a:t/>
            </a:r>
            <a:br>
              <a:rPr lang="en-US" dirty="0" smtClean="0"/>
            </a:br>
            <a:r>
              <a:rPr lang="en-US" sz="2700" dirty="0" smtClean="0">
                <a:solidFill>
                  <a:schemeClr val="accent5"/>
                </a:solidFill>
              </a:rPr>
              <a:t>Quick Link to the Most Recent Veterans Tables</a:t>
            </a:r>
            <a:endParaRPr lang="en-US" sz="2700" dirty="0">
              <a:solidFill>
                <a:schemeClr val="accent5"/>
              </a:solidFill>
            </a:endParaRPr>
          </a:p>
        </p:txBody>
      </p:sp>
      <p:sp>
        <p:nvSpPr>
          <p:cNvPr id="3" name="Content Placeholder 2"/>
          <p:cNvSpPr>
            <a:spLocks noGrp="1"/>
          </p:cNvSpPr>
          <p:nvPr>
            <p:ph idx="1"/>
          </p:nvPr>
        </p:nvSpPr>
        <p:spPr>
          <a:xfrm>
            <a:off x="457200" y="1371600"/>
            <a:ext cx="8229600" cy="4754563"/>
          </a:xfrm>
        </p:spPr>
        <p:txBody>
          <a:bodyPr/>
          <a:lstStyle/>
          <a:p>
            <a:pPr marL="0" lvl="2" indent="0" algn="ctr">
              <a:lnSpc>
                <a:spcPct val="150000"/>
              </a:lnSpc>
              <a:spcBef>
                <a:spcPts val="0"/>
              </a:spcBef>
              <a:buNone/>
            </a:pPr>
            <a:r>
              <a:rPr lang="en-US" sz="1600" dirty="0" smtClean="0">
                <a:latin typeface="Arial" panose="020B0604020202020204" pitchFamily="34" charset="0"/>
                <a:cs typeface="Arial" panose="020B0604020202020204" pitchFamily="34" charset="0"/>
                <a:hlinkClick r:id="rId4"/>
              </a:rPr>
              <a:t>http</a:t>
            </a:r>
            <a:r>
              <a:rPr lang="en-US" sz="1600" dirty="0">
                <a:latin typeface="Arial" panose="020B0604020202020204" pitchFamily="34" charset="0"/>
                <a:cs typeface="Arial" panose="020B0604020202020204" pitchFamily="34" charset="0"/>
                <a:hlinkClick r:id="rId4"/>
              </a:rPr>
              <a:t>://www.census.gov/acs/www/guidance_for_data_users/subjects/</a:t>
            </a:r>
            <a:endParaRPr lang="en-US" sz="1600" dirty="0">
              <a:latin typeface="Arial" panose="020B0604020202020204" pitchFamily="34" charset="0"/>
              <a:cs typeface="Arial" panose="020B0604020202020204" pitchFamily="34" charset="0"/>
            </a:endParaRPr>
          </a:p>
          <a:p>
            <a:pPr marL="0" indent="0" algn="ctr">
              <a:lnSpc>
                <a:spcPct val="150000"/>
              </a:lnSpc>
              <a:spcBef>
                <a:spcPts val="0"/>
              </a:spcBef>
              <a:buNone/>
            </a:pPr>
            <a:r>
              <a:rPr lang="en-US" sz="1600" dirty="0" smtClean="0">
                <a:latin typeface="Arial" panose="020B0604020202020204" pitchFamily="34" charset="0"/>
                <a:cs typeface="Arial" panose="020B0604020202020204" pitchFamily="34" charset="0"/>
              </a:rPr>
              <a:t>Click on “Veterans” in the list for social characteristics.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049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a:t>
            </a:r>
            <a:r>
              <a:rPr lang="en-US" dirty="0" err="1" smtClean="0"/>
              <a:t>FactFinder</a:t>
            </a:r>
            <a:r>
              <a:rPr lang="en-US" dirty="0" smtClean="0"/>
              <a:t/>
            </a:r>
            <a:br>
              <a:rPr lang="en-US" dirty="0" smtClean="0"/>
            </a:br>
            <a:r>
              <a:rPr lang="en-US" sz="2800" dirty="0">
                <a:solidFill>
                  <a:schemeClr val="accent5"/>
                </a:solidFill>
              </a:rPr>
              <a:t>Tips for finding data products on </a:t>
            </a:r>
            <a:r>
              <a:rPr lang="en-US" sz="2800" dirty="0" smtClean="0">
                <a:solidFill>
                  <a:schemeClr val="accent5"/>
                </a:solidFill>
              </a:rPr>
              <a:t>veterans</a:t>
            </a:r>
            <a:r>
              <a:rPr lang="en-US" sz="2800" dirty="0">
                <a:solidFill>
                  <a:schemeClr val="accent5"/>
                </a:solidFill>
              </a:rPr>
              <a:t/>
            </a:r>
            <a:br>
              <a:rPr lang="en-US" sz="2800" dirty="0">
                <a:solidFill>
                  <a:schemeClr val="accent5"/>
                </a:solidFill>
              </a:rPr>
            </a:br>
            <a:endParaRPr lang="en-US" sz="2700" dirty="0">
              <a:solidFill>
                <a:schemeClr val="accent5"/>
              </a:solidFill>
            </a:endParaRPr>
          </a:p>
        </p:txBody>
      </p:sp>
      <p:sp>
        <p:nvSpPr>
          <p:cNvPr id="3" name="Content Placeholder 2"/>
          <p:cNvSpPr>
            <a:spLocks noGrp="1"/>
          </p:cNvSpPr>
          <p:nvPr>
            <p:ph sz="half" idx="1"/>
          </p:nvPr>
        </p:nvSpPr>
        <p:spPr>
          <a:xfrm>
            <a:off x="457200" y="1447800"/>
            <a:ext cx="4114800" cy="4678363"/>
          </a:xfrm>
        </p:spPr>
        <p:txBody>
          <a:bodyPr>
            <a:normAutofit/>
          </a:bodyPr>
          <a:lstStyle/>
          <a:p>
            <a:pPr marL="0" indent="0">
              <a:buNone/>
            </a:pPr>
            <a:r>
              <a:rPr lang="en-US" sz="2000" b="1" dirty="0" smtClean="0"/>
              <a:t>ACS table types:</a:t>
            </a:r>
          </a:p>
          <a:p>
            <a:pPr marL="400050" lvl="1" indent="0">
              <a:buNone/>
            </a:pPr>
            <a:r>
              <a:rPr lang="en-US" sz="2000" dirty="0" smtClean="0"/>
              <a:t>B or C = base or collapsed table</a:t>
            </a:r>
          </a:p>
          <a:p>
            <a:pPr marL="400050" lvl="1" indent="0">
              <a:buNone/>
            </a:pPr>
            <a:r>
              <a:rPr lang="en-US" sz="2000" dirty="0" smtClean="0"/>
              <a:t>S = Subject table</a:t>
            </a:r>
          </a:p>
          <a:p>
            <a:pPr marL="400050" lvl="1" indent="0">
              <a:buNone/>
            </a:pPr>
            <a:r>
              <a:rPr lang="en-US" sz="2000" dirty="0" smtClean="0"/>
              <a:t>R = Ranking table</a:t>
            </a:r>
          </a:p>
          <a:p>
            <a:pPr marL="400050" lvl="1" indent="0">
              <a:buNone/>
            </a:pPr>
            <a:r>
              <a:rPr lang="en-US" sz="2000" dirty="0" smtClean="0"/>
              <a:t>GCT = Geographic comparison table</a:t>
            </a:r>
          </a:p>
          <a:p>
            <a:pPr marL="400050" lvl="1" indent="0">
              <a:buNone/>
            </a:pPr>
            <a:r>
              <a:rPr lang="en-US" sz="2000" dirty="0" smtClean="0"/>
              <a:t>DP or CP = data profile or comparison profile</a:t>
            </a:r>
          </a:p>
          <a:p>
            <a:pPr marL="0" indent="0">
              <a:buNone/>
            </a:pPr>
            <a:endParaRPr lang="en-US" sz="2000" dirty="0" smtClean="0"/>
          </a:p>
          <a:p>
            <a:pPr marL="0" indent="0">
              <a:buNone/>
            </a:pPr>
            <a:r>
              <a:rPr lang="en-US" sz="2000" b="1" dirty="0" smtClean="0"/>
              <a:t>ACS topic identifiers:</a:t>
            </a:r>
          </a:p>
          <a:p>
            <a:pPr marL="400050" lvl="1" indent="0">
              <a:buNone/>
            </a:pPr>
            <a:r>
              <a:rPr lang="en-US" sz="2000" dirty="0" smtClean="0"/>
              <a:t>“21” is the identifier for veterans</a:t>
            </a:r>
          </a:p>
          <a:p>
            <a:pPr marL="0" indent="0">
              <a:buNone/>
            </a:pPr>
            <a:endParaRPr lang="en-US" sz="2000" dirty="0"/>
          </a:p>
        </p:txBody>
      </p:sp>
      <p:sp>
        <p:nvSpPr>
          <p:cNvPr id="4" name="Content Placeholder 3"/>
          <p:cNvSpPr>
            <a:spLocks noGrp="1"/>
          </p:cNvSpPr>
          <p:nvPr>
            <p:ph sz="half" idx="2"/>
          </p:nvPr>
        </p:nvSpPr>
        <p:spPr/>
        <p:txBody>
          <a:bodyPr>
            <a:normAutofit/>
          </a:bodyPr>
          <a:lstStyle/>
          <a:p>
            <a:pPr marL="0" indent="0">
              <a:buNone/>
            </a:pPr>
            <a:endParaRPr lang="en-US" sz="3600" b="1" dirty="0" smtClean="0"/>
          </a:p>
          <a:p>
            <a:pPr marL="0" indent="0">
              <a:buNone/>
            </a:pPr>
            <a:r>
              <a:rPr lang="en-US" sz="3600" b="1" dirty="0" smtClean="0"/>
              <a:t>Example:</a:t>
            </a:r>
          </a:p>
          <a:p>
            <a:pPr marL="0" indent="0">
              <a:buNone/>
            </a:pPr>
            <a:r>
              <a:rPr lang="en-US" b="1" dirty="0" smtClean="0"/>
              <a:t>B</a:t>
            </a:r>
            <a:r>
              <a:rPr lang="en-US" b="1" dirty="0" smtClean="0">
                <a:solidFill>
                  <a:srgbClr val="FF0000"/>
                </a:solidFill>
              </a:rPr>
              <a:t>21</a:t>
            </a:r>
            <a:r>
              <a:rPr lang="en-US" b="1" dirty="0" smtClean="0"/>
              <a:t>001</a:t>
            </a:r>
            <a:r>
              <a:rPr lang="en-US" sz="2400" dirty="0" smtClean="0"/>
              <a:t> </a:t>
            </a:r>
            <a:r>
              <a:rPr lang="en-US" sz="2400" dirty="0"/>
              <a:t>SEX BY AGE BY VETERAN STATUS FOR THE CIVILIAN POPULATION 18 YEARS AND OVER</a:t>
            </a:r>
          </a:p>
          <a:p>
            <a:pPr marL="0" indent="0">
              <a:buNone/>
            </a:pPr>
            <a:endParaRPr lang="en-US" dirty="0"/>
          </a:p>
        </p:txBody>
      </p:sp>
    </p:spTree>
    <p:extLst>
      <p:ext uri="{BB962C8B-B14F-4D97-AF65-F5344CB8AC3E}">
        <p14:creationId xmlns:p14="http://schemas.microsoft.com/office/powerpoint/2010/main" val="563502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9029"/>
            <a:ext cx="8229600" cy="1143000"/>
          </a:xfrm>
        </p:spPr>
        <p:txBody>
          <a:bodyPr>
            <a:noAutofit/>
          </a:bodyPr>
          <a:lstStyle/>
          <a:p>
            <a:r>
              <a:rPr lang="en-US" sz="4000" dirty="0" smtClean="0"/>
              <a:t>ACS Data Products</a:t>
            </a:r>
            <a:br>
              <a:rPr lang="en-US" sz="4000" dirty="0" smtClean="0"/>
            </a:br>
            <a:r>
              <a:rPr lang="en-US" sz="2800" dirty="0" smtClean="0">
                <a:solidFill>
                  <a:schemeClr val="accent5"/>
                </a:solidFill>
              </a:rPr>
              <a:t>Table Definitions</a:t>
            </a:r>
            <a:endParaRPr lang="en-US" sz="2800" dirty="0">
              <a:solidFill>
                <a:schemeClr val="accent5"/>
              </a:solidFill>
            </a:endParaRPr>
          </a:p>
        </p:txBody>
      </p:sp>
      <p:sp>
        <p:nvSpPr>
          <p:cNvPr id="6" name="Content Placeholder 5"/>
          <p:cNvSpPr>
            <a:spLocks noGrp="1"/>
          </p:cNvSpPr>
          <p:nvPr>
            <p:ph idx="1"/>
          </p:nvPr>
        </p:nvSpPr>
        <p:spPr>
          <a:xfrm>
            <a:off x="228600" y="1143001"/>
            <a:ext cx="8534400" cy="4876800"/>
          </a:xfrm>
        </p:spPr>
        <p:txBody>
          <a:bodyPr>
            <a:noAutofit/>
          </a:bodyPr>
          <a:lstStyle/>
          <a:p>
            <a:r>
              <a:rPr lang="en-US" sz="2000" b="1" dirty="0" smtClean="0"/>
              <a:t>Base</a:t>
            </a:r>
            <a:r>
              <a:rPr lang="en-US" sz="2000" dirty="0" smtClean="0"/>
              <a:t> (B) </a:t>
            </a:r>
            <a:r>
              <a:rPr lang="en-US" sz="2000" dirty="0"/>
              <a:t>tables are our most detailed tables </a:t>
            </a:r>
            <a:r>
              <a:rPr lang="en-US" sz="2000" dirty="0" smtClean="0"/>
              <a:t>of estimates and are the </a:t>
            </a:r>
            <a:r>
              <a:rPr lang="en-US" sz="2000" dirty="0"/>
              <a:t>base for our derived products. </a:t>
            </a:r>
            <a:endParaRPr lang="en-US" sz="2000" dirty="0" smtClean="0"/>
          </a:p>
          <a:p>
            <a:r>
              <a:rPr lang="en-US" sz="2000" b="1" dirty="0" smtClean="0"/>
              <a:t>Collapsed</a:t>
            </a:r>
            <a:r>
              <a:rPr lang="en-US" sz="2000" dirty="0" smtClean="0"/>
              <a:t> (C) </a:t>
            </a:r>
            <a:r>
              <a:rPr lang="en-US" sz="2000" dirty="0"/>
              <a:t>tables </a:t>
            </a:r>
            <a:r>
              <a:rPr lang="en-US" sz="2000" dirty="0" smtClean="0"/>
              <a:t>show </a:t>
            </a:r>
            <a:r>
              <a:rPr lang="en-US" sz="2000" dirty="0"/>
              <a:t>less detail </a:t>
            </a:r>
            <a:r>
              <a:rPr lang="en-US" sz="2000" dirty="0" smtClean="0"/>
              <a:t>than the bases tables and </a:t>
            </a:r>
            <a:r>
              <a:rPr lang="en-US" sz="2000" dirty="0"/>
              <a:t>are especially useful for smaller geographies that might not be able to populate enough of the cells in the base table to pass data quality filters. </a:t>
            </a:r>
            <a:endParaRPr lang="en-US" sz="2000" dirty="0" smtClean="0"/>
          </a:p>
          <a:p>
            <a:r>
              <a:rPr lang="en-US" sz="2000" b="1" dirty="0" smtClean="0"/>
              <a:t>Subject</a:t>
            </a:r>
            <a:r>
              <a:rPr lang="en-US" sz="2000" dirty="0" smtClean="0"/>
              <a:t> (S) </a:t>
            </a:r>
            <a:r>
              <a:rPr lang="en-US" sz="2000" dirty="0"/>
              <a:t>tables are derived products </a:t>
            </a:r>
            <a:r>
              <a:rPr lang="en-US" sz="2000" dirty="0" smtClean="0"/>
              <a:t>that cover multiple characteristics for a </a:t>
            </a:r>
            <a:r>
              <a:rPr lang="en-US" sz="2000" dirty="0"/>
              <a:t>key </a:t>
            </a:r>
            <a:r>
              <a:rPr lang="en-US" sz="2000" dirty="0" smtClean="0"/>
              <a:t>topic and </a:t>
            </a:r>
            <a:r>
              <a:rPr lang="en-US" sz="2000" dirty="0"/>
              <a:t>include </a:t>
            </a:r>
            <a:r>
              <a:rPr lang="en-US" sz="2000" dirty="0" smtClean="0"/>
              <a:t>estimates and percentages.</a:t>
            </a:r>
          </a:p>
          <a:p>
            <a:r>
              <a:rPr lang="en-US" sz="2000" b="1" dirty="0" smtClean="0"/>
              <a:t>Ranking</a:t>
            </a:r>
            <a:r>
              <a:rPr lang="en-US" sz="2000" dirty="0" smtClean="0"/>
              <a:t> (R) </a:t>
            </a:r>
            <a:r>
              <a:rPr lang="en-US" sz="2000" dirty="0"/>
              <a:t>tables </a:t>
            </a:r>
            <a:r>
              <a:rPr lang="en-US" sz="2000" dirty="0" smtClean="0"/>
              <a:t>rank </a:t>
            </a:r>
            <a:r>
              <a:rPr lang="en-US" sz="2000" dirty="0"/>
              <a:t>a single estimate </a:t>
            </a:r>
            <a:r>
              <a:rPr lang="en-US" sz="2000" dirty="0" smtClean="0"/>
              <a:t>for a key topic at </a:t>
            </a:r>
            <a:r>
              <a:rPr lang="en-US" sz="2000" dirty="0"/>
              <a:t>the </a:t>
            </a:r>
            <a:r>
              <a:rPr lang="en-US" sz="2000" dirty="0" smtClean="0"/>
              <a:t>state-level.</a:t>
            </a:r>
          </a:p>
          <a:p>
            <a:r>
              <a:rPr lang="en-US" sz="2000" b="1" dirty="0" smtClean="0"/>
              <a:t>Geographic Comparison </a:t>
            </a:r>
            <a:r>
              <a:rPr lang="en-US" sz="2000" dirty="0"/>
              <a:t>(GCT) </a:t>
            </a:r>
            <a:r>
              <a:rPr lang="en-US" sz="2000" dirty="0" smtClean="0"/>
              <a:t>Tables show </a:t>
            </a:r>
            <a:r>
              <a:rPr lang="en-US" sz="2000" dirty="0"/>
              <a:t>a single estimate </a:t>
            </a:r>
            <a:r>
              <a:rPr lang="en-US" sz="2000" dirty="0" smtClean="0"/>
              <a:t>for a key topic at </a:t>
            </a:r>
            <a:r>
              <a:rPr lang="en-US" sz="2000" dirty="0"/>
              <a:t>various </a:t>
            </a:r>
            <a:r>
              <a:rPr lang="en-US" sz="2000" dirty="0" smtClean="0"/>
              <a:t>geographies.</a:t>
            </a:r>
          </a:p>
          <a:p>
            <a:r>
              <a:rPr lang="en-US" sz="2000" b="1" dirty="0" smtClean="0"/>
              <a:t>Data Profiles </a:t>
            </a:r>
            <a:r>
              <a:rPr lang="en-US" sz="2000" dirty="0" smtClean="0"/>
              <a:t>(DP) are derived products that provide </a:t>
            </a:r>
            <a:r>
              <a:rPr lang="en-US" sz="2000" dirty="0"/>
              <a:t>key estimates </a:t>
            </a:r>
            <a:r>
              <a:rPr lang="en-US" sz="2000" dirty="0" smtClean="0"/>
              <a:t>for multiple topic areas and include percentages</a:t>
            </a:r>
            <a:r>
              <a:rPr lang="en-US" sz="2000" dirty="0"/>
              <a:t>. </a:t>
            </a:r>
            <a:endParaRPr lang="en-US" sz="2000" dirty="0" smtClean="0"/>
          </a:p>
          <a:p>
            <a:r>
              <a:rPr lang="en-US" sz="2000" b="1" dirty="0" smtClean="0"/>
              <a:t>Comparison Profiles </a:t>
            </a:r>
            <a:r>
              <a:rPr lang="en-US" sz="2000" dirty="0" smtClean="0"/>
              <a:t>(CP) are similar to data profiles but compare </a:t>
            </a:r>
            <a:r>
              <a:rPr lang="en-US" sz="2000" dirty="0"/>
              <a:t>key estimates to past years with significance testing. </a:t>
            </a:r>
          </a:p>
          <a:p>
            <a:pPr marL="0" indent="0">
              <a:spcBef>
                <a:spcPts val="0"/>
              </a:spcBef>
              <a:buNone/>
              <a:defRPr/>
            </a:pPr>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568342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a:bodyPr>
          <a:lstStyle/>
          <a:p>
            <a:pPr marL="0" indent="0">
              <a:buNone/>
            </a:pPr>
            <a:r>
              <a:rPr lang="en-US" sz="1400" dirty="0" smtClean="0">
                <a:latin typeface="Arial" panose="020B0604020202020204" pitchFamily="34" charset="0"/>
                <a:cs typeface="Arial" panose="020B0604020202020204" pitchFamily="34" charset="0"/>
              </a:rPr>
              <a:t>                          NOTE: ACS public-use </a:t>
            </a:r>
            <a:r>
              <a:rPr lang="en-US" sz="1400" dirty="0" err="1" smtClean="0">
                <a:latin typeface="Arial" panose="020B0604020202020204" pitchFamily="34" charset="0"/>
                <a:cs typeface="Arial" panose="020B0604020202020204" pitchFamily="34" charset="0"/>
              </a:rPr>
              <a:t>microdata</a:t>
            </a:r>
            <a:r>
              <a:rPr lang="en-US" sz="1400" dirty="0" smtClean="0">
                <a:latin typeface="Arial" panose="020B0604020202020204" pitchFamily="34" charset="0"/>
                <a:cs typeface="Arial" panose="020B0604020202020204" pitchFamily="34" charset="0"/>
              </a:rPr>
              <a:t> are only available for nation, state, and PUMAs.</a:t>
            </a:r>
          </a:p>
          <a:p>
            <a:pPr marL="0" indent="0">
              <a:buNone/>
            </a:pPr>
            <a:r>
              <a:rPr lang="en-US" sz="1400" dirty="0" smtClean="0">
                <a:latin typeface="Arial" panose="020B0604020202020204" pitchFamily="34" charset="0"/>
                <a:cs typeface="Arial" panose="020B0604020202020204" pitchFamily="34" charset="0"/>
              </a:rPr>
              <a:t>                                      ACS summarized data (tabulations) are available for all geographies.</a:t>
            </a:r>
            <a:endParaRPr lang="en-US"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sz="3600" dirty="0" err="1" smtClean="0"/>
              <a:t>DataFerrett</a:t>
            </a:r>
            <a:r>
              <a:rPr lang="en-US" dirty="0" smtClean="0"/>
              <a:t/>
            </a:r>
            <a:br>
              <a:rPr lang="en-US" dirty="0" smtClean="0"/>
            </a:br>
            <a:r>
              <a:rPr lang="en-US" sz="2000" dirty="0"/>
              <a:t>When to use: </a:t>
            </a:r>
            <a:r>
              <a:rPr lang="en-US" sz="2000" b="0" dirty="0"/>
              <a:t>If you </a:t>
            </a:r>
            <a:r>
              <a:rPr lang="en-US" sz="2000" b="0" dirty="0" smtClean="0"/>
              <a:t>want to make custom tables of characteristics not found in published ACS data </a:t>
            </a:r>
            <a:r>
              <a:rPr lang="en-US" sz="2000" b="0" dirty="0"/>
              <a:t>products </a:t>
            </a:r>
            <a:r>
              <a:rPr lang="en-US" sz="2000" b="0" dirty="0" smtClean="0"/>
              <a:t>and do not have access to statistical software</a:t>
            </a:r>
            <a:r>
              <a:rPr lang="en-US" sz="2000" b="0" dirty="0"/>
              <a:t/>
            </a:r>
            <a:br>
              <a:rPr lang="en-US" sz="2000" b="0" dirty="0"/>
            </a:br>
            <a:r>
              <a:rPr lang="en-US" sz="2000" b="0" dirty="0">
                <a:hlinkClick r:id="rId3"/>
              </a:rPr>
              <a:t>http://dataferrett.census.gov</a:t>
            </a:r>
            <a:r>
              <a:rPr lang="en-US" sz="2000" b="0" dirty="0" smtClean="0">
                <a:hlinkClick r:id="rId3"/>
              </a:rPr>
              <a:t>/</a:t>
            </a:r>
            <a:r>
              <a:rPr lang="en-US" sz="2000" b="0" dirty="0" smtClean="0"/>
              <a:t> </a:t>
            </a:r>
            <a:br>
              <a:rPr lang="en-US" sz="2000" b="0" dirty="0" smtClean="0"/>
            </a:br>
            <a:endParaRPr lang="en-US" sz="20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7543800" cy="380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324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200" dirty="0" smtClean="0"/>
              <a:t>Public Use </a:t>
            </a:r>
            <a:r>
              <a:rPr lang="en-US" sz="3200" dirty="0" err="1" smtClean="0"/>
              <a:t>Microdata</a:t>
            </a:r>
            <a:r>
              <a:rPr lang="en-US" sz="3200" dirty="0" smtClean="0"/>
              <a:t> Sample (PUMS)</a:t>
            </a:r>
            <a:br>
              <a:rPr lang="en-US" sz="3200" dirty="0" smtClean="0"/>
            </a:br>
            <a:r>
              <a:rPr lang="en-US" sz="1800" dirty="0" smtClean="0"/>
              <a:t>When to use:  </a:t>
            </a:r>
            <a:r>
              <a:rPr lang="en-US" sz="1800" b="0" dirty="0" smtClean="0"/>
              <a:t>If you have access to statistical software packages and want to create custom tabulations not available through published </a:t>
            </a:r>
            <a:r>
              <a:rPr lang="en-US" sz="1800" b="0" dirty="0"/>
              <a:t>ACS products</a:t>
            </a:r>
            <a:br>
              <a:rPr lang="en-US" sz="1800" b="0" dirty="0"/>
            </a:br>
            <a:r>
              <a:rPr lang="en-US" sz="1800" b="0" dirty="0">
                <a:hlinkClick r:id="rId3"/>
              </a:rPr>
              <a:t>http://www.census.gov/acs/www/data_documentation/pums_data</a:t>
            </a:r>
            <a:r>
              <a:rPr lang="en-US" sz="1800" b="0" dirty="0" smtClean="0">
                <a:hlinkClick r:id="rId3"/>
              </a:rPr>
              <a:t>/</a:t>
            </a:r>
            <a:r>
              <a:rPr lang="en-US" sz="1800" b="0" dirty="0" smtClean="0"/>
              <a:t> </a:t>
            </a:r>
            <a:endParaRPr lang="en-US" sz="3200" b="0"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809" r="3271"/>
          <a:stretch/>
        </p:blipFill>
        <p:spPr bwMode="auto">
          <a:xfrm>
            <a:off x="1463040" y="1981200"/>
            <a:ext cx="6096000" cy="3892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1397020"/>
            <a:ext cx="7924800" cy="461665"/>
          </a:xfrm>
          <a:prstGeom prst="rect">
            <a:avLst/>
          </a:prstGeom>
        </p:spPr>
        <p:txBody>
          <a:bodyPr wrap="square">
            <a:spAutoFit/>
          </a:bodyPr>
          <a:lstStyle/>
          <a:p>
            <a:pPr algn="ctr"/>
            <a:r>
              <a:rPr lang="en-US" sz="1200" dirty="0">
                <a:solidFill>
                  <a:schemeClr val="tx2"/>
                </a:solidFill>
                <a:latin typeface="Arial" panose="020B0604020202020204" pitchFamily="34" charset="0"/>
                <a:cs typeface="Arial" panose="020B0604020202020204" pitchFamily="34" charset="0"/>
              </a:rPr>
              <a:t>NOTE: ACS public-use </a:t>
            </a:r>
            <a:r>
              <a:rPr lang="en-US" sz="1200" dirty="0" err="1">
                <a:solidFill>
                  <a:schemeClr val="tx2"/>
                </a:solidFill>
                <a:latin typeface="Arial" panose="020B0604020202020204" pitchFamily="34" charset="0"/>
                <a:cs typeface="Arial" panose="020B0604020202020204" pitchFamily="34" charset="0"/>
              </a:rPr>
              <a:t>microdata</a:t>
            </a:r>
            <a:r>
              <a:rPr lang="en-US" sz="1200" dirty="0">
                <a:solidFill>
                  <a:schemeClr val="tx2"/>
                </a:solidFill>
                <a:latin typeface="Arial" panose="020B0604020202020204" pitchFamily="34" charset="0"/>
                <a:cs typeface="Arial" panose="020B0604020202020204" pitchFamily="34" charset="0"/>
              </a:rPr>
              <a:t> are only available for nation, state, and </a:t>
            </a:r>
            <a:r>
              <a:rPr lang="en-US" sz="1200" dirty="0" smtClean="0">
                <a:solidFill>
                  <a:schemeClr val="tx2"/>
                </a:solidFill>
                <a:latin typeface="Arial" panose="020B0604020202020204" pitchFamily="34" charset="0"/>
                <a:cs typeface="Arial" panose="020B0604020202020204" pitchFamily="34" charset="0"/>
              </a:rPr>
              <a:t>PUMAs.</a:t>
            </a:r>
          </a:p>
          <a:p>
            <a:pPr algn="ctr"/>
            <a:r>
              <a:rPr lang="en-US" sz="1200" dirty="0" smtClean="0">
                <a:solidFill>
                  <a:schemeClr val="tx2"/>
                </a:solidFill>
                <a:latin typeface="Arial" panose="020B0604020202020204" pitchFamily="34" charset="0"/>
                <a:cs typeface="Arial" panose="020B0604020202020204" pitchFamily="34" charset="0"/>
              </a:rPr>
              <a:t>Information </a:t>
            </a:r>
            <a:r>
              <a:rPr lang="en-US" sz="1200" dirty="0">
                <a:solidFill>
                  <a:schemeClr val="tx2"/>
                </a:solidFill>
                <a:latin typeface="Arial" panose="020B0604020202020204" pitchFamily="34" charset="0"/>
                <a:cs typeface="Arial" panose="020B0604020202020204" pitchFamily="34" charset="0"/>
              </a:rPr>
              <a:t>about PUMAs: </a:t>
            </a:r>
            <a:r>
              <a:rPr lang="en-US" sz="1200" dirty="0">
                <a:solidFill>
                  <a:schemeClr val="tx2"/>
                </a:solidFill>
                <a:latin typeface="Arial" panose="020B0604020202020204" pitchFamily="34" charset="0"/>
                <a:cs typeface="Arial" panose="020B0604020202020204" pitchFamily="34" charset="0"/>
                <a:hlinkClick r:id="rId5"/>
              </a:rPr>
              <a:t>http://</a:t>
            </a:r>
            <a:r>
              <a:rPr lang="en-US" sz="1200" dirty="0" smtClean="0">
                <a:solidFill>
                  <a:schemeClr val="tx2"/>
                </a:solidFill>
                <a:latin typeface="Arial" panose="020B0604020202020204" pitchFamily="34" charset="0"/>
                <a:cs typeface="Arial" panose="020B0604020202020204" pitchFamily="34" charset="0"/>
                <a:hlinkClick r:id="rId5"/>
              </a:rPr>
              <a:t>www.census.gov/geo/reference/puma.html</a:t>
            </a:r>
            <a:r>
              <a:rPr lang="en-US" sz="1200" dirty="0" smtClean="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44461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096962"/>
          </a:xfrm>
        </p:spPr>
        <p:txBody>
          <a:bodyPr>
            <a:normAutofit/>
          </a:bodyPr>
          <a:lstStyle/>
          <a:p>
            <a:r>
              <a:rPr lang="en-US" sz="3200" dirty="0" smtClean="0"/>
              <a:t>Other sources of data on veterans available from U.S. Census Bureau</a:t>
            </a:r>
            <a:endParaRPr lang="en-US" sz="3200" dirty="0"/>
          </a:p>
        </p:txBody>
      </p:sp>
      <p:sp>
        <p:nvSpPr>
          <p:cNvPr id="3" name="Content Placeholder 2"/>
          <p:cNvSpPr>
            <a:spLocks noGrp="1"/>
          </p:cNvSpPr>
          <p:nvPr>
            <p:ph idx="1"/>
          </p:nvPr>
        </p:nvSpPr>
        <p:spPr>
          <a:xfrm>
            <a:off x="685800" y="1295400"/>
            <a:ext cx="8001000" cy="4648200"/>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Current Population Survey</a:t>
            </a:r>
          </a:p>
          <a:p>
            <a:pPr marL="0" indent="0">
              <a:buNone/>
            </a:pPr>
            <a:r>
              <a:rPr lang="en-US" sz="1800" dirty="0" smtClean="0">
                <a:latin typeface="Arial" panose="020B0604020202020204" pitchFamily="34" charset="0"/>
                <a:cs typeface="Arial" panose="020B0604020202020204" pitchFamily="34" charset="0"/>
              </a:rPr>
              <a:t>--</a:t>
            </a:r>
            <a:r>
              <a:rPr lang="en-US" sz="1800" i="1" dirty="0" smtClean="0">
                <a:latin typeface="Arial" panose="020B0604020202020204" pitchFamily="34" charset="0"/>
                <a:cs typeface="Arial" panose="020B0604020202020204" pitchFamily="34" charset="0"/>
              </a:rPr>
              <a:t>Data available in </a:t>
            </a:r>
            <a:r>
              <a:rPr lang="en-US" sz="1800" i="1" dirty="0" err="1" smtClean="0">
                <a:latin typeface="Arial" panose="020B0604020202020204" pitchFamily="34" charset="0"/>
                <a:cs typeface="Arial" panose="020B0604020202020204" pitchFamily="34" charset="0"/>
              </a:rPr>
              <a:t>DataFerrett</a:t>
            </a:r>
            <a:endParaRPr lang="en-US" sz="1800" i="1"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hlinkClick r:id="rId3"/>
              </a:rPr>
              <a:t>Veteran Supplement</a:t>
            </a:r>
            <a:endParaRPr lang="en-US" sz="20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Survey of Income and Program Participation</a:t>
            </a:r>
          </a:p>
          <a:p>
            <a:pPr marL="0" indent="0">
              <a:buNone/>
            </a:pPr>
            <a:r>
              <a:rPr lang="en-US" sz="1800" dirty="0" smtClean="0">
                <a:latin typeface="Arial" panose="020B0604020202020204" pitchFamily="34" charset="0"/>
                <a:cs typeface="Arial" panose="020B0604020202020204" pitchFamily="34" charset="0"/>
              </a:rPr>
              <a:t>--</a:t>
            </a:r>
            <a:r>
              <a:rPr lang="en-US" sz="1800" i="1" dirty="0" smtClean="0">
                <a:latin typeface="Arial" panose="020B0604020202020204" pitchFamily="34" charset="0"/>
                <a:cs typeface="Arial" panose="020B0604020202020204" pitchFamily="34" charset="0"/>
              </a:rPr>
              <a:t>Data available </a:t>
            </a:r>
            <a:r>
              <a:rPr lang="en-US" sz="1800" i="1" dirty="0">
                <a:latin typeface="Arial" panose="020B0604020202020204" pitchFamily="34" charset="0"/>
                <a:cs typeface="Arial" panose="020B0604020202020204" pitchFamily="34" charset="0"/>
              </a:rPr>
              <a:t>in </a:t>
            </a:r>
            <a:r>
              <a:rPr lang="en-US" sz="1800" i="1" dirty="0" err="1">
                <a:latin typeface="Arial" panose="020B0604020202020204" pitchFamily="34" charset="0"/>
                <a:cs typeface="Arial" panose="020B0604020202020204" pitchFamily="34" charset="0"/>
              </a:rPr>
              <a:t>DataFerrett</a:t>
            </a:r>
            <a:endParaRPr lang="en-US" sz="1800" i="1"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hlinkClick r:id="rId4"/>
              </a:rPr>
              <a:t>http</a:t>
            </a:r>
            <a:r>
              <a:rPr lang="en-US" sz="2000" dirty="0">
                <a:latin typeface="Arial" panose="020B0604020202020204" pitchFamily="34" charset="0"/>
                <a:cs typeface="Arial" panose="020B0604020202020204" pitchFamily="34" charset="0"/>
                <a:hlinkClick r:id="rId4"/>
              </a:rPr>
              <a:t>://</a:t>
            </a:r>
            <a:r>
              <a:rPr lang="en-US" sz="2000" dirty="0" smtClean="0">
                <a:latin typeface="Arial" panose="020B0604020202020204" pitchFamily="34" charset="0"/>
                <a:cs typeface="Arial" panose="020B0604020202020204" pitchFamily="34" charset="0"/>
                <a:hlinkClick r:id="rId4"/>
              </a:rPr>
              <a:t>www.census.gov/programs-surveys/sipp/about.html</a:t>
            </a:r>
            <a:r>
              <a:rPr lang="en-US" sz="2000" dirty="0" smtClean="0">
                <a:latin typeface="Arial" panose="020B0604020202020204" pitchFamily="34" charset="0"/>
                <a:cs typeface="Arial" panose="020B0604020202020204" pitchFamily="34" charset="0"/>
              </a:rPr>
              <a:t> </a:t>
            </a: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Survey of Business Owners</a:t>
            </a:r>
          </a:p>
          <a:p>
            <a:pPr marL="0" indent="0">
              <a:buNone/>
            </a:pPr>
            <a:r>
              <a:rPr lang="en-US" sz="2400" dirty="0" smtClean="0">
                <a:latin typeface="Arial" panose="020B0604020202020204" pitchFamily="34" charset="0"/>
                <a:cs typeface="Arial" panose="020B0604020202020204" pitchFamily="34" charset="0"/>
              </a:rPr>
              <a:t>--</a:t>
            </a:r>
            <a:r>
              <a:rPr lang="en-US" sz="1800" i="1" dirty="0" smtClean="0">
                <a:latin typeface="Arial" panose="020B0604020202020204" pitchFamily="34" charset="0"/>
                <a:cs typeface="Arial" panose="020B0604020202020204" pitchFamily="34" charset="0"/>
              </a:rPr>
              <a:t>Tables available in American </a:t>
            </a:r>
            <a:r>
              <a:rPr lang="en-US" sz="1800" i="1" dirty="0" err="1" smtClean="0">
                <a:latin typeface="Arial" panose="020B0604020202020204" pitchFamily="34" charset="0"/>
                <a:cs typeface="Arial" panose="020B0604020202020204" pitchFamily="34" charset="0"/>
              </a:rPr>
              <a:t>FactFinder</a:t>
            </a:r>
            <a:endParaRPr lang="en-US" sz="1800" i="1" dirty="0" smtClean="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hlinkClick r:id="rId5"/>
              </a:rPr>
              <a:t>http://</a:t>
            </a:r>
            <a:r>
              <a:rPr lang="en-US" sz="2000" dirty="0" smtClean="0">
                <a:latin typeface="Arial" panose="020B0604020202020204" pitchFamily="34" charset="0"/>
                <a:cs typeface="Arial" panose="020B0604020202020204" pitchFamily="34" charset="0"/>
                <a:hlinkClick r:id="rId5"/>
              </a:rPr>
              <a:t>www.census.gov/econ/sbo/about.html</a:t>
            </a:r>
            <a:endParaRPr lang="en-US" sz="20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77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4400"/>
          </a:xfrm>
        </p:spPr>
        <p:txBody>
          <a:bodyPr>
            <a:normAutofit/>
          </a:bodyPr>
          <a:lstStyle/>
          <a:p>
            <a:r>
              <a:rPr lang="en-US" sz="4000" dirty="0" smtClean="0"/>
              <a:t>U.S. Census Bureau Resources</a:t>
            </a:r>
            <a:endParaRPr lang="en-US" sz="4000" dirty="0"/>
          </a:p>
        </p:txBody>
      </p:sp>
      <p:sp>
        <p:nvSpPr>
          <p:cNvPr id="3" name="Content Placeholder 2"/>
          <p:cNvSpPr>
            <a:spLocks noGrp="1"/>
          </p:cNvSpPr>
          <p:nvPr>
            <p:ph idx="1"/>
          </p:nvPr>
        </p:nvSpPr>
        <p:spPr>
          <a:xfrm>
            <a:off x="228600" y="1066800"/>
            <a:ext cx="8915400" cy="4876800"/>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U.S. Census Bureau Veteran Statistics Webpage </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hlinkClick r:id="rId3"/>
              </a:rPr>
              <a:t>http</a:t>
            </a:r>
            <a:r>
              <a:rPr lang="en-US" sz="1800" dirty="0">
                <a:latin typeface="Arial" panose="020B0604020202020204" pitchFamily="34" charset="0"/>
                <a:cs typeface="Arial" panose="020B0604020202020204" pitchFamily="34" charset="0"/>
                <a:hlinkClick r:id="rId3"/>
              </a:rPr>
              <a:t>://</a:t>
            </a:r>
            <a:r>
              <a:rPr lang="en-US" sz="1800" dirty="0" smtClean="0">
                <a:latin typeface="Arial" panose="020B0604020202020204" pitchFamily="34" charset="0"/>
                <a:cs typeface="Arial" panose="020B0604020202020204" pitchFamily="34" charset="0"/>
                <a:hlinkClick r:id="rId3"/>
              </a:rPr>
              <a:t>www.census.gov/hhes/veterans/</a:t>
            </a:r>
            <a:endParaRPr lang="en-US" sz="1800" dirty="0" smtClean="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ACS Questionnaire Archive</a:t>
            </a:r>
          </a:p>
          <a:p>
            <a:pPr marL="0" indent="0">
              <a:buNone/>
            </a:pPr>
            <a:r>
              <a:rPr lang="en-US" sz="1800" dirty="0">
                <a:latin typeface="Arial" panose="020B0604020202020204" pitchFamily="34" charset="0"/>
                <a:cs typeface="Arial" panose="020B0604020202020204" pitchFamily="34" charset="0"/>
                <a:hlinkClick r:id="rId4"/>
              </a:rPr>
              <a:t>http://www.census.gov/acs/www/methodology/questionnaire_archive</a:t>
            </a:r>
            <a:r>
              <a:rPr lang="en-US" sz="1800" dirty="0" smtClean="0">
                <a:latin typeface="Arial" panose="020B0604020202020204" pitchFamily="34" charset="0"/>
                <a:cs typeface="Arial" panose="020B0604020202020204" pitchFamily="34" charset="0"/>
                <a:hlinkClick r:id="rId4"/>
              </a:rPr>
              <a:t>/</a:t>
            </a:r>
            <a:endParaRPr lang="en-US" sz="1800" dirty="0" smtClean="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Other subjects </a:t>
            </a:r>
            <a:r>
              <a:rPr lang="en-US" sz="1800" dirty="0">
                <a:latin typeface="Arial" panose="020B0604020202020204" pitchFamily="34" charset="0"/>
                <a:cs typeface="Arial" panose="020B0604020202020204" pitchFamily="34" charset="0"/>
              </a:rPr>
              <a:t>included in the </a:t>
            </a:r>
            <a:r>
              <a:rPr lang="en-US" sz="1800" dirty="0" smtClean="0">
                <a:latin typeface="Arial" panose="020B0604020202020204" pitchFamily="34" charset="0"/>
                <a:cs typeface="Arial" panose="020B0604020202020204" pitchFamily="34" charset="0"/>
              </a:rPr>
              <a:t>ACS</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hlinkClick r:id="rId5"/>
              </a:rPr>
              <a:t>http://www.census.gov/acs/www/guidance_for_data_users/subjects</a:t>
            </a:r>
            <a:r>
              <a:rPr lang="en-US" sz="1800" dirty="0" smtClean="0">
                <a:latin typeface="Arial" panose="020B0604020202020204" pitchFamily="34" charset="0"/>
                <a:cs typeface="Arial" panose="020B0604020202020204" pitchFamily="34" charset="0"/>
                <a:hlinkClick r:id="rId5"/>
              </a:rPr>
              <a:t>/</a:t>
            </a: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Table list for ACS, Census 2000, and Census 2010 Island Areas </a:t>
            </a:r>
          </a:p>
          <a:p>
            <a:pPr marL="0" indent="0">
              <a:buNone/>
            </a:pPr>
            <a:r>
              <a:rPr lang="en-US" sz="1800" dirty="0" smtClean="0">
                <a:latin typeface="Arial" panose="020B0604020202020204" pitchFamily="34" charset="0"/>
                <a:cs typeface="Arial" panose="020B0604020202020204" pitchFamily="34" charset="0"/>
              </a:rPr>
              <a:t>(next two slides)</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YouTube videos on how to access PUMS in Data </a:t>
            </a:r>
            <a:r>
              <a:rPr lang="en-US" sz="1800" dirty="0" err="1" smtClean="0">
                <a:latin typeface="Arial" panose="020B0604020202020204" pitchFamily="34" charset="0"/>
                <a:cs typeface="Arial" panose="020B0604020202020204" pitchFamily="34" charset="0"/>
              </a:rPr>
              <a:t>Ferrett</a:t>
            </a:r>
            <a:endParaRPr lang="en-US" sz="1800" dirty="0" smtClean="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hlinkClick r:id="rId6"/>
              </a:rPr>
              <a:t>http://www.census.gov/acs/www/data_documentation/public_use_microdata_sample</a:t>
            </a:r>
            <a:r>
              <a:rPr lang="en-US" sz="1800" dirty="0" smtClean="0">
                <a:latin typeface="Arial" panose="020B0604020202020204" pitchFamily="34" charset="0"/>
                <a:cs typeface="Arial" panose="020B0604020202020204" pitchFamily="34" charset="0"/>
                <a:hlinkClick r:id="rId6"/>
              </a:rPr>
              <a:t>/</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547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History of Veteran Questions </a:t>
            </a:r>
            <a:r>
              <a:rPr lang="en-US" sz="2700" dirty="0" smtClean="0">
                <a:solidFill>
                  <a:schemeClr val="accent5"/>
                </a:solidFill>
              </a:rPr>
              <a:t>Decennial Census</a:t>
            </a:r>
            <a:endParaRPr lang="en-US" sz="2700" dirty="0">
              <a:solidFill>
                <a:schemeClr val="accent5"/>
              </a:solidFill>
            </a:endParaRPr>
          </a:p>
        </p:txBody>
      </p:sp>
      <p:sp>
        <p:nvSpPr>
          <p:cNvPr id="3" name="Content Placeholder 2"/>
          <p:cNvSpPr>
            <a:spLocks noGrp="1"/>
          </p:cNvSpPr>
          <p:nvPr>
            <p:ph idx="1"/>
          </p:nvPr>
        </p:nvSpPr>
        <p:spPr>
          <a:xfrm>
            <a:off x="228600" y="1189037"/>
            <a:ext cx="5562600" cy="5029200"/>
          </a:xfrm>
        </p:spPr>
        <p:txBody>
          <a:bodyPr>
            <a:noAutofit/>
          </a:bodyPr>
          <a:lstStyle/>
          <a:p>
            <a:pPr marL="0" indent="0">
              <a:spcBef>
                <a:spcPts val="0"/>
              </a:spcBef>
              <a:buNone/>
            </a:pPr>
            <a:endParaRPr lang="en-US" sz="1800" dirty="0" smtClean="0">
              <a:latin typeface="Arial" panose="020B0604020202020204" pitchFamily="34" charset="0"/>
              <a:cs typeface="Arial" panose="020B0604020202020204" pitchFamily="34" charset="0"/>
            </a:endParaRPr>
          </a:p>
          <a:p>
            <a:pPr marL="0" indent="0">
              <a:spcBef>
                <a:spcPts val="0"/>
              </a:spcBef>
              <a:buNone/>
            </a:pPr>
            <a:r>
              <a:rPr lang="en-US" sz="1800" dirty="0" smtClean="0">
                <a:latin typeface="Arial" panose="020B0604020202020204" pitchFamily="34" charset="0"/>
                <a:cs typeface="Arial" panose="020B0604020202020204" pitchFamily="34" charset="0"/>
              </a:rPr>
              <a:t>The first data on veterans to be published by the U.S. government were based on an inquiry in the </a:t>
            </a:r>
            <a:r>
              <a:rPr lang="en-US" sz="1800" b="1" dirty="0" smtClean="0">
                <a:latin typeface="Arial" panose="020B0604020202020204" pitchFamily="34" charset="0"/>
                <a:cs typeface="Arial" panose="020B0604020202020204" pitchFamily="34" charset="0"/>
              </a:rPr>
              <a:t>1840</a:t>
            </a:r>
            <a:r>
              <a:rPr lang="en-US" sz="1800" dirty="0" smtClean="0">
                <a:latin typeface="Arial" panose="020B0604020202020204" pitchFamily="34" charset="0"/>
                <a:cs typeface="Arial" panose="020B0604020202020204" pitchFamily="34" charset="0"/>
              </a:rPr>
              <a:t> census which asked the name, age, and place of residence of pensioners of the Revolutionary War</a:t>
            </a:r>
          </a:p>
          <a:p>
            <a:pPr marL="0" indent="0">
              <a:spcBef>
                <a:spcPts val="0"/>
              </a:spcBef>
              <a:buNone/>
            </a:pPr>
            <a:endParaRPr lang="en-US" sz="1800" dirty="0" smtClean="0">
              <a:latin typeface="Arial" panose="020B0604020202020204" pitchFamily="34" charset="0"/>
              <a:cs typeface="Arial" panose="020B0604020202020204" pitchFamily="34" charset="0"/>
            </a:endParaRPr>
          </a:p>
          <a:p>
            <a:pPr marL="0" indent="0">
              <a:spcBef>
                <a:spcPts val="0"/>
              </a:spcBef>
              <a:buNone/>
            </a:pPr>
            <a:r>
              <a:rPr lang="en-US" altLang="en-US" sz="1800" dirty="0" smtClean="0">
                <a:latin typeface="Arial" panose="020B0604020202020204" pitchFamily="34" charset="0"/>
                <a:cs typeface="Arial" panose="020B0604020202020204" pitchFamily="34" charset="0"/>
              </a:rPr>
              <a:t>Veteran </a:t>
            </a:r>
            <a:r>
              <a:rPr lang="en-US" altLang="en-US" sz="1800" dirty="0">
                <a:latin typeface="Arial" panose="020B0604020202020204" pitchFamily="34" charset="0"/>
                <a:cs typeface="Arial" panose="020B0604020202020204" pitchFamily="34" charset="0"/>
              </a:rPr>
              <a:t>status questions </a:t>
            </a:r>
            <a:r>
              <a:rPr lang="en-US" altLang="en-US" sz="1800" dirty="0" smtClean="0">
                <a:latin typeface="Arial" panose="020B0604020202020204" pitchFamily="34" charset="0"/>
                <a:cs typeface="Arial" panose="020B0604020202020204" pitchFamily="34" charset="0"/>
              </a:rPr>
              <a:t>were asked </a:t>
            </a:r>
            <a:r>
              <a:rPr lang="en-US" altLang="en-US" sz="1800" dirty="0">
                <a:latin typeface="Arial" panose="020B0604020202020204" pitchFamily="34" charset="0"/>
                <a:cs typeface="Arial" panose="020B0604020202020204" pitchFamily="34" charset="0"/>
              </a:rPr>
              <a:t>in every decennial census </a:t>
            </a:r>
            <a:r>
              <a:rPr lang="en-US" altLang="en-US" sz="1800" dirty="0" smtClean="0">
                <a:latin typeface="Arial" panose="020B0604020202020204" pitchFamily="34" charset="0"/>
                <a:cs typeface="Arial" panose="020B0604020202020204" pitchFamily="34" charset="0"/>
              </a:rPr>
              <a:t>from 1910 to 2000, </a:t>
            </a:r>
            <a:r>
              <a:rPr lang="en-US" altLang="en-US" sz="1800" dirty="0">
                <a:latin typeface="Arial" panose="020B0604020202020204" pitchFamily="34" charset="0"/>
                <a:cs typeface="Arial" panose="020B0604020202020204" pitchFamily="34" charset="0"/>
              </a:rPr>
              <a:t>with the exception of </a:t>
            </a:r>
            <a:r>
              <a:rPr lang="en-US" altLang="en-US" sz="1800" dirty="0" smtClean="0">
                <a:latin typeface="Arial" panose="020B0604020202020204" pitchFamily="34" charset="0"/>
                <a:cs typeface="Arial" panose="020B0604020202020204" pitchFamily="34" charset="0"/>
              </a:rPr>
              <a:t>1920</a:t>
            </a:r>
          </a:p>
          <a:p>
            <a:pPr marL="0" indent="0">
              <a:spcBef>
                <a:spcPts val="0"/>
              </a:spcBef>
              <a:buNone/>
            </a:pPr>
            <a:endParaRPr lang="en-US" altLang="en-US" sz="1800" dirty="0" smtClean="0">
              <a:latin typeface="Arial" panose="020B0604020202020204" pitchFamily="34" charset="0"/>
              <a:cs typeface="Arial" panose="020B0604020202020204" pitchFamily="34" charset="0"/>
            </a:endParaRPr>
          </a:p>
          <a:p>
            <a:pPr marL="0" indent="0">
              <a:spcBef>
                <a:spcPts val="0"/>
              </a:spcBef>
              <a:buNone/>
            </a:pPr>
            <a:r>
              <a:rPr lang="en-US" altLang="en-US" sz="1800" dirty="0" smtClean="0">
                <a:latin typeface="Arial" panose="020B0604020202020204" pitchFamily="34" charset="0"/>
                <a:cs typeface="Arial" panose="020B0604020202020204" pitchFamily="34" charset="0"/>
              </a:rPr>
              <a:t>Prior to 1980, </a:t>
            </a:r>
            <a:r>
              <a:rPr lang="en-US" altLang="en-US" sz="1800" dirty="0">
                <a:latin typeface="Arial" panose="020B0604020202020204" pitchFamily="34" charset="0"/>
                <a:cs typeface="Arial" panose="020B0604020202020204" pitchFamily="34" charset="0"/>
              </a:rPr>
              <a:t>the veteran status questions were asked of all </a:t>
            </a:r>
            <a:r>
              <a:rPr lang="en-US" altLang="en-US" sz="1800" b="1" u="sng" dirty="0" smtClean="0">
                <a:latin typeface="Arial" panose="020B0604020202020204" pitchFamily="34" charset="0"/>
                <a:cs typeface="Arial" panose="020B0604020202020204" pitchFamily="34" charset="0"/>
              </a:rPr>
              <a:t>males</a:t>
            </a:r>
            <a:r>
              <a:rPr lang="en-US" altLang="en-US" sz="1800" dirty="0" smtClean="0">
                <a:latin typeface="Arial" panose="020B0604020202020204" pitchFamily="34" charset="0"/>
                <a:cs typeface="Arial" panose="020B0604020202020204" pitchFamily="34" charset="0"/>
              </a:rPr>
              <a:t> 14 </a:t>
            </a:r>
            <a:r>
              <a:rPr lang="en-US" altLang="en-US" sz="1800" dirty="0">
                <a:latin typeface="Arial" panose="020B0604020202020204" pitchFamily="34" charset="0"/>
                <a:cs typeface="Arial" panose="020B0604020202020204" pitchFamily="34" charset="0"/>
              </a:rPr>
              <a:t>years and </a:t>
            </a:r>
            <a:r>
              <a:rPr lang="en-US" altLang="en-US" sz="1800" dirty="0" smtClean="0">
                <a:latin typeface="Arial" panose="020B0604020202020204" pitchFamily="34" charset="0"/>
                <a:cs typeface="Arial" panose="020B0604020202020204" pitchFamily="34" charset="0"/>
              </a:rPr>
              <a:t>older</a:t>
            </a:r>
          </a:p>
          <a:p>
            <a:pPr marL="0" indent="0">
              <a:spcBef>
                <a:spcPts val="0"/>
              </a:spcBef>
              <a:buNone/>
            </a:pPr>
            <a:endParaRPr lang="en-US" altLang="en-US" sz="1800" dirty="0" smtClean="0">
              <a:latin typeface="Arial" panose="020B0604020202020204" pitchFamily="34" charset="0"/>
              <a:cs typeface="Arial" panose="020B0604020202020204" pitchFamily="34" charset="0"/>
            </a:endParaRPr>
          </a:p>
          <a:p>
            <a:pPr marL="0" indent="0">
              <a:spcBef>
                <a:spcPts val="0"/>
              </a:spcBef>
              <a:buNone/>
            </a:pPr>
            <a:r>
              <a:rPr lang="en-US" altLang="en-US" sz="1800" dirty="0" smtClean="0">
                <a:latin typeface="Arial" panose="020B0604020202020204" pitchFamily="34" charset="0"/>
                <a:cs typeface="Arial" panose="020B0604020202020204" pitchFamily="34" charset="0"/>
              </a:rPr>
              <a:t>Starting </a:t>
            </a:r>
            <a:r>
              <a:rPr lang="en-US" altLang="en-US" sz="1800" dirty="0">
                <a:latin typeface="Arial" panose="020B0604020202020204" pitchFamily="34" charset="0"/>
                <a:cs typeface="Arial" panose="020B0604020202020204" pitchFamily="34" charset="0"/>
              </a:rPr>
              <a:t>in 1980, the veteran status questions were asked of all </a:t>
            </a:r>
            <a:r>
              <a:rPr lang="en-US" altLang="en-US" sz="1800" b="1" u="sng" dirty="0">
                <a:latin typeface="Arial" panose="020B0604020202020204" pitchFamily="34" charset="0"/>
                <a:cs typeface="Arial" panose="020B0604020202020204" pitchFamily="34" charset="0"/>
              </a:rPr>
              <a:t>individuals</a:t>
            </a:r>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15 </a:t>
            </a:r>
            <a:r>
              <a:rPr lang="en-US" altLang="en-US" sz="1800" dirty="0">
                <a:latin typeface="Arial" panose="020B0604020202020204" pitchFamily="34" charset="0"/>
                <a:cs typeface="Arial" panose="020B0604020202020204" pitchFamily="34" charset="0"/>
              </a:rPr>
              <a:t>years and </a:t>
            </a:r>
            <a:r>
              <a:rPr lang="en-US" altLang="en-US" sz="1800" dirty="0" smtClean="0">
                <a:latin typeface="Arial" panose="020B0604020202020204" pitchFamily="34" charset="0"/>
                <a:cs typeface="Arial" panose="020B0604020202020204" pitchFamily="34" charset="0"/>
              </a:rPr>
              <a:t>older</a:t>
            </a:r>
            <a:endParaRPr lang="en-US" altLang="en-US" sz="1800" dirty="0">
              <a:latin typeface="Arial" panose="020B0604020202020204" pitchFamily="34" charset="0"/>
              <a:cs typeface="Arial" panose="020B0604020202020204" pitchFamily="34" charset="0"/>
            </a:endParaRPr>
          </a:p>
          <a:p>
            <a:pPr marL="0" indent="0">
              <a:spcBef>
                <a:spcPts val="0"/>
              </a:spcBef>
              <a:buNone/>
            </a:pPr>
            <a:endParaRPr lang="en-US" sz="18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080" y="2717800"/>
            <a:ext cx="2973674"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397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07291160"/>
              </p:ext>
            </p:extLst>
          </p:nvPr>
        </p:nvGraphicFramePr>
        <p:xfrm>
          <a:off x="990600" y="152400"/>
          <a:ext cx="7162799" cy="5562599"/>
        </p:xfrm>
        <a:graphic>
          <a:graphicData uri="http://schemas.openxmlformats.org/drawingml/2006/table">
            <a:tbl>
              <a:tblPr/>
              <a:tblGrid>
                <a:gridCol w="4837220"/>
                <a:gridCol w="775193"/>
                <a:gridCol w="775193"/>
                <a:gridCol w="775193"/>
              </a:tblGrid>
              <a:tr h="218234">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 </a:t>
                      </a:r>
                      <a:r>
                        <a:rPr lang="en-US" sz="1200" b="1" i="0" u="none" strike="noStrike" dirty="0" smtClean="0">
                          <a:solidFill>
                            <a:srgbClr val="000000"/>
                          </a:solidFill>
                          <a:effectLst/>
                          <a:latin typeface="Arial" panose="020B0604020202020204" pitchFamily="34" charset="0"/>
                          <a:cs typeface="Arial" panose="020B0604020202020204" pitchFamily="34" charset="0"/>
                        </a:rPr>
                        <a:t>American Community Survey Data Products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647" marR="4647" marT="4647" marB="0" anchor="ctr">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5B3D7"/>
                    </a:solidFill>
                  </a:tcPr>
                </a:tc>
                <a:tc>
                  <a:txBody>
                    <a:bodyPr/>
                    <a:lstStyle/>
                    <a:p>
                      <a:pPr algn="r" fontAlgn="ctr"/>
                      <a:r>
                        <a:rPr lang="en-US" sz="800" b="1" i="0" u="none" strike="noStrike">
                          <a:solidFill>
                            <a:srgbClr val="000000"/>
                          </a:solidFill>
                          <a:effectLst/>
                          <a:latin typeface="Arial" panose="020B0604020202020204" pitchFamily="34" charset="0"/>
                          <a:cs typeface="Arial" panose="020B0604020202020204" pitchFamily="34" charset="0"/>
                        </a:rPr>
                        <a:t>1-Year</a:t>
                      </a:r>
                    </a:p>
                  </a:txBody>
                  <a:tcPr marL="4647" marR="4647" marT="4647" marB="0" anchor="ctr">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5B3D7"/>
                    </a:solidFill>
                  </a:tcPr>
                </a:tc>
                <a:tc>
                  <a:txBody>
                    <a:bodyPr/>
                    <a:lstStyle/>
                    <a:p>
                      <a:pPr algn="r" fontAlgn="ctr"/>
                      <a:r>
                        <a:rPr lang="en-US" sz="800" b="1" i="0" u="none" strike="noStrike">
                          <a:solidFill>
                            <a:srgbClr val="000000"/>
                          </a:solidFill>
                          <a:effectLst/>
                          <a:latin typeface="Arial" panose="020B0604020202020204" pitchFamily="34" charset="0"/>
                          <a:cs typeface="Arial" panose="020B0604020202020204" pitchFamily="34" charset="0"/>
                        </a:rPr>
                        <a:t>3-Year</a:t>
                      </a:r>
                    </a:p>
                  </a:txBody>
                  <a:tcPr marL="4647" marR="4647" marT="4647" marB="0" anchor="ctr">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5B3D7"/>
                    </a:solidFill>
                  </a:tcPr>
                </a:tc>
                <a:tc>
                  <a:txBody>
                    <a:bodyPr/>
                    <a:lstStyle/>
                    <a:p>
                      <a:pPr algn="r" fontAlgn="ctr"/>
                      <a:r>
                        <a:rPr lang="en-US" sz="800" b="1" i="0" u="none" strike="noStrike">
                          <a:solidFill>
                            <a:srgbClr val="000000"/>
                          </a:solidFill>
                          <a:effectLst/>
                          <a:latin typeface="Arial" panose="020B0604020202020204" pitchFamily="34" charset="0"/>
                          <a:cs typeface="Arial" panose="020B0604020202020204" pitchFamily="34" charset="0"/>
                        </a:rPr>
                        <a:t>5-Year</a:t>
                      </a:r>
                    </a:p>
                  </a:txBody>
                  <a:tcPr marL="4647" marR="4647" marT="4647" marB="0" anchor="ctr">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5B3D7"/>
                    </a:solidFill>
                  </a:tcPr>
                </a:tc>
              </a:tr>
              <a:tr h="127504">
                <a:tc>
                  <a:txBody>
                    <a:bodyPr/>
                    <a:lstStyle/>
                    <a:p>
                      <a:pPr algn="l" fontAlgn="t"/>
                      <a:r>
                        <a:rPr lang="en-US" sz="800" b="1" i="0" u="none" strike="noStrike">
                          <a:solidFill>
                            <a:srgbClr val="000000"/>
                          </a:solidFill>
                          <a:effectLst/>
                          <a:latin typeface="Arial" panose="020B0604020202020204" pitchFamily="34" charset="0"/>
                          <a:cs typeface="Arial" panose="020B0604020202020204" pitchFamily="34" charset="0"/>
                        </a:rPr>
                        <a:t>DETAILED TABLES: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B21001 – Sex by Age by Veteran Status for the Civilian Population 18 Years and Over</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50327">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B21001A-I – Sex by Age by Veteran Status for the Civilian Population 18 Years and Over </a:t>
                      </a:r>
                      <a:r>
                        <a:rPr lang="en-US" sz="800" b="0" i="1" u="none" strike="noStrike">
                          <a:solidFill>
                            <a:srgbClr val="000000"/>
                          </a:solidFill>
                          <a:effectLst/>
                          <a:latin typeface="Arial" panose="020B0604020202020204" pitchFamily="34" charset="0"/>
                          <a:cs typeface="Arial" panose="020B0604020202020204" pitchFamily="34" charset="0"/>
                        </a:rPr>
                        <a:t>(race iterated tables)</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B21002 – Period of Military Service for Civilian Veterans 18 Years and Over</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B21003 – Veteran Status by Educational Attainment for the Civilian Population 25 Years and Over</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50327">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B21004 – Median Income in the Past 12 Months by Veteran Status by Sex for the Civilian Population 18 Years and Over with Income in the Past 12 Months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B21005 – Age by Veteran Status by Employment Status for the Civilian Population 18 to 64 Years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50327">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B21007 – Age by Veteran Status by Poverty Status in the Past 12 Months by Disability Status for the Civilian Population 18 Years and Over</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50327">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B21100 – Service-Connected Disability-Rating Status and Ratings for Civilian Veterans 18 Years and Older</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127504">
                <a:tc>
                  <a:txBody>
                    <a:bodyPr/>
                    <a:lstStyle/>
                    <a:p>
                      <a:pPr algn="l" fontAlgn="t"/>
                      <a:r>
                        <a:rPr lang="en-US" sz="800" b="1" i="0" u="none" strike="noStrike">
                          <a:solidFill>
                            <a:srgbClr val="000000"/>
                          </a:solidFill>
                          <a:effectLst/>
                          <a:latin typeface="Arial" panose="020B0604020202020204" pitchFamily="34" charset="0"/>
                          <a:cs typeface="Arial" panose="020B0604020202020204" pitchFamily="34" charset="0"/>
                        </a:rPr>
                        <a:t>COLLAPSED TABLES: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r>
              <a:tr h="250327">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C21001A-I – Sex by Age by Veteran Status for the Civilian Population 18 Years and Over (race iterated tables)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C21005 – Veteran Status by Employment Status for the Civilian Population 18 to 64 Years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50327">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C21007 – Age by Veteran Status by Poverty Status in the Past 12 Months by Disability Status for the Civilian Population 18 Years and Over</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C21100 – Service-Connected Disability-Rating Status for Civilian Veterans 18 Years and Older</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127504">
                <a:tc>
                  <a:txBody>
                    <a:bodyPr/>
                    <a:lstStyle/>
                    <a:p>
                      <a:pPr algn="l" fontAlgn="t"/>
                      <a:r>
                        <a:rPr lang="en-US" sz="800" b="1" i="0" u="none" strike="noStrike">
                          <a:solidFill>
                            <a:srgbClr val="000000"/>
                          </a:solidFill>
                          <a:effectLst/>
                          <a:latin typeface="Arial" panose="020B0604020202020204" pitchFamily="34" charset="0"/>
                          <a:cs typeface="Arial" panose="020B0604020202020204" pitchFamily="34" charset="0"/>
                        </a:rPr>
                        <a:t>SUBJECT TABLES: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S2101 – Veteran Status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127504">
                <a:tc>
                  <a:txBody>
                    <a:bodyPr/>
                    <a:lstStyle/>
                    <a:p>
                      <a:pPr algn="l" fontAlgn="t"/>
                      <a:r>
                        <a:rPr lang="en-US" sz="800" b="1" i="0" u="none" strike="noStrike">
                          <a:solidFill>
                            <a:srgbClr val="000000"/>
                          </a:solidFill>
                          <a:effectLst/>
                          <a:latin typeface="Arial" panose="020B0604020202020204" pitchFamily="34" charset="0"/>
                          <a:cs typeface="Arial" panose="020B0604020202020204" pitchFamily="34" charset="0"/>
                        </a:rPr>
                        <a:t>RANKING TABLES: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R2101 – Percent of the Civilian Population 18 years and Over Who are Veterans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GCT2101 – Percent of the Civilian Population 18 years and Over Who are Veterans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127504">
                <a:tc>
                  <a:txBody>
                    <a:bodyPr/>
                    <a:lstStyle/>
                    <a:p>
                      <a:pPr algn="l" fontAlgn="t"/>
                      <a:r>
                        <a:rPr lang="en-US" sz="800" b="1" i="0" u="none" strike="noStrike">
                          <a:solidFill>
                            <a:srgbClr val="000000"/>
                          </a:solidFill>
                          <a:effectLst/>
                          <a:latin typeface="Arial" panose="020B0604020202020204" pitchFamily="34" charset="0"/>
                          <a:cs typeface="Arial" panose="020B0604020202020204" pitchFamily="34" charset="0"/>
                        </a:rPr>
                        <a:t>PROFILE TABLES: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C5D9F1"/>
                    </a:solidFill>
                  </a:tcPr>
                </a:tc>
              </a:tr>
              <a:tr h="250327">
                <a:tc>
                  <a:txBody>
                    <a:bodyPr/>
                    <a:lstStyle/>
                    <a:p>
                      <a:pPr algn="l" fontAlgn="t"/>
                      <a:r>
                        <a:rPr lang="en-US" sz="800" b="0" i="1" u="none" strike="noStrike">
                          <a:solidFill>
                            <a:srgbClr val="000000"/>
                          </a:solidFill>
                          <a:effectLst/>
                          <a:latin typeface="Arial" panose="020B0604020202020204" pitchFamily="34" charset="0"/>
                          <a:cs typeface="Arial" panose="020B0604020202020204" pitchFamily="34" charset="0"/>
                        </a:rPr>
                        <a:t>Note: Estimate and percentage of civilian veterans ONLY are included in the following profile tables.</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DP02 Data Profile—Social Characteristics Table</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CP02 Comparison Data Profile—Social Characteristics Table</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2462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S0201 Selected Population Profile</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a:solidFill>
                            <a:srgbClr val="000000"/>
                          </a:solidFill>
                          <a:effectLst/>
                          <a:latin typeface="Arial" panose="020B0604020202020204" pitchFamily="34" charset="0"/>
                          <a:cs typeface="Arial" panose="020B0604020202020204" pitchFamily="34" charset="0"/>
                        </a:rPr>
                        <a:t>X</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4647" marR="4647" marT="4647"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5975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06438699"/>
              </p:ext>
            </p:extLst>
          </p:nvPr>
        </p:nvGraphicFramePr>
        <p:xfrm>
          <a:off x="152400" y="685800"/>
          <a:ext cx="8839199" cy="4800601"/>
        </p:xfrm>
        <a:graphic>
          <a:graphicData uri="http://schemas.openxmlformats.org/drawingml/2006/table">
            <a:tbl>
              <a:tblPr/>
              <a:tblGrid>
                <a:gridCol w="2710179"/>
                <a:gridCol w="612902"/>
                <a:gridCol w="612902"/>
                <a:gridCol w="612902"/>
                <a:gridCol w="612902"/>
                <a:gridCol w="612902"/>
                <a:gridCol w="612902"/>
                <a:gridCol w="612902"/>
                <a:gridCol w="612902"/>
                <a:gridCol w="612902"/>
                <a:gridCol w="612902"/>
              </a:tblGrid>
              <a:tr h="352714">
                <a:tc rowSpan="2">
                  <a:txBody>
                    <a:bodyPr/>
                    <a:lstStyle/>
                    <a:p>
                      <a:pPr algn="ctr" fontAlgn="ctr"/>
                      <a:r>
                        <a:rPr lang="en-US" sz="900" b="1" i="0" u="none" strike="noStrike" dirty="0">
                          <a:solidFill>
                            <a:srgbClr val="000000"/>
                          </a:solidFill>
                          <a:effectLst/>
                          <a:latin typeface="Calibri"/>
                        </a:rPr>
                        <a:t>Table Title</a:t>
                      </a:r>
                    </a:p>
                  </a:txBody>
                  <a:tcPr marL="7568" marR="7568" marT="7568" marB="0" anchor="ctr">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gridSpan="6">
                  <a:txBody>
                    <a:bodyPr/>
                    <a:lstStyle/>
                    <a:p>
                      <a:pPr algn="ctr" fontAlgn="ctr"/>
                      <a:r>
                        <a:rPr lang="en-US" sz="1200" b="1" i="0" u="none" strike="noStrike" dirty="0">
                          <a:solidFill>
                            <a:srgbClr val="000000"/>
                          </a:solidFill>
                          <a:effectLst/>
                          <a:latin typeface="Calibri"/>
                        </a:rPr>
                        <a:t>CENSUS 2000</a:t>
                      </a:r>
                    </a:p>
                  </a:txBody>
                  <a:tcPr marL="7568" marR="7568" marT="7568" marB="0" anchor="ctr">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200" b="1" i="0" u="none" strike="noStrike" dirty="0">
                          <a:solidFill>
                            <a:srgbClr val="000000"/>
                          </a:solidFill>
                          <a:effectLst/>
                          <a:latin typeface="Calibri"/>
                        </a:rPr>
                        <a:t>CENSUS 2010</a:t>
                      </a:r>
                    </a:p>
                  </a:txBody>
                  <a:tcPr marL="7568" marR="7568" marT="7568" marB="0" anchor="ctr">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90033">
                <a:tc vMerge="1">
                  <a:txBody>
                    <a:bodyPr/>
                    <a:lstStyle/>
                    <a:p>
                      <a:endParaRPr lang="en-US"/>
                    </a:p>
                  </a:txBody>
                  <a:tcPr/>
                </a:tc>
                <a:tc>
                  <a:txBody>
                    <a:bodyPr/>
                    <a:lstStyle/>
                    <a:p>
                      <a:pPr algn="r" fontAlgn="t"/>
                      <a:r>
                        <a:rPr lang="en-US" sz="900" b="1" i="0" u="none" strike="noStrike">
                          <a:solidFill>
                            <a:srgbClr val="000000"/>
                          </a:solidFill>
                          <a:effectLst/>
                          <a:latin typeface="Calibri"/>
                        </a:rPr>
                        <a:t>Summary File 3 </a:t>
                      </a:r>
                      <a:br>
                        <a:rPr lang="en-US" sz="900" b="1" i="0" u="none" strike="noStrike">
                          <a:solidFill>
                            <a:srgbClr val="000000"/>
                          </a:solidFill>
                          <a:effectLst/>
                          <a:latin typeface="Calibri"/>
                        </a:rPr>
                      </a:br>
                      <a:r>
                        <a:rPr lang="en-US" sz="900" b="1" i="0" u="none" strike="noStrike">
                          <a:solidFill>
                            <a:srgbClr val="000000"/>
                          </a:solidFill>
                          <a:effectLst/>
                          <a:latin typeface="Calibri"/>
                        </a:rPr>
                        <a:t>(US &amp; Puerto Rico)</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5B3D7"/>
                    </a:solidFill>
                  </a:tcPr>
                </a:tc>
                <a:tc>
                  <a:txBody>
                    <a:bodyPr/>
                    <a:lstStyle/>
                    <a:p>
                      <a:pPr algn="r" fontAlgn="t"/>
                      <a:r>
                        <a:rPr lang="en-US" sz="900" b="1" i="0" u="none" strike="noStrike">
                          <a:solidFill>
                            <a:srgbClr val="000000"/>
                          </a:solidFill>
                          <a:effectLst/>
                          <a:latin typeface="Calibri"/>
                        </a:rPr>
                        <a:t>Summary File 4 </a:t>
                      </a:r>
                      <a:br>
                        <a:rPr lang="en-US" sz="900" b="1" i="0" u="none" strike="noStrike">
                          <a:solidFill>
                            <a:srgbClr val="000000"/>
                          </a:solidFill>
                          <a:effectLst/>
                          <a:latin typeface="Calibri"/>
                        </a:rPr>
                      </a:br>
                      <a:r>
                        <a:rPr lang="en-US" sz="900" b="1" i="0" u="none" strike="noStrike">
                          <a:solidFill>
                            <a:srgbClr val="000000"/>
                          </a:solidFill>
                          <a:effectLst/>
                          <a:latin typeface="Calibri"/>
                        </a:rPr>
                        <a:t>(US &amp; Puerto Rico)</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5B3D7"/>
                    </a:solidFill>
                  </a:tcPr>
                </a:tc>
                <a:tc>
                  <a:txBody>
                    <a:bodyPr/>
                    <a:lstStyle/>
                    <a:p>
                      <a:pPr algn="r" fontAlgn="t"/>
                      <a:r>
                        <a:rPr lang="en-US" sz="900" b="1" i="0" u="none" strike="noStrike">
                          <a:solidFill>
                            <a:srgbClr val="000000"/>
                          </a:solidFill>
                          <a:effectLst/>
                          <a:latin typeface="Calibri"/>
                        </a:rPr>
                        <a:t>Guam</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5B3D7"/>
                    </a:solidFill>
                  </a:tcPr>
                </a:tc>
                <a:tc>
                  <a:txBody>
                    <a:bodyPr/>
                    <a:lstStyle/>
                    <a:p>
                      <a:pPr algn="r" fontAlgn="t"/>
                      <a:r>
                        <a:rPr lang="en-US" sz="900" b="1" i="0" u="none" strike="noStrike">
                          <a:solidFill>
                            <a:srgbClr val="000000"/>
                          </a:solidFill>
                          <a:effectLst/>
                          <a:latin typeface="Calibri"/>
                        </a:rPr>
                        <a:t>Northern Mariana Islands</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5B3D7"/>
                    </a:solidFill>
                  </a:tcPr>
                </a:tc>
                <a:tc>
                  <a:txBody>
                    <a:bodyPr/>
                    <a:lstStyle/>
                    <a:p>
                      <a:pPr algn="r" fontAlgn="t"/>
                      <a:r>
                        <a:rPr lang="en-US" sz="900" b="1" i="0" u="none" strike="noStrike">
                          <a:solidFill>
                            <a:srgbClr val="000000"/>
                          </a:solidFill>
                          <a:effectLst/>
                          <a:latin typeface="Calibri"/>
                        </a:rPr>
                        <a:t>American Samoa</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5B3D7"/>
                    </a:solidFill>
                  </a:tcPr>
                </a:tc>
                <a:tc>
                  <a:txBody>
                    <a:bodyPr/>
                    <a:lstStyle/>
                    <a:p>
                      <a:pPr algn="r" fontAlgn="t"/>
                      <a:r>
                        <a:rPr lang="en-US" sz="900" b="1" i="0" u="none" strike="noStrike">
                          <a:solidFill>
                            <a:srgbClr val="000000"/>
                          </a:solidFill>
                          <a:effectLst/>
                          <a:latin typeface="Calibri"/>
                        </a:rPr>
                        <a:t>U.S. Virgin Islands</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5B3D7"/>
                    </a:solidFill>
                  </a:tcPr>
                </a:tc>
                <a:tc>
                  <a:txBody>
                    <a:bodyPr/>
                    <a:lstStyle/>
                    <a:p>
                      <a:pPr algn="r" fontAlgn="t"/>
                      <a:r>
                        <a:rPr lang="en-US" sz="900" b="1" i="0" u="none" strike="noStrike">
                          <a:solidFill>
                            <a:srgbClr val="000000"/>
                          </a:solidFill>
                          <a:effectLst/>
                          <a:latin typeface="Calibri"/>
                        </a:rPr>
                        <a:t>Guam</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BBB59"/>
                    </a:solidFill>
                  </a:tcPr>
                </a:tc>
                <a:tc>
                  <a:txBody>
                    <a:bodyPr/>
                    <a:lstStyle/>
                    <a:p>
                      <a:pPr algn="r" fontAlgn="t"/>
                      <a:r>
                        <a:rPr lang="en-US" sz="900" b="1" i="0" u="none" strike="noStrike">
                          <a:solidFill>
                            <a:srgbClr val="000000"/>
                          </a:solidFill>
                          <a:effectLst/>
                          <a:latin typeface="Calibri"/>
                        </a:rPr>
                        <a:t>Northern Mariana Islands</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BBB59"/>
                    </a:solidFill>
                  </a:tcPr>
                </a:tc>
                <a:tc>
                  <a:txBody>
                    <a:bodyPr/>
                    <a:lstStyle/>
                    <a:p>
                      <a:pPr algn="r" fontAlgn="t"/>
                      <a:r>
                        <a:rPr lang="en-US" sz="900" b="1" i="0" u="none" strike="noStrike">
                          <a:solidFill>
                            <a:srgbClr val="000000"/>
                          </a:solidFill>
                          <a:effectLst/>
                          <a:latin typeface="Calibri"/>
                        </a:rPr>
                        <a:t>American Samoa</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BBB59"/>
                    </a:solidFill>
                  </a:tcPr>
                </a:tc>
                <a:tc>
                  <a:txBody>
                    <a:bodyPr/>
                    <a:lstStyle/>
                    <a:p>
                      <a:pPr algn="r" fontAlgn="t"/>
                      <a:r>
                        <a:rPr lang="en-US" sz="900" b="1" i="0" u="none" strike="noStrike">
                          <a:solidFill>
                            <a:srgbClr val="000000"/>
                          </a:solidFill>
                          <a:effectLst/>
                          <a:latin typeface="Calibri"/>
                        </a:rPr>
                        <a:t>U.S. Virgin Islands</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solidFill>
                      <a:srgbClr val="9BBB59"/>
                    </a:solidFill>
                  </a:tcPr>
                </a:tc>
              </a:tr>
              <a:tr h="474020">
                <a:tc>
                  <a:txBody>
                    <a:bodyPr/>
                    <a:lstStyle/>
                    <a:p>
                      <a:pPr algn="l" fontAlgn="t"/>
                      <a:r>
                        <a:rPr lang="en-US" sz="900" b="0" i="0" u="none" strike="noStrike">
                          <a:solidFill>
                            <a:srgbClr val="000000"/>
                          </a:solidFill>
                          <a:effectLst/>
                          <a:latin typeface="Calibri"/>
                        </a:rPr>
                        <a:t>Armed Forces Status by School Enrollment by Educational Attainment by Employment Status for the Population 16 to 19 Years</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P038</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474020">
                <a:tc>
                  <a:txBody>
                    <a:bodyPr/>
                    <a:lstStyle/>
                    <a:p>
                      <a:pPr algn="l" fontAlgn="t"/>
                      <a:r>
                        <a:rPr lang="en-US" sz="900" b="0" i="0" u="none" strike="noStrike">
                          <a:solidFill>
                            <a:srgbClr val="000000"/>
                          </a:solidFill>
                          <a:effectLst/>
                          <a:latin typeface="Calibri"/>
                        </a:rPr>
                        <a:t>Sex by Armed Forces Status by Veteran Status for the Population 18 Years and Over</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PBG029</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PBG029</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PBG029</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PBG025</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474020">
                <a:tc>
                  <a:txBody>
                    <a:bodyPr/>
                    <a:lstStyle/>
                    <a:p>
                      <a:pPr algn="l" fontAlgn="t"/>
                      <a:r>
                        <a:rPr lang="en-US" sz="900" b="0" i="0" u="none" strike="noStrike">
                          <a:solidFill>
                            <a:srgbClr val="000000"/>
                          </a:solidFill>
                          <a:effectLst/>
                          <a:latin typeface="Calibri"/>
                        </a:rPr>
                        <a:t>Sex by Age by Armed Forces Status by Veteran Status for the Population 18 Years and Over</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P039</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PCT067</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PCT035</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PCT035</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PCT035</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PCT031</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410817">
                <a:tc>
                  <a:txBody>
                    <a:bodyPr/>
                    <a:lstStyle/>
                    <a:p>
                      <a:pPr algn="l" fontAlgn="t"/>
                      <a:r>
                        <a:rPr lang="en-US" sz="900" b="0" i="0" u="none" strike="noStrike">
                          <a:solidFill>
                            <a:srgbClr val="000000"/>
                          </a:solidFill>
                          <a:effectLst/>
                          <a:latin typeface="Calibri"/>
                        </a:rPr>
                        <a:t>Sex by Age by Veteran Status for the Population 18 Years and Over</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PCT037</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PCT037</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PCT037</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PCT033</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474020">
                <a:tc>
                  <a:txBody>
                    <a:bodyPr/>
                    <a:lstStyle/>
                    <a:p>
                      <a:pPr algn="l" fontAlgn="t"/>
                      <a:r>
                        <a:rPr lang="en-US" sz="900" b="0" i="0" u="none" strike="noStrike">
                          <a:solidFill>
                            <a:srgbClr val="000000"/>
                          </a:solidFill>
                          <a:effectLst/>
                          <a:latin typeface="Calibri"/>
                        </a:rPr>
                        <a:t>Sex by Age by Armed Forces Status by Veteran Status for the Population 18 Years and Over </a:t>
                      </a:r>
                      <a:r>
                        <a:rPr lang="en-US" sz="900" b="0" i="1" u="none" strike="noStrike">
                          <a:solidFill>
                            <a:srgbClr val="000000"/>
                          </a:solidFill>
                          <a:effectLst/>
                          <a:latin typeface="Calibri"/>
                        </a:rPr>
                        <a:t>(race iterated tables)</a:t>
                      </a:r>
                      <a:endParaRPr lang="en-US" sz="900" b="0" i="0" u="none" strike="noStrike">
                        <a:solidFill>
                          <a:srgbClr val="000000"/>
                        </a:solidFill>
                        <a:effectLst/>
                        <a:latin typeface="Calibri"/>
                      </a:endParaRP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PCT066A-PCT066I</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474020">
                <a:tc>
                  <a:txBody>
                    <a:bodyPr/>
                    <a:lstStyle/>
                    <a:p>
                      <a:pPr algn="l" fontAlgn="t"/>
                      <a:r>
                        <a:rPr lang="en-US" sz="900" b="0" i="0" u="none" strike="noStrike">
                          <a:solidFill>
                            <a:srgbClr val="000000"/>
                          </a:solidFill>
                          <a:effectLst/>
                          <a:latin typeface="Calibri"/>
                        </a:rPr>
                        <a:t>Age by Armed Forces Status by Veteran Status for the Population 18 Years and Over</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PBG028</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PBG028</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PBG028</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PBG024</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PBG028</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PBG028</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PBG028</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PBG026</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402917">
                <a:tc>
                  <a:txBody>
                    <a:bodyPr/>
                    <a:lstStyle/>
                    <a:p>
                      <a:pPr algn="l" fontAlgn="t"/>
                      <a:r>
                        <a:rPr lang="en-US" sz="900" b="0" i="0" u="none" strike="noStrike">
                          <a:solidFill>
                            <a:srgbClr val="000000"/>
                          </a:solidFill>
                          <a:effectLst/>
                          <a:latin typeface="Calibri"/>
                        </a:rPr>
                        <a:t>Period of Military Service for Civilian Veterans 18 Years and Over</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P040</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PCT068</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PBG030</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PBG030</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PBG030</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PBG026</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PBG030</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PBG030</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PBG030</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PBG028</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r h="474020">
                <a:tc>
                  <a:txBody>
                    <a:bodyPr/>
                    <a:lstStyle/>
                    <a:p>
                      <a:pPr algn="l" fontAlgn="t"/>
                      <a:r>
                        <a:rPr lang="en-US" sz="900" b="0" i="0" u="none" strike="noStrike">
                          <a:solidFill>
                            <a:srgbClr val="000000"/>
                          </a:solidFill>
                          <a:effectLst/>
                          <a:latin typeface="Calibri"/>
                        </a:rPr>
                        <a:t>Service-connected Disability Status and Ratings for Civilian Veterans 18 Years and Over</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 </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PBG031</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PBG031</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a:solidFill>
                            <a:srgbClr val="000000"/>
                          </a:solidFill>
                          <a:effectLst/>
                          <a:latin typeface="Calibri"/>
                        </a:rPr>
                        <a:t>PBG031</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c>
                  <a:txBody>
                    <a:bodyPr/>
                    <a:lstStyle/>
                    <a:p>
                      <a:pPr algn="r" fontAlgn="t"/>
                      <a:r>
                        <a:rPr lang="en-US" sz="900" b="0" i="0" u="none" strike="noStrike" dirty="0">
                          <a:solidFill>
                            <a:srgbClr val="000000"/>
                          </a:solidFill>
                          <a:effectLst/>
                          <a:latin typeface="Calibri"/>
                        </a:rPr>
                        <a:t>PBG029</a:t>
                      </a:r>
                    </a:p>
                  </a:txBody>
                  <a:tcPr marL="7568" marR="7568" marT="7568" marB="0">
                    <a:lnL w="6350" cap="flat" cmpd="sng" algn="ctr">
                      <a:solidFill>
                        <a:srgbClr val="538DD5"/>
                      </a:solidFill>
                      <a:prstDash val="solid"/>
                      <a:round/>
                      <a:headEnd type="none" w="med" len="med"/>
                      <a:tailEnd type="none" w="med" len="med"/>
                    </a:lnL>
                    <a:lnR w="6350" cap="flat" cmpd="sng" algn="ctr">
                      <a:solidFill>
                        <a:srgbClr val="538DD5"/>
                      </a:solidFill>
                      <a:prstDash val="solid"/>
                      <a:round/>
                      <a:headEnd type="none" w="med" len="med"/>
                      <a:tailEnd type="none" w="med" len="med"/>
                    </a:lnR>
                    <a:lnT w="6350" cap="flat" cmpd="sng" algn="ctr">
                      <a:solidFill>
                        <a:srgbClr val="538DD5"/>
                      </a:solidFill>
                      <a:prstDash val="solid"/>
                      <a:round/>
                      <a:headEnd type="none" w="med" len="med"/>
                      <a:tailEnd type="none" w="med" len="med"/>
                    </a:lnT>
                    <a:lnB w="6350" cap="flat" cmpd="sng" algn="ctr">
                      <a:solidFill>
                        <a:srgbClr val="538DD5"/>
                      </a:solidFill>
                      <a:prstDash val="solid"/>
                      <a:round/>
                      <a:headEnd type="none" w="med" len="med"/>
                      <a:tailEnd type="none" w="med" len="med"/>
                    </a:lnB>
                  </a:tcPr>
                </a:tc>
              </a:tr>
            </a:tbl>
          </a:graphicData>
        </a:graphic>
      </p:graphicFrame>
      <p:sp>
        <p:nvSpPr>
          <p:cNvPr id="5" name="TextBox 4"/>
          <p:cNvSpPr txBox="1"/>
          <p:nvPr/>
        </p:nvSpPr>
        <p:spPr>
          <a:xfrm>
            <a:off x="2286000" y="76200"/>
            <a:ext cx="5008102" cy="461665"/>
          </a:xfrm>
          <a:prstGeom prst="rect">
            <a:avLst/>
          </a:prstGeom>
          <a:noFill/>
        </p:spPr>
        <p:txBody>
          <a:bodyPr wrap="none" rtlCol="0">
            <a:spAutoFit/>
          </a:bodyPr>
          <a:lstStyle/>
          <a:p>
            <a:pPr algn="ctr"/>
            <a:r>
              <a:rPr lang="en-US" sz="2400" b="1" dirty="0" smtClean="0">
                <a:solidFill>
                  <a:schemeClr val="tx2"/>
                </a:solidFill>
                <a:latin typeface="Arial" panose="020B0604020202020204" pitchFamily="34" charset="0"/>
                <a:cs typeface="Arial" panose="020B0604020202020204" pitchFamily="34" charset="0"/>
              </a:rPr>
              <a:t>Decennial Census Data Products</a:t>
            </a:r>
            <a:endParaRPr lang="en-US"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451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dirty="0" smtClean="0"/>
              <a:t>What data on veterans are </a:t>
            </a:r>
            <a:r>
              <a:rPr lang="en-US" sz="3200" u="sng" dirty="0" smtClean="0"/>
              <a:t>not</a:t>
            </a:r>
            <a:r>
              <a:rPr lang="en-US" sz="3200" dirty="0" smtClean="0"/>
              <a:t> available from any U.S. Census Bureau surveys?</a:t>
            </a:r>
            <a:endParaRPr lang="en-US" sz="3200" dirty="0"/>
          </a:p>
        </p:txBody>
      </p:sp>
      <p:sp>
        <p:nvSpPr>
          <p:cNvPr id="3" name="Content Placeholder 2"/>
          <p:cNvSpPr>
            <a:spLocks noGrp="1"/>
          </p:cNvSpPr>
          <p:nvPr>
            <p:ph idx="1"/>
          </p:nvPr>
        </p:nvSpPr>
        <p:spPr>
          <a:xfrm>
            <a:off x="457200" y="1447800"/>
            <a:ext cx="8229600" cy="4525963"/>
          </a:xfrm>
        </p:spPr>
        <p:txBody>
          <a:bodyPr>
            <a:normAutofit/>
          </a:bodyPr>
          <a:lstStyle/>
          <a:p>
            <a:pPr marL="0" indent="0">
              <a:spcBef>
                <a:spcPts val="0"/>
              </a:spcBef>
              <a:buNone/>
            </a:pPr>
            <a:r>
              <a:rPr lang="en-US" sz="2400" dirty="0" smtClean="0">
                <a:latin typeface="Arial" panose="020B0604020202020204" pitchFamily="34" charset="0"/>
                <a:cs typeface="Arial" panose="020B0604020202020204" pitchFamily="34" charset="0"/>
              </a:rPr>
              <a:t>Military rank, branch of service, length of service</a:t>
            </a:r>
          </a:p>
          <a:p>
            <a:pPr lvl="1">
              <a:spcBef>
                <a:spcPts val="0"/>
              </a:spcBef>
            </a:pPr>
            <a:r>
              <a:rPr lang="en-US" sz="1800" dirty="0" smtClean="0">
                <a:latin typeface="Arial" panose="020B0604020202020204" pitchFamily="34" charset="0"/>
                <a:cs typeface="Arial" panose="020B0604020202020204" pitchFamily="34" charset="0"/>
              </a:rPr>
              <a:t>Exception:  Branch and length are available in the CPS veteran supplement</a:t>
            </a:r>
          </a:p>
          <a:p>
            <a:pPr marL="0" indent="0">
              <a:spcBef>
                <a:spcPts val="0"/>
              </a:spcBef>
              <a:buNone/>
            </a:pPr>
            <a:endParaRPr lang="en-US" sz="2400" dirty="0" smtClean="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Combat experience</a:t>
            </a:r>
          </a:p>
          <a:p>
            <a:pPr marL="742950" lvl="2" indent="-342900">
              <a:spcBef>
                <a:spcPts val="0"/>
              </a:spcBef>
            </a:pPr>
            <a:r>
              <a:rPr lang="en-US" sz="1800" dirty="0">
                <a:latin typeface="Arial" panose="020B0604020202020204" pitchFamily="34" charset="0"/>
                <a:cs typeface="Arial" panose="020B0604020202020204" pitchFamily="34" charset="0"/>
              </a:rPr>
              <a:t>Exception: </a:t>
            </a:r>
            <a:r>
              <a:rPr lang="en-US" sz="1800" dirty="0" smtClean="0">
                <a:latin typeface="Arial" panose="020B0604020202020204" pitchFamily="34" charset="0"/>
                <a:cs typeface="Arial" panose="020B0604020202020204" pitchFamily="34" charset="0"/>
              </a:rPr>
              <a:t> Available </a:t>
            </a:r>
            <a:r>
              <a:rPr lang="en-US" sz="1800" dirty="0">
                <a:latin typeface="Arial" panose="020B0604020202020204" pitchFamily="34" charset="0"/>
                <a:cs typeface="Arial" panose="020B0604020202020204" pitchFamily="34" charset="0"/>
              </a:rPr>
              <a:t>in the CPS veteran supplement</a:t>
            </a:r>
          </a:p>
          <a:p>
            <a:pPr marL="0" indent="0">
              <a:spcBef>
                <a:spcPts val="0"/>
              </a:spcBef>
              <a:buNone/>
            </a:pPr>
            <a:endParaRPr lang="en-US" sz="2400" dirty="0" smtClean="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Homelessness</a:t>
            </a:r>
          </a:p>
          <a:p>
            <a:pPr marL="0" indent="0">
              <a:spcBef>
                <a:spcPts val="0"/>
              </a:spcBef>
              <a:buNone/>
            </a:pPr>
            <a:endParaRPr lang="en-US" sz="2400" dirty="0" smtClean="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VA benefits other than service-connected disability</a:t>
            </a:r>
          </a:p>
          <a:p>
            <a:pPr marL="0" indent="0">
              <a:spcBef>
                <a:spcPts val="0"/>
              </a:spcBef>
              <a:buNone/>
            </a:pPr>
            <a:endParaRPr lang="en-US" sz="2400" dirty="0" smtClean="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Health status of veterans</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315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4000" dirty="0" smtClean="0"/>
              <a:t>External Resources</a:t>
            </a:r>
            <a:endParaRPr lang="en-US" sz="4000" dirty="0"/>
          </a:p>
        </p:txBody>
      </p:sp>
      <p:sp>
        <p:nvSpPr>
          <p:cNvPr id="3" name="Content Placeholder 2"/>
          <p:cNvSpPr>
            <a:spLocks noGrp="1"/>
          </p:cNvSpPr>
          <p:nvPr>
            <p:ph idx="1"/>
          </p:nvPr>
        </p:nvSpPr>
        <p:spPr>
          <a:xfrm>
            <a:off x="457200" y="1143000"/>
            <a:ext cx="8305800" cy="4983163"/>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Bureau of Labor Statistics</a:t>
            </a:r>
          </a:p>
          <a:p>
            <a:pPr marL="400050" lvl="1" indent="0">
              <a:buNone/>
            </a:pPr>
            <a:r>
              <a:rPr lang="en-US" sz="2000" dirty="0" smtClean="0">
                <a:latin typeface="Arial" panose="020B0604020202020204" pitchFamily="34" charset="0"/>
                <a:cs typeface="Arial" panose="020B0604020202020204" pitchFamily="34" charset="0"/>
                <a:hlinkClick r:id="rId3"/>
              </a:rPr>
              <a:t>Employment Situation of Veterans Report</a:t>
            </a:r>
            <a:endParaRPr lang="en-US" sz="20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Department of Veterans Affairs</a:t>
            </a:r>
          </a:p>
          <a:p>
            <a:pPr marL="400050" lvl="1" indent="0">
              <a:buNone/>
            </a:pPr>
            <a:r>
              <a:rPr lang="en-US" sz="2000" dirty="0" smtClean="0">
                <a:latin typeface="Arial" panose="020B0604020202020204" pitchFamily="34" charset="0"/>
                <a:cs typeface="Arial" panose="020B0604020202020204" pitchFamily="34" charset="0"/>
                <a:hlinkClick r:id="rId4"/>
              </a:rPr>
              <a:t>National Center for Veterans Analysis and Statistics</a:t>
            </a:r>
            <a:endParaRPr lang="en-US" sz="2000" dirty="0" smtClean="0">
              <a:latin typeface="Arial" panose="020B0604020202020204" pitchFamily="34" charset="0"/>
              <a:cs typeface="Arial" panose="020B0604020202020204" pitchFamily="34" charset="0"/>
            </a:endParaRPr>
          </a:p>
          <a:p>
            <a:pPr marL="400050" lvl="1" indent="0">
              <a:buNone/>
            </a:pPr>
            <a:r>
              <a:rPr lang="en-US" sz="2000" dirty="0" smtClean="0">
                <a:latin typeface="Arial" panose="020B0604020202020204" pitchFamily="34" charset="0"/>
                <a:cs typeface="Arial" panose="020B0604020202020204" pitchFamily="34" charset="0"/>
                <a:hlinkClick r:id="rId5"/>
              </a:rPr>
              <a:t>Veterans Benefits Administration Reports</a:t>
            </a:r>
            <a:endParaRPr lang="en-US" sz="2000" dirty="0" smtClean="0">
              <a:latin typeface="Arial" panose="020B0604020202020204" pitchFamily="34" charset="0"/>
              <a:cs typeface="Arial" panose="020B0604020202020204" pitchFamily="34" charset="0"/>
            </a:endParaRPr>
          </a:p>
          <a:p>
            <a:pPr marL="400050" lvl="1" indent="0">
              <a:buNone/>
            </a:pPr>
            <a:r>
              <a:rPr lang="en-US" sz="2000" dirty="0" smtClean="0">
                <a:latin typeface="Arial" panose="020B0604020202020204" pitchFamily="34" charset="0"/>
                <a:cs typeface="Arial" panose="020B0604020202020204" pitchFamily="34" charset="0"/>
                <a:hlinkClick r:id="rId6"/>
              </a:rPr>
              <a:t>Project CHALENG</a:t>
            </a:r>
            <a:r>
              <a:rPr lang="en-US" sz="2000" dirty="0" smtClean="0">
                <a:latin typeface="Arial" panose="020B0604020202020204" pitchFamily="34" charset="0"/>
                <a:cs typeface="Arial" panose="020B0604020202020204" pitchFamily="34" charset="0"/>
              </a:rPr>
              <a:t> (veteran homelessness)</a:t>
            </a:r>
          </a:p>
          <a:p>
            <a:pPr marL="400050" lvl="1" indent="0">
              <a:buNone/>
            </a:pPr>
            <a:endParaRPr lang="en-US" sz="20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U.S. Department of Housing and Urban Development </a:t>
            </a:r>
          </a:p>
          <a:p>
            <a:pPr marL="400050" lvl="1" indent="0">
              <a:buNone/>
            </a:pPr>
            <a:r>
              <a:rPr lang="en-US" sz="2000" dirty="0" smtClean="0">
                <a:latin typeface="Arial" panose="020B0604020202020204" pitchFamily="34" charset="0"/>
                <a:cs typeface="Arial" panose="020B0604020202020204" pitchFamily="34" charset="0"/>
                <a:hlinkClick r:id="rId7"/>
              </a:rPr>
              <a:t>Annual Homeless Assessment Report to Congress</a:t>
            </a:r>
            <a:endParaRPr lang="en-US" sz="2000" dirty="0">
              <a:latin typeface="Arial" panose="020B0604020202020204" pitchFamily="34" charset="0"/>
              <a:cs typeface="Arial" panose="020B0604020202020204" pitchFamily="34" charset="0"/>
            </a:endParaRPr>
          </a:p>
          <a:p>
            <a:pPr marL="400050" lvl="1" indent="0">
              <a:buNone/>
            </a:pPr>
            <a:r>
              <a:rPr lang="en-US" sz="2000" dirty="0" smtClean="0">
                <a:latin typeface="Arial" panose="020B0604020202020204" pitchFamily="34" charset="0"/>
                <a:cs typeface="Arial" panose="020B0604020202020204" pitchFamily="34" charset="0"/>
                <a:hlinkClick r:id="rId8"/>
              </a:rPr>
              <a:t>Homeless Population and Subpopulation Reports</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79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819400" y="20053"/>
            <a:ext cx="6312568" cy="6039848"/>
          </a:xfrm>
          <a:prstGeom prst="rect">
            <a:avLst/>
          </a:prstGeom>
          <a:noFill/>
        </p:spPr>
      </p:pic>
      <p:sp>
        <p:nvSpPr>
          <p:cNvPr id="6" name="TextBox 5"/>
          <p:cNvSpPr txBox="1"/>
          <p:nvPr/>
        </p:nvSpPr>
        <p:spPr>
          <a:xfrm>
            <a:off x="228600" y="2039703"/>
            <a:ext cx="2615194" cy="2000548"/>
          </a:xfrm>
          <a:prstGeom prst="rect">
            <a:avLst/>
          </a:prstGeom>
          <a:noFill/>
        </p:spPr>
        <p:txBody>
          <a:bodyPr wrap="square" rtlCol="0">
            <a:spAutoFit/>
          </a:bodyPr>
          <a:lstStyle/>
          <a:p>
            <a:r>
              <a:rPr lang="en-US" sz="2800" b="1" dirty="0" smtClean="0">
                <a:solidFill>
                  <a:schemeClr val="tx2"/>
                </a:solidFill>
                <a:latin typeface="Arial" panose="020B0604020202020204" pitchFamily="34" charset="0"/>
                <a:cs typeface="Arial" panose="020B0604020202020204" pitchFamily="34" charset="0"/>
              </a:rPr>
              <a:t>Questionnaire Wording Changes</a:t>
            </a:r>
          </a:p>
          <a:p>
            <a:r>
              <a:rPr lang="en-US" sz="2000" dirty="0" smtClean="0">
                <a:solidFill>
                  <a:schemeClr val="accent5"/>
                </a:solidFill>
                <a:latin typeface="Arial" panose="020B0604020202020204" pitchFamily="34" charset="0"/>
                <a:cs typeface="Arial" panose="020B0604020202020204" pitchFamily="34" charset="0"/>
              </a:rPr>
              <a:t>1960 to 1990 Censuses</a:t>
            </a:r>
            <a:endParaRPr lang="en-US" sz="20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22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Census 2000</a:t>
            </a:r>
            <a:br>
              <a:rPr lang="en-US" dirty="0" smtClean="0"/>
            </a:br>
            <a:r>
              <a:rPr lang="en-US" sz="2000" dirty="0" smtClean="0">
                <a:solidFill>
                  <a:schemeClr val="accent5"/>
                </a:solidFill>
              </a:rPr>
              <a:t>Veteran Status</a:t>
            </a:r>
            <a:br>
              <a:rPr lang="en-US" sz="2000" dirty="0" smtClean="0">
                <a:solidFill>
                  <a:schemeClr val="accent5"/>
                </a:solidFill>
              </a:rPr>
            </a:br>
            <a:r>
              <a:rPr lang="en-US" sz="2000" dirty="0" smtClean="0">
                <a:solidFill>
                  <a:schemeClr val="accent5"/>
                </a:solidFill>
              </a:rPr>
              <a:t>Period of Military Service</a:t>
            </a:r>
            <a:br>
              <a:rPr lang="en-US" sz="2000" dirty="0" smtClean="0">
                <a:solidFill>
                  <a:schemeClr val="accent5"/>
                </a:solidFill>
              </a:rPr>
            </a:br>
            <a:r>
              <a:rPr lang="en-US" sz="2000" dirty="0" smtClean="0">
                <a:solidFill>
                  <a:schemeClr val="accent5"/>
                </a:solidFill>
              </a:rPr>
              <a:t>Years of Service</a:t>
            </a:r>
            <a:endParaRPr lang="en-US" sz="2000" dirty="0">
              <a:solidFill>
                <a:schemeClr val="accent5"/>
              </a:solidFill>
            </a:endParaRPr>
          </a:p>
        </p:txBody>
      </p:sp>
      <p:pic>
        <p:nvPicPr>
          <p:cNvPr id="4" name="Picture 6"/>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742" b="62865"/>
          <a:stretch/>
        </p:blipFill>
        <p:spPr>
          <a:xfrm>
            <a:off x="0" y="1801060"/>
            <a:ext cx="4620771" cy="2201174"/>
          </a:xfrm>
          <a:noFill/>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36754"/>
          <a:stretch/>
        </p:blipFill>
        <p:spPr>
          <a:xfrm>
            <a:off x="4373502" y="1801060"/>
            <a:ext cx="4541897" cy="3657600"/>
          </a:xfrm>
          <a:prstGeom prst="rect">
            <a:avLst/>
          </a:prstGeom>
          <a:noFill/>
        </p:spPr>
      </p:pic>
      <p:sp>
        <p:nvSpPr>
          <p:cNvPr id="6" name="Rectangle 5"/>
          <p:cNvSpPr/>
          <p:nvPr/>
        </p:nvSpPr>
        <p:spPr>
          <a:xfrm>
            <a:off x="248653" y="3080084"/>
            <a:ext cx="3651849" cy="265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7842" y="4722455"/>
            <a:ext cx="3482660"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Veterans are individuals who served on </a:t>
            </a:r>
            <a:r>
              <a:rPr lang="en-US" sz="1400" b="1" dirty="0" smtClean="0">
                <a:latin typeface="Arial" panose="020B0604020202020204" pitchFamily="34" charset="0"/>
                <a:cs typeface="Arial" panose="020B0604020202020204" pitchFamily="34" charset="0"/>
              </a:rPr>
              <a:t>active duty</a:t>
            </a:r>
            <a:r>
              <a:rPr lang="en-US" sz="1400" dirty="0" smtClean="0">
                <a:latin typeface="Arial" panose="020B0604020202020204" pitchFamily="34" charset="0"/>
                <a:cs typeface="Arial" panose="020B0604020202020204" pitchFamily="34" charset="0"/>
              </a:rPr>
              <a:t> in the U.S. Armed Forces.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542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American Community Survey</a:t>
            </a:r>
            <a:r>
              <a:rPr lang="en-US" sz="3100" dirty="0" smtClean="0">
                <a:solidFill>
                  <a:schemeClr val="tx2">
                    <a:lumMod val="60000"/>
                    <a:lumOff val="40000"/>
                  </a:schemeClr>
                </a:solidFill>
              </a:rPr>
              <a:t/>
            </a:r>
            <a:br>
              <a:rPr lang="en-US" sz="3100" dirty="0" smtClean="0">
                <a:solidFill>
                  <a:schemeClr val="tx2">
                    <a:lumMod val="60000"/>
                    <a:lumOff val="40000"/>
                  </a:schemeClr>
                </a:solidFill>
              </a:rPr>
            </a:br>
            <a:r>
              <a:rPr lang="en-US" sz="2400" dirty="0" smtClean="0">
                <a:solidFill>
                  <a:schemeClr val="accent5"/>
                </a:solidFill>
              </a:rPr>
              <a:t>What is it?</a:t>
            </a:r>
            <a:endParaRPr lang="en-US" sz="2400" dirty="0">
              <a:solidFill>
                <a:schemeClr val="accent5"/>
              </a:solidFill>
            </a:endParaRPr>
          </a:p>
        </p:txBody>
      </p:sp>
      <p:sp>
        <p:nvSpPr>
          <p:cNvPr id="3" name="Content Placeholder 2"/>
          <p:cNvSpPr>
            <a:spLocks noGrp="1"/>
          </p:cNvSpPr>
          <p:nvPr>
            <p:ph idx="1"/>
          </p:nvPr>
        </p:nvSpPr>
        <p:spPr>
          <a:xfrm>
            <a:off x="457200" y="1295400"/>
            <a:ext cx="8382000" cy="4572001"/>
          </a:xfrm>
        </p:spPr>
        <p:txBody>
          <a:bodyPr>
            <a:normAutofit fontScale="55000" lnSpcReduction="20000"/>
          </a:bodyPr>
          <a:lstStyle/>
          <a:p>
            <a:pPr marL="0" indent="0">
              <a:buNone/>
            </a:pPr>
            <a:r>
              <a:rPr lang="en-US" sz="3800" dirty="0" smtClean="0">
                <a:latin typeface="Arial" panose="020B0604020202020204" pitchFamily="34" charset="0"/>
                <a:cs typeface="Arial" panose="020B0604020202020204" pitchFamily="34" charset="0"/>
              </a:rPr>
              <a:t>Part of the decennial census program</a:t>
            </a:r>
          </a:p>
          <a:p>
            <a:pPr marL="0" indent="0">
              <a:buNone/>
            </a:pPr>
            <a:endParaRPr lang="en-US" sz="3800" dirty="0" smtClean="0">
              <a:latin typeface="Arial" panose="020B0604020202020204" pitchFamily="34" charset="0"/>
              <a:cs typeface="Arial" panose="020B0604020202020204" pitchFamily="34" charset="0"/>
            </a:endParaRPr>
          </a:p>
          <a:p>
            <a:pPr marL="0" indent="0">
              <a:buNone/>
            </a:pPr>
            <a:r>
              <a:rPr lang="en-US" sz="3800" dirty="0" smtClean="0">
                <a:latin typeface="Arial" panose="020B0604020202020204" pitchFamily="34" charset="0"/>
                <a:cs typeface="Arial" panose="020B0604020202020204" pitchFamily="34" charset="0"/>
              </a:rPr>
              <a:t>Large-scale annual survey with a current sample of about 3.5 million (1 in 38) household addresses every year </a:t>
            </a:r>
          </a:p>
          <a:p>
            <a:pPr marL="0" indent="0">
              <a:buNone/>
            </a:pPr>
            <a:endParaRPr lang="en-US" sz="3800" dirty="0" smtClean="0">
              <a:latin typeface="Arial" panose="020B0604020202020204" pitchFamily="34" charset="0"/>
              <a:cs typeface="Arial" panose="020B0604020202020204" pitchFamily="34" charset="0"/>
            </a:endParaRPr>
          </a:p>
          <a:p>
            <a:pPr marL="0" indent="0">
              <a:buNone/>
            </a:pPr>
            <a:r>
              <a:rPr lang="en-US" sz="3800" dirty="0" smtClean="0">
                <a:latin typeface="Arial" panose="020B0604020202020204" pitchFamily="34" charset="0"/>
                <a:cs typeface="Arial" panose="020B0604020202020204" pitchFamily="34" charset="0"/>
              </a:rPr>
              <a:t>Questionnaires are mailed to </a:t>
            </a:r>
            <a:r>
              <a:rPr lang="en-US" sz="3800" dirty="0">
                <a:latin typeface="Arial" panose="020B0604020202020204" pitchFamily="34" charset="0"/>
                <a:cs typeface="Arial" panose="020B0604020202020204" pitchFamily="34" charset="0"/>
              </a:rPr>
              <a:t>approximately 295,000 addresses a month across the United States </a:t>
            </a:r>
            <a:endParaRPr lang="en-US" sz="3800" dirty="0" smtClean="0">
              <a:latin typeface="Arial" panose="020B0604020202020204" pitchFamily="34" charset="0"/>
              <a:cs typeface="Arial" panose="020B0604020202020204" pitchFamily="34" charset="0"/>
            </a:endParaRPr>
          </a:p>
          <a:p>
            <a:pPr marL="0" indent="0">
              <a:buNone/>
            </a:pPr>
            <a:endParaRPr lang="en-US" sz="3800" dirty="0" smtClean="0">
              <a:latin typeface="Arial" panose="020B0604020202020204" pitchFamily="34" charset="0"/>
              <a:cs typeface="Arial" panose="020B0604020202020204" pitchFamily="34" charset="0"/>
            </a:endParaRPr>
          </a:p>
          <a:p>
            <a:pPr marL="0" indent="0">
              <a:buNone/>
            </a:pPr>
            <a:r>
              <a:rPr lang="en-US" sz="3800" dirty="0" smtClean="0">
                <a:latin typeface="Arial" panose="020B0604020202020204" pitchFamily="34" charset="0"/>
                <a:cs typeface="Arial" panose="020B0604020202020204" pitchFamily="34" charset="0"/>
              </a:rPr>
              <a:t>ACS is a mandatory survey</a:t>
            </a:r>
          </a:p>
          <a:p>
            <a:pPr marL="0" indent="0">
              <a:buNone/>
            </a:pPr>
            <a:endParaRPr lang="en-US" sz="3800" dirty="0" smtClean="0">
              <a:latin typeface="Arial" panose="020B0604020202020204" pitchFamily="34" charset="0"/>
              <a:cs typeface="Arial" panose="020B0604020202020204" pitchFamily="34" charset="0"/>
            </a:endParaRPr>
          </a:p>
          <a:p>
            <a:pPr marL="0" indent="0">
              <a:buNone/>
            </a:pPr>
            <a:r>
              <a:rPr lang="en-US" sz="3800" dirty="0" smtClean="0">
                <a:latin typeface="Arial" panose="020B0604020202020204" pitchFamily="34" charset="0"/>
                <a:cs typeface="Arial" panose="020B0604020202020204" pitchFamily="34" charset="0"/>
              </a:rPr>
              <a:t>ACS </a:t>
            </a:r>
            <a:r>
              <a:rPr lang="en-US" sz="3800" dirty="0">
                <a:latin typeface="Arial" panose="020B0604020202020204" pitchFamily="34" charset="0"/>
                <a:cs typeface="Arial" panose="020B0604020202020204" pitchFamily="34" charset="0"/>
              </a:rPr>
              <a:t>serves the nation by providing a consistent and cohesive collection of population, social, </a:t>
            </a:r>
            <a:r>
              <a:rPr lang="en-US" sz="3800" dirty="0" smtClean="0">
                <a:latin typeface="Arial" panose="020B0604020202020204" pitchFamily="34" charset="0"/>
                <a:cs typeface="Arial" panose="020B0604020202020204" pitchFamily="34" charset="0"/>
              </a:rPr>
              <a:t>housing, </a:t>
            </a:r>
            <a:r>
              <a:rPr lang="en-US" sz="3800" dirty="0">
                <a:latin typeface="Arial" panose="020B0604020202020204" pitchFamily="34" charset="0"/>
                <a:cs typeface="Arial" panose="020B0604020202020204" pitchFamily="34" charset="0"/>
              </a:rPr>
              <a:t>and economic characteristics that are comparable across all U.S. </a:t>
            </a:r>
            <a:r>
              <a:rPr lang="en-US" sz="3800" dirty="0" smtClean="0">
                <a:latin typeface="Arial" panose="020B0604020202020204" pitchFamily="34" charset="0"/>
                <a:cs typeface="Arial" panose="020B0604020202020204" pitchFamily="34" charset="0"/>
              </a:rPr>
              <a:t>geographies</a:t>
            </a:r>
            <a:endParaRPr lang="en-US" sz="3800" dirty="0">
              <a:latin typeface="Arial" panose="020B0604020202020204" pitchFamily="34" charset="0"/>
              <a:cs typeface="Arial" panose="020B0604020202020204" pitchFamily="34" charset="0"/>
            </a:endParaRPr>
          </a:p>
          <a:p>
            <a:pPr marL="0" indent="0">
              <a:buNone/>
            </a:pPr>
            <a:endParaRPr lang="en-US" sz="2800" dirty="0" smtClean="0">
              <a:latin typeface="Arial" panose="020B0604020202020204" pitchFamily="34" charset="0"/>
              <a:cs typeface="Arial" panose="020B0604020202020204" pitchFamily="34" charset="0"/>
            </a:endParaRPr>
          </a:p>
          <a:p>
            <a:pPr marL="0" indent="0" algn="ctr">
              <a:buNone/>
            </a:pPr>
            <a:r>
              <a:rPr lang="en-US" sz="2600" dirty="0" smtClean="0">
                <a:latin typeface="Arial" panose="020B0604020202020204" pitchFamily="34" charset="0"/>
                <a:cs typeface="Arial" panose="020B0604020202020204" pitchFamily="34" charset="0"/>
                <a:hlinkClick r:id="rId3"/>
              </a:rPr>
              <a:t>https</a:t>
            </a:r>
            <a:r>
              <a:rPr lang="en-US" sz="2600" dirty="0">
                <a:latin typeface="Arial" panose="020B0604020202020204" pitchFamily="34" charset="0"/>
                <a:cs typeface="Arial" panose="020B0604020202020204" pitchFamily="34" charset="0"/>
                <a:hlinkClick r:id="rId3"/>
              </a:rPr>
              <a:t>://</a:t>
            </a:r>
            <a:r>
              <a:rPr lang="en-US" sz="2600" dirty="0" smtClean="0">
                <a:latin typeface="Arial" panose="020B0604020202020204" pitchFamily="34" charset="0"/>
                <a:cs typeface="Arial" panose="020B0604020202020204" pitchFamily="34" charset="0"/>
                <a:hlinkClick r:id="rId3"/>
              </a:rPr>
              <a:t>www.census.gov/acs/www/Downloads/ACS_Information_Guide.pdf</a:t>
            </a:r>
            <a:endParaRPr lang="en-US" sz="2600" dirty="0" smtClean="0">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341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American Community Survey</a:t>
            </a:r>
            <a:r>
              <a:rPr lang="en-US" sz="2700" dirty="0" smtClean="0">
                <a:solidFill>
                  <a:schemeClr val="accent5"/>
                </a:solidFill>
              </a:rPr>
              <a:t/>
            </a:r>
            <a:br>
              <a:rPr lang="en-US" sz="2700" dirty="0" smtClean="0">
                <a:solidFill>
                  <a:schemeClr val="accent5"/>
                </a:solidFill>
              </a:rPr>
            </a:br>
            <a:r>
              <a:rPr lang="en-US" sz="2400" dirty="0" smtClean="0">
                <a:solidFill>
                  <a:schemeClr val="accent5"/>
                </a:solidFill>
              </a:rPr>
              <a:t>How is it different from a census?</a:t>
            </a:r>
            <a:endParaRPr lang="en-US" sz="2400" dirty="0">
              <a:solidFill>
                <a:schemeClr val="accent5"/>
              </a:solidFill>
            </a:endParaRPr>
          </a:p>
        </p:txBody>
      </p:sp>
      <p:sp>
        <p:nvSpPr>
          <p:cNvPr id="3" name="Content Placeholder 2"/>
          <p:cNvSpPr>
            <a:spLocks noGrp="1"/>
          </p:cNvSpPr>
          <p:nvPr>
            <p:ph idx="1"/>
          </p:nvPr>
        </p:nvSpPr>
        <p:spPr>
          <a:xfrm>
            <a:off x="457200" y="1600200"/>
            <a:ext cx="8229600" cy="4373563"/>
          </a:xfrm>
        </p:spPr>
        <p:txBody>
          <a:bodyPr>
            <a:normAutofit/>
          </a:bodyPr>
          <a:lstStyle/>
          <a:p>
            <a:pPr marL="0" indent="0">
              <a:spcBef>
                <a:spcPts val="0"/>
              </a:spcBef>
              <a:buNone/>
              <a:defRPr/>
            </a:pP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decennial census </a:t>
            </a:r>
            <a:r>
              <a:rPr lang="en-US" sz="2400" b="1" dirty="0">
                <a:latin typeface="Arial" panose="020B0604020202020204" pitchFamily="34" charset="0"/>
                <a:cs typeface="Arial" panose="020B0604020202020204" pitchFamily="34" charset="0"/>
              </a:rPr>
              <a:t>counts the population </a:t>
            </a:r>
            <a:r>
              <a:rPr lang="en-US" sz="2400" dirty="0">
                <a:latin typeface="Arial" panose="020B0604020202020204" pitchFamily="34" charset="0"/>
                <a:cs typeface="Arial" panose="020B0604020202020204" pitchFamily="34" charset="0"/>
              </a:rPr>
              <a:t>to support apportionment and </a:t>
            </a:r>
            <a:r>
              <a:rPr lang="en-US" sz="2400" dirty="0" smtClean="0">
                <a:latin typeface="Arial" panose="020B0604020202020204" pitchFamily="34" charset="0"/>
                <a:cs typeface="Arial" panose="020B0604020202020204" pitchFamily="34" charset="0"/>
              </a:rPr>
              <a:t>redistricting</a:t>
            </a:r>
            <a:endParaRPr lang="en-US" sz="2400" dirty="0">
              <a:latin typeface="Arial" panose="020B0604020202020204" pitchFamily="34" charset="0"/>
              <a:cs typeface="Arial" panose="020B0604020202020204" pitchFamily="34" charset="0"/>
            </a:endParaRPr>
          </a:p>
          <a:p>
            <a:pPr marL="0" indent="0">
              <a:spcBef>
                <a:spcPts val="0"/>
              </a:spcBef>
              <a:buNone/>
              <a:defRPr/>
            </a:pPr>
            <a:endParaRPr lang="en-US" sz="2400" dirty="0" smtClean="0">
              <a:latin typeface="Arial" panose="020B0604020202020204" pitchFamily="34" charset="0"/>
              <a:cs typeface="Arial" panose="020B0604020202020204" pitchFamily="34" charset="0"/>
            </a:endParaRPr>
          </a:p>
          <a:p>
            <a:pPr marL="0" indent="0">
              <a:spcBef>
                <a:spcPts val="0"/>
              </a:spcBef>
              <a:buNone/>
              <a:defRP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ACS supplements this information with annually updated </a:t>
            </a:r>
            <a:r>
              <a:rPr lang="en-US" sz="2400" b="1" dirty="0">
                <a:latin typeface="Arial" panose="020B0604020202020204" pitchFamily="34" charset="0"/>
                <a:cs typeface="Arial" panose="020B0604020202020204" pitchFamily="34" charset="0"/>
              </a:rPr>
              <a:t>estimates</a:t>
            </a:r>
            <a:r>
              <a:rPr lang="en-US" sz="2400" dirty="0">
                <a:latin typeface="Arial" panose="020B0604020202020204" pitchFamily="34" charset="0"/>
                <a:cs typeface="Arial" panose="020B0604020202020204" pitchFamily="34" charset="0"/>
              </a:rPr>
              <a:t> on the nation’s </a:t>
            </a:r>
            <a:r>
              <a:rPr lang="en-US" sz="2400" b="1" dirty="0">
                <a:latin typeface="Arial" panose="020B0604020202020204" pitchFamily="34" charset="0"/>
                <a:cs typeface="Arial" panose="020B0604020202020204" pitchFamily="34" charset="0"/>
              </a:rPr>
              <a:t>population and housing </a:t>
            </a:r>
            <a:r>
              <a:rPr lang="en-US" sz="2400" b="1" dirty="0" smtClean="0">
                <a:latin typeface="Arial" panose="020B0604020202020204" pitchFamily="34" charset="0"/>
                <a:cs typeface="Arial" panose="020B0604020202020204" pitchFamily="34" charset="0"/>
              </a:rPr>
              <a:t>characteristics</a:t>
            </a:r>
            <a:endParaRPr lang="en-US" sz="2400" dirty="0">
              <a:latin typeface="Arial" panose="020B0604020202020204" pitchFamily="34" charset="0"/>
              <a:cs typeface="Arial" panose="020B0604020202020204" pitchFamily="34" charset="0"/>
            </a:endParaRPr>
          </a:p>
          <a:p>
            <a:pPr marL="0" indent="0">
              <a:spcBef>
                <a:spcPts val="0"/>
              </a:spcBef>
              <a:buNone/>
              <a:defRPr/>
            </a:pPr>
            <a:endParaRPr lang="en-US" sz="2400" dirty="0" smtClean="0">
              <a:latin typeface="Arial" panose="020B0604020202020204" pitchFamily="34" charset="0"/>
              <a:cs typeface="Arial" panose="020B0604020202020204" pitchFamily="34" charset="0"/>
            </a:endParaRPr>
          </a:p>
          <a:p>
            <a:pPr marL="0" indent="0">
              <a:spcBef>
                <a:spcPts val="0"/>
              </a:spcBef>
              <a:buNone/>
              <a:defRP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purpose of the ACS is not to count every person in a community or town but rather, to provide a portrait of the community’s </a:t>
            </a:r>
            <a:r>
              <a:rPr lang="en-US" sz="2400" dirty="0" smtClean="0">
                <a:latin typeface="Arial" panose="020B0604020202020204" pitchFamily="34" charset="0"/>
                <a:cs typeface="Arial" panose="020B0604020202020204" pitchFamily="34" charset="0"/>
              </a:rPr>
              <a:t>characteristics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801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032"/>
            <a:ext cx="8229600" cy="1143000"/>
          </a:xfrm>
        </p:spPr>
        <p:txBody>
          <a:bodyPr>
            <a:normAutofit fontScale="90000"/>
          </a:bodyPr>
          <a:lstStyle/>
          <a:p>
            <a:r>
              <a:rPr lang="en-US" dirty="0" smtClean="0"/>
              <a:t>Why Do We Ask?</a:t>
            </a:r>
            <a:br>
              <a:rPr lang="en-US" dirty="0" smtClean="0"/>
            </a:br>
            <a:r>
              <a:rPr lang="en-US" sz="2700" dirty="0" smtClean="0">
                <a:solidFill>
                  <a:schemeClr val="accent5"/>
                </a:solidFill>
              </a:rPr>
              <a:t>Veteran Status and Period of Service</a:t>
            </a:r>
            <a:endParaRPr lang="en-US" sz="2700" dirty="0">
              <a:solidFill>
                <a:schemeClr val="accent5"/>
              </a:solidFill>
            </a:endParaRPr>
          </a:p>
        </p:txBody>
      </p:sp>
      <p:sp>
        <p:nvSpPr>
          <p:cNvPr id="3" name="Content Placeholder 2"/>
          <p:cNvSpPr>
            <a:spLocks noGrp="1"/>
          </p:cNvSpPr>
          <p:nvPr>
            <p:ph idx="1"/>
          </p:nvPr>
        </p:nvSpPr>
        <p:spPr>
          <a:xfrm>
            <a:off x="457200" y="1143000"/>
            <a:ext cx="8229600" cy="4754563"/>
          </a:xfrm>
        </p:spPr>
        <p:txBody>
          <a:bodyPr>
            <a:normAutofit fontScale="92500" lnSpcReduction="20000"/>
          </a:bodyPr>
          <a:lstStyle/>
          <a:p>
            <a:pPr marL="0" indent="0">
              <a:lnSpc>
                <a:spcPct val="120000"/>
              </a:lnSpc>
              <a:spcBef>
                <a:spcPts val="0"/>
              </a:spcBef>
              <a:buNone/>
            </a:pPr>
            <a:r>
              <a:rPr lang="en-US" sz="1900" dirty="0" smtClean="0">
                <a:latin typeface="Arial" panose="020B0604020202020204" pitchFamily="34" charset="0"/>
                <a:cs typeface="Arial" panose="020B0604020202020204" pitchFamily="34" charset="0"/>
              </a:rPr>
              <a:t>Title 13 of the U.S. Code provides the current legal authority for collecting all American Community Survey data </a:t>
            </a:r>
          </a:p>
          <a:p>
            <a:pPr>
              <a:lnSpc>
                <a:spcPct val="120000"/>
              </a:lnSpc>
              <a:spcBef>
                <a:spcPts val="0"/>
              </a:spcBef>
            </a:pPr>
            <a:endParaRPr lang="en-US" sz="240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US" sz="2400" b="1" dirty="0" smtClean="0">
                <a:latin typeface="Arial" panose="020B0604020202020204" pitchFamily="34" charset="0"/>
                <a:cs typeface="Arial" panose="020B0604020202020204" pitchFamily="34" charset="0"/>
              </a:rPr>
              <a:t>Meeting Federal Needs</a:t>
            </a:r>
          </a:p>
          <a:p>
            <a:pPr>
              <a:lnSpc>
                <a:spcPct val="120000"/>
              </a:lnSpc>
              <a:spcBef>
                <a:spcPts val="0"/>
              </a:spcBef>
            </a:pPr>
            <a:r>
              <a:rPr lang="en-US" sz="2100" dirty="0" smtClean="0">
                <a:latin typeface="Arial" panose="020B0604020202020204" pitchFamily="34" charset="0"/>
                <a:cs typeface="Arial" panose="020B0604020202020204" pitchFamily="34" charset="0"/>
              </a:rPr>
              <a:t>Used primarily by the Department of Veterans Affairs to measure the needs of veterans and to evaluate the impact of veterans’ programs dealing with education, employment, and health care</a:t>
            </a:r>
            <a:endParaRPr lang="en-US" sz="2100" dirty="0">
              <a:latin typeface="Arial" panose="020B0604020202020204" pitchFamily="34" charset="0"/>
              <a:cs typeface="Arial" panose="020B0604020202020204" pitchFamily="34" charset="0"/>
            </a:endParaRPr>
          </a:p>
          <a:p>
            <a:pPr>
              <a:lnSpc>
                <a:spcPct val="120000"/>
              </a:lnSpc>
              <a:spcBef>
                <a:spcPts val="0"/>
              </a:spcBef>
            </a:pPr>
            <a:endParaRPr lang="en-US" sz="240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US" sz="2400" b="1" dirty="0" smtClean="0">
                <a:latin typeface="Arial" panose="020B0604020202020204" pitchFamily="34" charset="0"/>
                <a:cs typeface="Arial" panose="020B0604020202020204" pitchFamily="34" charset="0"/>
              </a:rPr>
              <a:t>Community Benefits</a:t>
            </a:r>
          </a:p>
          <a:p>
            <a:pPr>
              <a:lnSpc>
                <a:spcPct val="120000"/>
              </a:lnSpc>
              <a:spcBef>
                <a:spcPts val="0"/>
              </a:spcBef>
            </a:pPr>
            <a:r>
              <a:rPr lang="en-US" sz="2100" dirty="0" smtClean="0">
                <a:latin typeface="Arial" panose="020B0604020202020204" pitchFamily="34" charset="0"/>
                <a:cs typeface="Arial" panose="020B0604020202020204" pitchFamily="34" charset="0"/>
              </a:rPr>
              <a:t>Budgeting and program planning for medical services and nursing homes for veterans</a:t>
            </a:r>
          </a:p>
          <a:p>
            <a:pPr>
              <a:lnSpc>
                <a:spcPct val="120000"/>
              </a:lnSpc>
              <a:spcBef>
                <a:spcPts val="0"/>
              </a:spcBef>
            </a:pPr>
            <a:r>
              <a:rPr lang="en-US" sz="2100" dirty="0" smtClean="0">
                <a:latin typeface="Arial" panose="020B0604020202020204" pitchFamily="34" charset="0"/>
                <a:cs typeface="Arial" panose="020B0604020202020204" pitchFamily="34" charset="0"/>
              </a:rPr>
              <a:t>Planning locations and sizes of veterans’ cemeteries</a:t>
            </a:r>
          </a:p>
          <a:p>
            <a:pPr>
              <a:lnSpc>
                <a:spcPct val="120000"/>
              </a:lnSpc>
              <a:spcBef>
                <a:spcPts val="0"/>
              </a:spcBef>
            </a:pPr>
            <a:r>
              <a:rPr lang="en-US" sz="2100" dirty="0" smtClean="0">
                <a:latin typeface="Arial" panose="020B0604020202020204" pitchFamily="34" charset="0"/>
                <a:cs typeface="Arial" panose="020B0604020202020204" pitchFamily="34" charset="0"/>
              </a:rPr>
              <a:t>Determining segments of population who may not be receiving needed medical services</a:t>
            </a:r>
          </a:p>
          <a:p>
            <a:pPr>
              <a:lnSpc>
                <a:spcPct val="120000"/>
              </a:lnSpc>
              <a:spcBef>
                <a:spcPts val="0"/>
              </a:spcBef>
            </a:pPr>
            <a:r>
              <a:rPr lang="en-US" sz="2100" dirty="0" smtClean="0">
                <a:latin typeface="Arial" panose="020B0604020202020204" pitchFamily="34" charset="0"/>
                <a:cs typeface="Arial" panose="020B0604020202020204" pitchFamily="34" charset="0"/>
              </a:rPr>
              <a:t>Allocating funds for employment and job training programs for veterans</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587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032"/>
            <a:ext cx="8229600" cy="1143000"/>
          </a:xfrm>
        </p:spPr>
        <p:txBody>
          <a:bodyPr>
            <a:normAutofit fontScale="90000"/>
          </a:bodyPr>
          <a:lstStyle/>
          <a:p>
            <a:r>
              <a:rPr lang="en-US" dirty="0" smtClean="0"/>
              <a:t>Why Do We Ask?</a:t>
            </a:r>
            <a:br>
              <a:rPr lang="en-US" dirty="0" smtClean="0"/>
            </a:br>
            <a:r>
              <a:rPr lang="en-US" sz="2700" dirty="0">
                <a:solidFill>
                  <a:schemeClr val="accent5"/>
                </a:solidFill>
              </a:rPr>
              <a:t>Service-Connected Disability Status and Rating</a:t>
            </a:r>
          </a:p>
        </p:txBody>
      </p:sp>
      <p:sp>
        <p:nvSpPr>
          <p:cNvPr id="3" name="Content Placeholder 2"/>
          <p:cNvSpPr>
            <a:spLocks noGrp="1"/>
          </p:cNvSpPr>
          <p:nvPr>
            <p:ph idx="1"/>
          </p:nvPr>
        </p:nvSpPr>
        <p:spPr>
          <a:xfrm>
            <a:off x="457200" y="1143000"/>
            <a:ext cx="8229600" cy="4754563"/>
          </a:xfrm>
        </p:spPr>
        <p:txBody>
          <a:bodyPr>
            <a:normAutofit fontScale="85000" lnSpcReduction="10000"/>
          </a:bodyPr>
          <a:lstStyle/>
          <a:p>
            <a:pPr marL="0" indent="0">
              <a:lnSpc>
                <a:spcPct val="120000"/>
              </a:lnSpc>
              <a:spcBef>
                <a:spcPts val="0"/>
              </a:spcBef>
              <a:buNone/>
            </a:pPr>
            <a:r>
              <a:rPr lang="en-US" sz="1900" dirty="0" smtClean="0">
                <a:latin typeface="Arial" panose="020B0604020202020204" pitchFamily="34" charset="0"/>
                <a:cs typeface="Arial" panose="020B0604020202020204" pitchFamily="34" charset="0"/>
              </a:rPr>
              <a:t>Title 13 of the U.S. Code provides the current legal authority for collecting all American Community Survey data </a:t>
            </a:r>
          </a:p>
          <a:p>
            <a:pPr>
              <a:lnSpc>
                <a:spcPct val="120000"/>
              </a:lnSpc>
              <a:spcBef>
                <a:spcPts val="0"/>
              </a:spcBef>
            </a:pPr>
            <a:endParaRPr lang="en-US" sz="240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US" sz="2400" b="1" dirty="0" smtClean="0">
                <a:latin typeface="Arial" panose="020B0604020202020204" pitchFamily="34" charset="0"/>
                <a:cs typeface="Arial" panose="020B0604020202020204" pitchFamily="34" charset="0"/>
              </a:rPr>
              <a:t>Meeting Federal Needs</a:t>
            </a:r>
          </a:p>
          <a:p>
            <a:r>
              <a:rPr lang="en-US" sz="2100" dirty="0" smtClean="0">
                <a:latin typeface="Arial" panose="020B0604020202020204" pitchFamily="34" charset="0"/>
                <a:cs typeface="Arial" panose="020B0604020202020204" pitchFamily="34" charset="0"/>
              </a:rPr>
              <a:t>Used by the Department </a:t>
            </a:r>
            <a:r>
              <a:rPr lang="en-US" sz="2100" dirty="0">
                <a:latin typeface="Arial" panose="020B0604020202020204" pitchFamily="34" charset="0"/>
                <a:cs typeface="Arial" panose="020B0604020202020204" pitchFamily="34" charset="0"/>
              </a:rPr>
              <a:t>of Veterans </a:t>
            </a:r>
            <a:r>
              <a:rPr lang="en-US" sz="2100" dirty="0" smtClean="0">
                <a:latin typeface="Arial" panose="020B0604020202020204" pitchFamily="34" charset="0"/>
                <a:cs typeface="Arial" panose="020B0604020202020204" pitchFamily="34" charset="0"/>
              </a:rPr>
              <a:t>Affairs (VA) </a:t>
            </a:r>
            <a:r>
              <a:rPr lang="en-US" sz="2100" dirty="0">
                <a:latin typeface="Arial" panose="020B0604020202020204" pitchFamily="34" charset="0"/>
                <a:cs typeface="Arial" panose="020B0604020202020204" pitchFamily="34" charset="0"/>
              </a:rPr>
              <a:t>to measure a veteran’s </a:t>
            </a:r>
            <a:r>
              <a:rPr lang="en-US" sz="2100" dirty="0" smtClean="0">
                <a:latin typeface="Arial" panose="020B0604020202020204" pitchFamily="34" charset="0"/>
                <a:cs typeface="Arial" panose="020B0604020202020204" pitchFamily="34" charset="0"/>
              </a:rPr>
              <a:t>service-connected disability </a:t>
            </a:r>
            <a:r>
              <a:rPr lang="en-US" sz="2100" dirty="0">
                <a:latin typeface="Arial" panose="020B0604020202020204" pitchFamily="34" charset="0"/>
                <a:cs typeface="Arial" panose="020B0604020202020204" pitchFamily="34" charset="0"/>
              </a:rPr>
              <a:t>compensation entitlement status. This information will improve </a:t>
            </a:r>
            <a:r>
              <a:rPr lang="en-US" sz="2100" dirty="0" smtClean="0">
                <a:latin typeface="Arial" panose="020B0604020202020204" pitchFamily="34" charset="0"/>
                <a:cs typeface="Arial" panose="020B0604020202020204" pitchFamily="34" charset="0"/>
              </a:rPr>
              <a:t>VA’s ability </a:t>
            </a:r>
            <a:r>
              <a:rPr lang="en-US" sz="2100" dirty="0">
                <a:latin typeface="Arial" panose="020B0604020202020204" pitchFamily="34" charset="0"/>
                <a:cs typeface="Arial" panose="020B0604020202020204" pitchFamily="34" charset="0"/>
              </a:rPr>
              <a:t>to accurately anticipate the need for VA care and its associated </a:t>
            </a:r>
            <a:r>
              <a:rPr lang="en-US" sz="2100" dirty="0" smtClean="0">
                <a:latin typeface="Arial" panose="020B0604020202020204" pitchFamily="34" charset="0"/>
                <a:cs typeface="Arial" panose="020B0604020202020204" pitchFamily="34" charset="0"/>
              </a:rPr>
              <a:t>cost</a:t>
            </a:r>
          </a:p>
          <a:p>
            <a:endParaRPr lang="en-US" sz="240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US" sz="2400" b="1" dirty="0" smtClean="0">
                <a:latin typeface="Arial" panose="020B0604020202020204" pitchFamily="34" charset="0"/>
                <a:cs typeface="Arial" panose="020B0604020202020204" pitchFamily="34" charset="0"/>
              </a:rPr>
              <a:t>Community Benefits</a:t>
            </a:r>
          </a:p>
          <a:p>
            <a:r>
              <a:rPr lang="en-US" sz="2100" dirty="0">
                <a:latin typeface="Arial" panose="020B0604020202020204" pitchFamily="34" charset="0"/>
                <a:cs typeface="Arial" panose="020B0604020202020204" pitchFamily="34" charset="0"/>
              </a:rPr>
              <a:t>VA medical centers and their </a:t>
            </a:r>
            <a:r>
              <a:rPr lang="en-US" sz="2100" dirty="0" smtClean="0">
                <a:latin typeface="Arial" panose="020B0604020202020204" pitchFamily="34" charset="0"/>
                <a:cs typeface="Arial" panose="020B0604020202020204" pitchFamily="34" charset="0"/>
              </a:rPr>
              <a:t>associated outpatient </a:t>
            </a:r>
            <a:r>
              <a:rPr lang="en-US" sz="2100" dirty="0">
                <a:latin typeface="Arial" panose="020B0604020202020204" pitchFamily="34" charset="0"/>
                <a:cs typeface="Arial" panose="020B0604020202020204" pitchFamily="34" charset="0"/>
              </a:rPr>
              <a:t>clinics </a:t>
            </a:r>
            <a:r>
              <a:rPr lang="en-US" sz="2100" dirty="0" smtClean="0">
                <a:latin typeface="Arial" panose="020B0604020202020204" pitchFamily="34" charset="0"/>
                <a:cs typeface="Arial" panose="020B0604020202020204" pitchFamily="34" charset="0"/>
              </a:rPr>
              <a:t>would use </a:t>
            </a:r>
            <a:r>
              <a:rPr lang="en-US" sz="2100" dirty="0">
                <a:latin typeface="Arial" panose="020B0604020202020204" pitchFamily="34" charset="0"/>
                <a:cs typeface="Arial" panose="020B0604020202020204" pitchFamily="34" charset="0"/>
              </a:rPr>
              <a:t>these data </a:t>
            </a:r>
            <a:r>
              <a:rPr lang="en-US" sz="2100" dirty="0" smtClean="0">
                <a:latin typeface="Arial" panose="020B0604020202020204" pitchFamily="34" charset="0"/>
                <a:cs typeface="Arial" panose="020B0604020202020204" pitchFamily="34" charset="0"/>
              </a:rPr>
              <a:t>to measure </a:t>
            </a:r>
            <a:r>
              <a:rPr lang="en-US" sz="2100" dirty="0">
                <a:latin typeface="Arial" panose="020B0604020202020204" pitchFamily="34" charset="0"/>
                <a:cs typeface="Arial" panose="020B0604020202020204" pitchFamily="34" charset="0"/>
              </a:rPr>
              <a:t>key determinants of the </a:t>
            </a:r>
            <a:r>
              <a:rPr lang="en-US" sz="2100" dirty="0" smtClean="0">
                <a:latin typeface="Arial" panose="020B0604020202020204" pitchFamily="34" charset="0"/>
                <a:cs typeface="Arial" panose="020B0604020202020204" pitchFamily="34" charset="0"/>
              </a:rPr>
              <a:t>demand for </a:t>
            </a:r>
            <a:r>
              <a:rPr lang="en-US" sz="2100" dirty="0">
                <a:latin typeface="Arial" panose="020B0604020202020204" pitchFamily="34" charset="0"/>
                <a:cs typeface="Arial" panose="020B0604020202020204" pitchFamily="34" charset="0"/>
              </a:rPr>
              <a:t>VA </a:t>
            </a:r>
            <a:r>
              <a:rPr lang="en-US" sz="2100" dirty="0" smtClean="0">
                <a:latin typeface="Arial" panose="020B0604020202020204" pitchFamily="34" charset="0"/>
                <a:cs typeface="Arial" panose="020B0604020202020204" pitchFamily="34" charset="0"/>
              </a:rPr>
              <a:t>care</a:t>
            </a:r>
            <a:endParaRPr lang="en-US" sz="2100" b="1" dirty="0" smtClean="0">
              <a:latin typeface="Arial" panose="020B0604020202020204" pitchFamily="34" charset="0"/>
              <a:cs typeface="Arial" panose="020B0604020202020204" pitchFamily="34" charset="0"/>
            </a:endParaRPr>
          </a:p>
          <a:p>
            <a:endParaRPr lang="en-US" sz="2100" dirty="0" smtClean="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Data on service-connected </a:t>
            </a:r>
            <a:r>
              <a:rPr lang="en-US" sz="2100" dirty="0" smtClean="0">
                <a:latin typeface="Arial" panose="020B0604020202020204" pitchFamily="34" charset="0"/>
                <a:cs typeface="Arial" panose="020B0604020202020204" pitchFamily="34" charset="0"/>
              </a:rPr>
              <a:t>disability ratings </a:t>
            </a:r>
            <a:r>
              <a:rPr lang="en-US" sz="2100" dirty="0">
                <a:latin typeface="Arial" panose="020B0604020202020204" pitchFamily="34" charset="0"/>
                <a:cs typeface="Arial" panose="020B0604020202020204" pitchFamily="34" charset="0"/>
              </a:rPr>
              <a:t>would allow VA medical </a:t>
            </a:r>
            <a:r>
              <a:rPr lang="en-US" sz="2100" dirty="0" smtClean="0">
                <a:latin typeface="Arial" panose="020B0604020202020204" pitchFamily="34" charset="0"/>
                <a:cs typeface="Arial" panose="020B0604020202020204" pitchFamily="34" charset="0"/>
              </a:rPr>
              <a:t>centers (</a:t>
            </a:r>
            <a:r>
              <a:rPr lang="en-US" sz="2100" dirty="0">
                <a:latin typeface="Arial" panose="020B0604020202020204" pitchFamily="34" charset="0"/>
                <a:cs typeface="Arial" panose="020B0604020202020204" pitchFamily="34" charset="0"/>
              </a:rPr>
              <a:t>and their regional networks) to </a:t>
            </a:r>
            <a:r>
              <a:rPr lang="en-US" sz="2100" dirty="0" smtClean="0">
                <a:latin typeface="Arial" panose="020B0604020202020204" pitchFamily="34" charset="0"/>
                <a:cs typeface="Arial" panose="020B0604020202020204" pitchFamily="34" charset="0"/>
              </a:rPr>
              <a:t>engage in </a:t>
            </a:r>
            <a:r>
              <a:rPr lang="en-US" sz="2100" dirty="0">
                <a:latin typeface="Arial" panose="020B0604020202020204" pitchFamily="34" charset="0"/>
                <a:cs typeface="Arial" panose="020B0604020202020204" pitchFamily="34" charset="0"/>
              </a:rPr>
              <a:t>meaningful local area planning </a:t>
            </a:r>
            <a:r>
              <a:rPr lang="en-US" sz="2100" dirty="0" smtClean="0">
                <a:latin typeface="Arial" panose="020B0604020202020204" pitchFamily="34" charset="0"/>
                <a:cs typeface="Arial" panose="020B0604020202020204" pitchFamily="34" charset="0"/>
              </a:rPr>
              <a:t>that accounts </a:t>
            </a:r>
            <a:r>
              <a:rPr lang="en-US" sz="2100" dirty="0">
                <a:latin typeface="Arial" panose="020B0604020202020204" pitchFamily="34" charset="0"/>
                <a:cs typeface="Arial" panose="020B0604020202020204" pitchFamily="34" charset="0"/>
              </a:rPr>
              <a:t>for expectations of the </a:t>
            </a:r>
            <a:r>
              <a:rPr lang="en-US" sz="2100" dirty="0" smtClean="0">
                <a:latin typeface="Arial" panose="020B0604020202020204" pitchFamily="34" charset="0"/>
                <a:cs typeface="Arial" panose="020B0604020202020204" pitchFamily="34" charset="0"/>
              </a:rPr>
              <a:t>future demand </a:t>
            </a:r>
            <a:r>
              <a:rPr lang="en-US" sz="2100" dirty="0">
                <a:latin typeface="Arial" panose="020B0604020202020204" pitchFamily="34" charset="0"/>
                <a:cs typeface="Arial" panose="020B0604020202020204" pitchFamily="34" charset="0"/>
              </a:rPr>
              <a:t>for VA </a:t>
            </a:r>
            <a:r>
              <a:rPr lang="en-US" sz="2100" dirty="0" smtClean="0">
                <a:latin typeface="Arial" panose="020B0604020202020204" pitchFamily="34" charset="0"/>
                <a:cs typeface="Arial" panose="020B0604020202020204" pitchFamily="34" charset="0"/>
              </a:rPr>
              <a:t>care</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587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External_General_Futurist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External_General_Futuristic</Template>
  <TotalTime>4301</TotalTime>
  <Words>2232</Words>
  <Application>Microsoft Office PowerPoint</Application>
  <PresentationFormat>On-screen Show (4:3)</PresentationFormat>
  <Paragraphs>476</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External_General_Futuristic</vt:lpstr>
      <vt:lpstr>Introduction to Veteran Statistics from the U.S. Census Bureau</vt:lpstr>
      <vt:lpstr>Decennial Census History</vt:lpstr>
      <vt:lpstr>History of Veteran Questions Decennial Census</vt:lpstr>
      <vt:lpstr>PowerPoint Presentation</vt:lpstr>
      <vt:lpstr>Census 2000 Veteran Status Period of Military Service Years of Service</vt:lpstr>
      <vt:lpstr>American Community Survey What is it?</vt:lpstr>
      <vt:lpstr>American Community Survey How is it different from a census?</vt:lpstr>
      <vt:lpstr>Why Do We Ask? Veteran Status and Period of Service</vt:lpstr>
      <vt:lpstr>Why Do We Ask? Service-Connected Disability Status and Rating</vt:lpstr>
      <vt:lpstr>History of Veteran Questions American Community Survey</vt:lpstr>
      <vt:lpstr>American Community Survey Veteran Status</vt:lpstr>
      <vt:lpstr>American Community Survey Period of Military Service</vt:lpstr>
      <vt:lpstr>American Community Survey Service-Connected Disability Status and Rating</vt:lpstr>
      <vt:lpstr>Census 2010 What changed?</vt:lpstr>
      <vt:lpstr>Census 2010  Stateside</vt:lpstr>
      <vt:lpstr>Census 2010  Island Areas</vt:lpstr>
      <vt:lpstr>How to Access Data</vt:lpstr>
      <vt:lpstr>QuickFacts When to use: If you need an estimate of veterans in a state, county, or city http://quickfacts.census.gov/  </vt:lpstr>
      <vt:lpstr>Easy Stats When to use: If you need simple statistics about veterans by race and Hispanic origin for a county or place http://www.census.gov/easystats/ </vt:lpstr>
      <vt:lpstr>My Congressional District When to use: If you need an estimate of how many veterans live in your Congressional District http://www.census.gov/mycd/  </vt:lpstr>
      <vt:lpstr>American FactFinder When to use: If you need detailed demographic, social, or economic statistics about veterans in a specific geography http://factfinder2.census.gov </vt:lpstr>
      <vt:lpstr>ACS Population Thresholds for  Data Products in American FactFinder</vt:lpstr>
      <vt:lpstr>American FactFinder Quick Link to the Most Recent Veterans Tables</vt:lpstr>
      <vt:lpstr>American FactFinder Tips for finding data products on veterans </vt:lpstr>
      <vt:lpstr>ACS Data Products Table Definitions</vt:lpstr>
      <vt:lpstr>DataFerrett When to use: If you want to make custom tables of characteristics not found in published ACS data products and do not have access to statistical software http://dataferrett.census.gov/  </vt:lpstr>
      <vt:lpstr>Public Use Microdata Sample (PUMS) When to use:  If you have access to statistical software packages and want to create custom tabulations not available through published ACS products http://www.census.gov/acs/www/data_documentation/pums_data/ </vt:lpstr>
      <vt:lpstr>Other sources of data on veterans available from U.S. Census Bureau</vt:lpstr>
      <vt:lpstr>U.S. Census Bureau Resources</vt:lpstr>
      <vt:lpstr>PowerPoint Presentation</vt:lpstr>
      <vt:lpstr>PowerPoint Presentation</vt:lpstr>
      <vt:lpstr>What data on veterans are not available from any U.S. Census Bureau surveys?</vt:lpstr>
      <vt:lpstr>External Resources</vt:lpstr>
    </vt:vector>
  </TitlesOfParts>
  <Company>U.S. 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Veteran Statistics from the U.S. Census Bureau</dc:title>
  <dc:creator>Kelly A Holder</dc:creator>
  <cp:lastModifiedBy>Kelly A Holder</cp:lastModifiedBy>
  <cp:revision>116</cp:revision>
  <cp:lastPrinted>2014-07-23T12:56:30Z</cp:lastPrinted>
  <dcterms:created xsi:type="dcterms:W3CDTF">2014-04-07T14:10:53Z</dcterms:created>
  <dcterms:modified xsi:type="dcterms:W3CDTF">2014-08-21T17:17:26Z</dcterms:modified>
</cp:coreProperties>
</file>